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48.jpg" ContentType="image/jpg"/>
  <Override PartName="/ppt/media/image56.jpg" ContentType="image/jpg"/>
  <Override PartName="/ppt/notesSlides/notesSlide4.xml" ContentType="application/vnd.openxmlformats-officedocument.presentationml.notesSlide+xml"/>
  <Override PartName="/ppt/media/image64.jpg" ContentType="image/jpg"/>
  <Override PartName="/ppt/media/image66.jpg" ContentType="image/jpg"/>
  <Override PartName="/ppt/notesSlides/notesSlide5.xml" ContentType="application/vnd.openxmlformats-officedocument.presentationml.notesSlide+xml"/>
  <Override PartName="/ppt/media/image74.jpg" ContentType="image/jp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144.jpg" ContentType="image/jpg"/>
  <Override PartName="/ppt/media/image146.jpg" ContentType="image/jpg"/>
  <Override PartName="/ppt/media/image149.jpg" ContentType="image/jpg"/>
  <Override PartName="/ppt/media/image156.jpg" ContentType="image/jpg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9"/>
  </p:notesMasterIdLst>
  <p:sldIdLst>
    <p:sldId id="257" r:id="rId2"/>
    <p:sldId id="349" r:id="rId3"/>
    <p:sldId id="262" r:id="rId4"/>
    <p:sldId id="474" r:id="rId5"/>
    <p:sldId id="330" r:id="rId6"/>
    <p:sldId id="259" r:id="rId7"/>
    <p:sldId id="264" r:id="rId8"/>
    <p:sldId id="441" r:id="rId9"/>
    <p:sldId id="493" r:id="rId10"/>
    <p:sldId id="476" r:id="rId11"/>
    <p:sldId id="477" r:id="rId12"/>
    <p:sldId id="436" r:id="rId13"/>
    <p:sldId id="478" r:id="rId14"/>
    <p:sldId id="437" r:id="rId15"/>
    <p:sldId id="435" r:id="rId16"/>
    <p:sldId id="438" r:id="rId17"/>
    <p:sldId id="497" r:id="rId18"/>
    <p:sldId id="442" r:id="rId19"/>
    <p:sldId id="479" r:id="rId20"/>
    <p:sldId id="325" r:id="rId21"/>
    <p:sldId id="483" r:id="rId22"/>
    <p:sldId id="484" r:id="rId23"/>
    <p:sldId id="439" r:id="rId24"/>
    <p:sldId id="326" r:id="rId25"/>
    <p:sldId id="489" r:id="rId26"/>
    <p:sldId id="266" r:id="rId27"/>
    <p:sldId id="272" r:id="rId28"/>
    <p:sldId id="443" r:id="rId29"/>
    <p:sldId id="267" r:id="rId30"/>
    <p:sldId id="265" r:id="rId31"/>
    <p:sldId id="444" r:id="rId32"/>
    <p:sldId id="480" r:id="rId33"/>
    <p:sldId id="481" r:id="rId34"/>
    <p:sldId id="482" r:id="rId35"/>
    <p:sldId id="494" r:id="rId36"/>
    <p:sldId id="445" r:id="rId37"/>
    <p:sldId id="447" r:id="rId38"/>
    <p:sldId id="448" r:id="rId39"/>
    <p:sldId id="280" r:id="rId40"/>
    <p:sldId id="281" r:id="rId41"/>
    <p:sldId id="449" r:id="rId42"/>
    <p:sldId id="284" r:id="rId43"/>
    <p:sldId id="341" r:id="rId44"/>
    <p:sldId id="333" r:id="rId45"/>
    <p:sldId id="342" r:id="rId46"/>
    <p:sldId id="343" r:id="rId47"/>
    <p:sldId id="332" r:id="rId48"/>
    <p:sldId id="344" r:id="rId49"/>
    <p:sldId id="345" r:id="rId50"/>
    <p:sldId id="346" r:id="rId51"/>
    <p:sldId id="347" r:id="rId52"/>
    <p:sldId id="485" r:id="rId53"/>
    <p:sldId id="495" r:id="rId54"/>
    <p:sldId id="327" r:id="rId55"/>
    <p:sldId id="334" r:id="rId56"/>
    <p:sldId id="486" r:id="rId57"/>
    <p:sldId id="496" r:id="rId58"/>
    <p:sldId id="329" r:id="rId59"/>
    <p:sldId id="331" r:id="rId60"/>
    <p:sldId id="337" r:id="rId61"/>
    <p:sldId id="487" r:id="rId62"/>
    <p:sldId id="378" r:id="rId63"/>
    <p:sldId id="336" r:id="rId64"/>
    <p:sldId id="488" r:id="rId65"/>
    <p:sldId id="335" r:id="rId66"/>
    <p:sldId id="339" r:id="rId67"/>
    <p:sldId id="452" r:id="rId68"/>
    <p:sldId id="456" r:id="rId69"/>
    <p:sldId id="450" r:id="rId70"/>
    <p:sldId id="463" r:id="rId71"/>
    <p:sldId id="457" r:id="rId72"/>
    <p:sldId id="464" r:id="rId73"/>
    <p:sldId id="414" r:id="rId74"/>
    <p:sldId id="454" r:id="rId75"/>
    <p:sldId id="415" r:id="rId76"/>
    <p:sldId id="451" r:id="rId77"/>
    <p:sldId id="490" r:id="rId78"/>
    <p:sldId id="458" r:id="rId79"/>
    <p:sldId id="466" r:id="rId80"/>
    <p:sldId id="467" r:id="rId81"/>
    <p:sldId id="468" r:id="rId82"/>
    <p:sldId id="308" r:id="rId83"/>
    <p:sldId id="491" r:id="rId84"/>
    <p:sldId id="460" r:id="rId85"/>
    <p:sldId id="462" r:id="rId86"/>
    <p:sldId id="461" r:id="rId87"/>
    <p:sldId id="492" r:id="rId88"/>
    <p:sldId id="307" r:id="rId89"/>
    <p:sldId id="309" r:id="rId90"/>
    <p:sldId id="310" r:id="rId91"/>
    <p:sldId id="311" r:id="rId92"/>
    <p:sldId id="312" r:id="rId93"/>
    <p:sldId id="313" r:id="rId94"/>
    <p:sldId id="314" r:id="rId95"/>
    <p:sldId id="322" r:id="rId96"/>
    <p:sldId id="319" r:id="rId97"/>
    <p:sldId id="321" r:id="rId98"/>
    <p:sldId id="323" r:id="rId99"/>
    <p:sldId id="316" r:id="rId100"/>
    <p:sldId id="263" r:id="rId101"/>
    <p:sldId id="320" r:id="rId102"/>
    <p:sldId id="318" r:id="rId103"/>
    <p:sldId id="324" r:id="rId104"/>
    <p:sldId id="271" r:id="rId105"/>
    <p:sldId id="328" r:id="rId106"/>
    <p:sldId id="358" r:id="rId107"/>
    <p:sldId id="359" r:id="rId108"/>
    <p:sldId id="360" r:id="rId109"/>
    <p:sldId id="361" r:id="rId110"/>
    <p:sldId id="362" r:id="rId111"/>
    <p:sldId id="363" r:id="rId112"/>
    <p:sldId id="374" r:id="rId113"/>
    <p:sldId id="364" r:id="rId114"/>
    <p:sldId id="365" r:id="rId115"/>
    <p:sldId id="366" r:id="rId116"/>
    <p:sldId id="367" r:id="rId117"/>
    <p:sldId id="368" r:id="rId118"/>
    <p:sldId id="372" r:id="rId119"/>
    <p:sldId id="371" r:id="rId120"/>
    <p:sldId id="375" r:id="rId121"/>
    <p:sldId id="350" r:id="rId122"/>
    <p:sldId id="351" r:id="rId123"/>
    <p:sldId id="352" r:id="rId124"/>
    <p:sldId id="353" r:id="rId125"/>
    <p:sldId id="354" r:id="rId126"/>
    <p:sldId id="355" r:id="rId127"/>
    <p:sldId id="356" r:id="rId12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389A02E-267F-B747-8362-0E8B41A30E41}">
          <p14:sldIdLst>
            <p14:sldId id="257"/>
            <p14:sldId id="349"/>
          </p14:sldIdLst>
        </p14:section>
        <p14:section name="Целевая аудитория" id="{5EB7A6D9-FC74-D545-92E6-32A1CBFE318E}">
          <p14:sldIdLst>
            <p14:sldId id="262"/>
            <p14:sldId id="474"/>
            <p14:sldId id="330"/>
            <p14:sldId id="259"/>
            <p14:sldId id="264"/>
            <p14:sldId id="441"/>
          </p14:sldIdLst>
        </p14:section>
        <p14:section name="Способы определения ЦА" id="{27D6C0E7-2BC3-A043-8242-17E1847E59A0}">
          <p14:sldIdLst>
            <p14:sldId id="493"/>
            <p14:sldId id="476"/>
            <p14:sldId id="477"/>
            <p14:sldId id="436"/>
            <p14:sldId id="478"/>
            <p14:sldId id="437"/>
            <p14:sldId id="435"/>
            <p14:sldId id="438"/>
            <p14:sldId id="497"/>
            <p14:sldId id="442"/>
            <p14:sldId id="479"/>
            <p14:sldId id="325"/>
            <p14:sldId id="483"/>
            <p14:sldId id="484"/>
            <p14:sldId id="439"/>
            <p14:sldId id="326"/>
            <p14:sldId id="489"/>
            <p14:sldId id="266"/>
            <p14:sldId id="272"/>
            <p14:sldId id="443"/>
            <p14:sldId id="267"/>
            <p14:sldId id="265"/>
            <p14:sldId id="444"/>
            <p14:sldId id="480"/>
            <p14:sldId id="481"/>
            <p14:sldId id="482"/>
            <p14:sldId id="494"/>
            <p14:sldId id="445"/>
            <p14:sldId id="447"/>
            <p14:sldId id="448"/>
            <p14:sldId id="280"/>
            <p14:sldId id="281"/>
            <p14:sldId id="449"/>
            <p14:sldId id="284"/>
            <p14:sldId id="341"/>
            <p14:sldId id="333"/>
            <p14:sldId id="342"/>
            <p14:sldId id="343"/>
            <p14:sldId id="332"/>
            <p14:sldId id="344"/>
            <p14:sldId id="345"/>
            <p14:sldId id="346"/>
            <p14:sldId id="347"/>
            <p14:sldId id="485"/>
            <p14:sldId id="495"/>
            <p14:sldId id="327"/>
            <p14:sldId id="334"/>
            <p14:sldId id="486"/>
            <p14:sldId id="496"/>
            <p14:sldId id="329"/>
            <p14:sldId id="331"/>
            <p14:sldId id="337"/>
            <p14:sldId id="487"/>
            <p14:sldId id="378"/>
            <p14:sldId id="336"/>
            <p14:sldId id="488"/>
            <p14:sldId id="335"/>
            <p14:sldId id="339"/>
            <p14:sldId id="452"/>
          </p14:sldIdLst>
        </p14:section>
        <p14:section name="Конкуренты.Стратегии конкуренции" id="{D9A0DA53-A13B-2D40-867B-793720013883}">
          <p14:sldIdLst>
            <p14:sldId id="456"/>
            <p14:sldId id="450"/>
            <p14:sldId id="463"/>
            <p14:sldId id="457"/>
            <p14:sldId id="464"/>
            <p14:sldId id="414"/>
            <p14:sldId id="454"/>
            <p14:sldId id="415"/>
          </p14:sldIdLst>
        </p14:section>
        <p14:section name="Анализ конкурентов" id="{F23E1113-54A2-4F48-B250-5AD4CAD0195B}">
          <p14:sldIdLst>
            <p14:sldId id="451"/>
            <p14:sldId id="490"/>
            <p14:sldId id="458"/>
            <p14:sldId id="466"/>
            <p14:sldId id="467"/>
            <p14:sldId id="468"/>
            <p14:sldId id="308"/>
            <p14:sldId id="491"/>
            <p14:sldId id="460"/>
            <p14:sldId id="462"/>
            <p14:sldId id="461"/>
            <p14:sldId id="492"/>
          </p14:sldIdLst>
        </p14:section>
        <p14:section name="Макеты" id="{04DE828A-4837-D845-991B-5AC608E65A2B}">
          <p14:sldIdLst>
            <p14:sldId id="307"/>
            <p14:sldId id="309"/>
            <p14:sldId id="310"/>
            <p14:sldId id="311"/>
            <p14:sldId id="312"/>
            <p14:sldId id="313"/>
            <p14:sldId id="314"/>
            <p14:sldId id="322"/>
            <p14:sldId id="319"/>
            <p14:sldId id="321"/>
            <p14:sldId id="323"/>
            <p14:sldId id="316"/>
            <p14:sldId id="263"/>
            <p14:sldId id="320"/>
            <p14:sldId id="318"/>
            <p14:sldId id="324"/>
            <p14:sldId id="271"/>
            <p14:sldId id="328"/>
          </p14:sldIdLst>
        </p14:section>
        <p14:section name="Чек-лист разработки продукта" id="{20095411-0486-9B48-AFE3-1995445F9A22}">
          <p14:sldIdLst>
            <p14:sldId id="358"/>
            <p14:sldId id="359"/>
            <p14:sldId id="360"/>
            <p14:sldId id="361"/>
            <p14:sldId id="362"/>
            <p14:sldId id="363"/>
            <p14:sldId id="374"/>
            <p14:sldId id="364"/>
            <p14:sldId id="365"/>
            <p14:sldId id="366"/>
            <p14:sldId id="367"/>
            <p14:sldId id="368"/>
            <p14:sldId id="372"/>
            <p14:sldId id="371"/>
          </p14:sldIdLst>
        </p14:section>
        <p14:section name="User Story Mapping" id="{AA5A278E-064C-F944-8246-B03BC968716A}">
          <p14:sldIdLst>
            <p14:sldId id="375"/>
            <p14:sldId id="350"/>
            <p14:sldId id="351"/>
            <p14:sldId id="352"/>
            <p14:sldId id="353"/>
            <p14:sldId id="354"/>
            <p14:sldId id="355"/>
            <p14:sldId id="3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07"/>
    <p:restoredTop sz="92298"/>
  </p:normalViewPr>
  <p:slideViewPr>
    <p:cSldViewPr snapToGrid="0">
      <p:cViewPr varScale="1">
        <p:scale>
          <a:sx n="125" d="100"/>
          <a:sy n="125" d="100"/>
        </p:scale>
        <p:origin x="1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C0BA94-F037-8E4E-BA07-3159C5C3F61C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435EC4-B138-104D-9CD6-A58BE47BB4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3765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4C38D-714D-184B-FBB7-5AC8FEEF8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E60F0FA-077D-FDEF-3EE3-CF3328564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29E6D78-74C4-9EE2-F6B3-C2AF79C7E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/>
              <a:t>Например: любители чая — это широкая целевая аудитория, а пьющие только пуэр — узкая. Владельцы автомобиля будут широкой ЦА, а те, кто предпочитает конкретную марку машины — уже узкой.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1C7B09E-1492-897A-8ED9-F0FCF32FC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A4CB22-CF32-7F4D-ACE2-0C6E1D2B007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0807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35EC4-B138-104D-9CD6-A58BE47BB4BF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0732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35EC4-B138-104D-9CD6-A58BE47BB4BF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3182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125eabf6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125eabf66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d125eabf66_0_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44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125eabf6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d125eabf66_0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d125eabf66_0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47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125eabf66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125eabf66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d125eabf66_0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55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d125eabf6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d125eabf66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d125eabf66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67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Ошейник для собак с </a:t>
            </a:r>
            <a:r>
              <a:rPr lang="en-US" dirty="0"/>
              <a:t>GPS-</a:t>
            </a:r>
            <a:r>
              <a:rPr lang="ru-RU" dirty="0"/>
              <a:t>маячком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35EC4-B138-104D-9CD6-A58BE47BB4BF}" type="slidenum">
              <a:rPr lang="ru-RU" smtClean="0"/>
              <a:t>117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4003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64CC9E-4AE2-64EE-0CC5-15BC02FD6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4C86A1A-B82A-17DE-6CB9-AAD96B349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09D6F4-CDF9-E038-4C1D-1620C7C31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86AB1-40ED-E94B-B42D-035722890D7F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33A4CB1-C1A1-6395-335A-39A696B14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779B79-1BA0-4853-54A6-A92EC9E17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3997F-5934-D041-BD8B-32BC26F5FC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9210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6DAC41-88EC-CB89-D981-2F5B8CB8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524A071-07A9-B728-2C7B-21925C9D31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710716-5026-5090-3D6A-4E5064163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86AB1-40ED-E94B-B42D-035722890D7F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F3DEAB-A9AC-9C9D-1DB3-AA70CF903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59358C-093F-8891-26B4-82C611957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3997F-5934-D041-BD8B-32BC26F5FC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5850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09CB6C5-B0B2-2590-02EA-1014FA44C4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3881DEC-6E2C-53D9-807D-1BBA2C0CB2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AADE883-A948-08B4-217E-ADECAFD16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86AB1-40ED-E94B-B42D-035722890D7F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6E2707-1926-51AD-8B3A-24F7A80ED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E1596E4-199A-7618-0DFD-EB391E11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3997F-5934-D041-BD8B-32BC26F5FC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92165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8/26/24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3085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буллитный список">
  <p:cSld name="Заголовок и буллитный список"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30800" y="1825625"/>
            <a:ext cx="10730400" cy="4220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  <a:defRPr/>
            </a:lvl1pPr>
            <a:lvl2pPr marL="914400" lvl="1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  <a:defRPr/>
            </a:lvl2pPr>
            <a:lvl3pPr marL="1371600" lvl="2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  <a:defRPr/>
            </a:lvl3pPr>
            <a:lvl4pPr marL="1828800" lvl="3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❏"/>
              <a:defRPr/>
            </a:lvl4pPr>
            <a:lvl5pPr marL="2286000" lvl="4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❏"/>
              <a:defRPr/>
            </a:lvl5pPr>
            <a:lvl6pPr marL="2743200" lvl="5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  <a:defRPr/>
            </a:lvl6pPr>
            <a:lvl7pPr marL="3200400" lvl="6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  <a:defRPr/>
            </a:lvl7pPr>
            <a:lvl8pPr marL="3657600" lvl="7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  <a:defRPr/>
            </a:lvl8pPr>
            <a:lvl9pPr marL="4114800" lvl="8" indent="-3429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❏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30800" y="435429"/>
            <a:ext cx="10730400" cy="10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 ExtraBold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26943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61">
          <p15:clr>
            <a:srgbClr val="FBAE40"/>
          </p15:clr>
        </p15:guide>
        <p15:guide id="4" pos="7219">
          <p15:clr>
            <a:srgbClr val="FBAE40"/>
          </p15:clr>
        </p15:guide>
        <p15:guide id="5" orient="horz" pos="3861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1028699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55207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ая мысль">
  <p:cSld name="Важная мысль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731837" y="2622260"/>
            <a:ext cx="10728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grpSp>
        <p:nvGrpSpPr>
          <p:cNvPr id="53" name="Google Shape;53;p9"/>
          <p:cNvGrpSpPr/>
          <p:nvPr/>
        </p:nvGrpSpPr>
        <p:grpSpPr>
          <a:xfrm rot="235268">
            <a:off x="757747" y="1880549"/>
            <a:ext cx="793656" cy="784218"/>
            <a:chOff x="221148" y="642669"/>
            <a:chExt cx="834966" cy="825037"/>
          </a:xfrm>
        </p:grpSpPr>
        <p:sp>
          <p:nvSpPr>
            <p:cNvPr id="54" name="Google Shape;54;p9"/>
            <p:cNvSpPr/>
            <p:nvPr/>
          </p:nvSpPr>
          <p:spPr>
            <a:xfrm>
              <a:off x="221148" y="757023"/>
              <a:ext cx="693221" cy="710683"/>
            </a:xfrm>
            <a:custGeom>
              <a:avLst/>
              <a:gdLst/>
              <a:ahLst/>
              <a:cxnLst/>
              <a:rect l="l" t="t" r="r" b="b"/>
              <a:pathLst>
                <a:path w="693221" h="710683" extrusionOk="0">
                  <a:moveTo>
                    <a:pt x="3842" y="707049"/>
                  </a:moveTo>
                  <a:cubicBezTo>
                    <a:pt x="8892" y="711975"/>
                    <a:pt x="16987" y="711884"/>
                    <a:pt x="21912" y="706834"/>
                  </a:cubicBezTo>
                  <a:lnTo>
                    <a:pt x="429894" y="289442"/>
                  </a:lnTo>
                  <a:lnTo>
                    <a:pt x="456923" y="414250"/>
                  </a:lnTo>
                  <a:cubicBezTo>
                    <a:pt x="458088" y="419615"/>
                    <a:pt x="462548" y="423634"/>
                    <a:pt x="467995" y="424241"/>
                  </a:cubicBezTo>
                  <a:cubicBezTo>
                    <a:pt x="468470" y="424299"/>
                    <a:pt x="468937" y="424324"/>
                    <a:pt x="469410" y="424324"/>
                  </a:cubicBezTo>
                  <a:cubicBezTo>
                    <a:pt x="474385" y="424324"/>
                    <a:pt x="478910" y="421430"/>
                    <a:pt x="481000" y="416921"/>
                  </a:cubicBezTo>
                  <a:lnTo>
                    <a:pt x="541174" y="287055"/>
                  </a:lnTo>
                  <a:lnTo>
                    <a:pt x="679208" y="300432"/>
                  </a:lnTo>
                  <a:cubicBezTo>
                    <a:pt x="684589" y="300956"/>
                    <a:pt x="689716" y="298028"/>
                    <a:pt x="692012" y="293135"/>
                  </a:cubicBezTo>
                  <a:cubicBezTo>
                    <a:pt x="694307" y="288246"/>
                    <a:pt x="693277" y="282438"/>
                    <a:pt x="689432" y="278628"/>
                  </a:cubicBezTo>
                  <a:lnTo>
                    <a:pt x="588727" y="178904"/>
                  </a:lnTo>
                  <a:lnTo>
                    <a:pt x="643926" y="46168"/>
                  </a:lnTo>
                  <a:cubicBezTo>
                    <a:pt x="646022" y="41143"/>
                    <a:pt x="644691" y="35336"/>
                    <a:pt x="640631" y="31717"/>
                  </a:cubicBezTo>
                  <a:cubicBezTo>
                    <a:pt x="636563" y="28099"/>
                    <a:pt x="630647" y="27450"/>
                    <a:pt x="625889" y="30112"/>
                  </a:cubicBezTo>
                  <a:lnTo>
                    <a:pt x="503927" y="98305"/>
                  </a:lnTo>
                  <a:lnTo>
                    <a:pt x="399835" y="3340"/>
                  </a:lnTo>
                  <a:cubicBezTo>
                    <a:pt x="395801" y="-345"/>
                    <a:pt x="389861" y="-1053"/>
                    <a:pt x="385069" y="1576"/>
                  </a:cubicBezTo>
                  <a:cubicBezTo>
                    <a:pt x="380277" y="4214"/>
                    <a:pt x="377698" y="9605"/>
                    <a:pt x="378637" y="14987"/>
                  </a:cubicBezTo>
                  <a:lnTo>
                    <a:pt x="403621" y="157157"/>
                  </a:lnTo>
                  <a:lnTo>
                    <a:pt x="283972" y="230751"/>
                  </a:lnTo>
                  <a:cubicBezTo>
                    <a:pt x="279380" y="233570"/>
                    <a:pt x="277050" y="238969"/>
                    <a:pt x="278155" y="244243"/>
                  </a:cubicBezTo>
                  <a:cubicBezTo>
                    <a:pt x="279263" y="249527"/>
                    <a:pt x="283557" y="253537"/>
                    <a:pt x="288896" y="254284"/>
                  </a:cubicBezTo>
                  <a:lnTo>
                    <a:pt x="411749" y="271448"/>
                  </a:lnTo>
                  <a:lnTo>
                    <a:pt x="3634" y="688980"/>
                  </a:lnTo>
                  <a:cubicBezTo>
                    <a:pt x="-1291" y="694021"/>
                    <a:pt x="-1199" y="702117"/>
                    <a:pt x="3842" y="707049"/>
                  </a:cubicBezTo>
                  <a:close/>
                  <a:moveTo>
                    <a:pt x="424401" y="174378"/>
                  </a:moveTo>
                  <a:cubicBezTo>
                    <a:pt x="428861" y="171641"/>
                    <a:pt x="431200" y="166449"/>
                    <a:pt x="430292" y="161282"/>
                  </a:cubicBezTo>
                  <a:lnTo>
                    <a:pt x="410292" y="47474"/>
                  </a:lnTo>
                  <a:lnTo>
                    <a:pt x="493512" y="123405"/>
                  </a:lnTo>
                  <a:cubicBezTo>
                    <a:pt x="497571" y="127115"/>
                    <a:pt x="503554" y="127807"/>
                    <a:pt x="508361" y="125119"/>
                  </a:cubicBezTo>
                  <a:lnTo>
                    <a:pt x="606155" y="70427"/>
                  </a:lnTo>
                  <a:lnTo>
                    <a:pt x="561830" y="177032"/>
                  </a:lnTo>
                  <a:cubicBezTo>
                    <a:pt x="559833" y="181832"/>
                    <a:pt x="560940" y="187357"/>
                    <a:pt x="564633" y="191016"/>
                  </a:cubicBezTo>
                  <a:lnTo>
                    <a:pt x="645956" y="271548"/>
                  </a:lnTo>
                  <a:lnTo>
                    <a:pt x="534633" y="260757"/>
                  </a:lnTo>
                  <a:cubicBezTo>
                    <a:pt x="529226" y="260224"/>
                    <a:pt x="524076" y="263170"/>
                    <a:pt x="521806" y="268104"/>
                  </a:cubicBezTo>
                  <a:lnTo>
                    <a:pt x="473835" y="371613"/>
                  </a:lnTo>
                  <a:lnTo>
                    <a:pt x="449526" y="259377"/>
                  </a:lnTo>
                  <a:cubicBezTo>
                    <a:pt x="448395" y="254135"/>
                    <a:pt x="444110" y="250168"/>
                    <a:pt x="438803" y="249427"/>
                  </a:cubicBezTo>
                  <a:lnTo>
                    <a:pt x="327632" y="23389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" name="Google Shape;55;p9"/>
            <p:cNvGrpSpPr/>
            <p:nvPr/>
          </p:nvGrpSpPr>
          <p:grpSpPr>
            <a:xfrm>
              <a:off x="404933" y="642669"/>
              <a:ext cx="651181" cy="590068"/>
              <a:chOff x="404933" y="642669"/>
              <a:chExt cx="651181" cy="590068"/>
            </a:xfrm>
          </p:grpSpPr>
          <p:sp>
            <p:nvSpPr>
              <p:cNvPr id="56" name="Google Shape;56;p9"/>
              <p:cNvSpPr/>
              <p:nvPr/>
            </p:nvSpPr>
            <p:spPr>
              <a:xfrm>
                <a:off x="800997" y="1131689"/>
                <a:ext cx="74742" cy="101048"/>
              </a:xfrm>
              <a:custGeom>
                <a:avLst/>
                <a:gdLst/>
                <a:ahLst/>
                <a:cxnLst/>
                <a:rect l="l" t="t" r="r" b="b"/>
                <a:pathLst>
                  <a:path w="74742" h="101048" extrusionOk="0">
                    <a:moveTo>
                      <a:pt x="5807" y="2071"/>
                    </a:moveTo>
                    <a:cubicBezTo>
                      <a:pt x="-107" y="5924"/>
                      <a:pt x="-1779" y="13836"/>
                      <a:pt x="2071" y="19751"/>
                    </a:cubicBezTo>
                    <a:lnTo>
                      <a:pt x="51256" y="95240"/>
                    </a:lnTo>
                    <a:cubicBezTo>
                      <a:pt x="55109" y="101156"/>
                      <a:pt x="63021" y="102828"/>
                      <a:pt x="68935" y="98975"/>
                    </a:cubicBezTo>
                    <a:cubicBezTo>
                      <a:pt x="74849" y="95125"/>
                      <a:pt x="76521" y="87204"/>
                      <a:pt x="72671" y="81290"/>
                    </a:cubicBezTo>
                    <a:lnTo>
                      <a:pt x="23486" y="5807"/>
                    </a:lnTo>
                    <a:cubicBezTo>
                      <a:pt x="19633" y="-107"/>
                      <a:pt x="11715" y="-1779"/>
                      <a:pt x="5807" y="20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57;p9"/>
              <p:cNvSpPr/>
              <p:nvPr/>
            </p:nvSpPr>
            <p:spPr>
              <a:xfrm>
                <a:off x="701672" y="642669"/>
                <a:ext cx="25557" cy="114074"/>
              </a:xfrm>
              <a:custGeom>
                <a:avLst/>
                <a:gdLst/>
                <a:ahLst/>
                <a:cxnLst/>
                <a:rect l="l" t="t" r="r" b="b"/>
                <a:pathLst>
                  <a:path w="25557" h="114074" extrusionOk="0">
                    <a:moveTo>
                      <a:pt x="25557" y="101296"/>
                    </a:moveTo>
                    <a:lnTo>
                      <a:pt x="25557" y="12779"/>
                    </a:lnTo>
                    <a:cubicBezTo>
                      <a:pt x="25557" y="5724"/>
                      <a:pt x="19834" y="0"/>
                      <a:pt x="12779" y="0"/>
                    </a:cubicBezTo>
                    <a:cubicBezTo>
                      <a:pt x="5725" y="0"/>
                      <a:pt x="0" y="5724"/>
                      <a:pt x="0" y="12779"/>
                    </a:cubicBezTo>
                    <a:lnTo>
                      <a:pt x="0" y="101296"/>
                    </a:lnTo>
                    <a:cubicBezTo>
                      <a:pt x="0" y="108351"/>
                      <a:pt x="5725" y="114075"/>
                      <a:pt x="12779" y="114075"/>
                    </a:cubicBezTo>
                    <a:cubicBezTo>
                      <a:pt x="19834" y="114075"/>
                      <a:pt x="25557" y="108351"/>
                      <a:pt x="25557" y="1012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9"/>
              <p:cNvSpPr/>
              <p:nvPr/>
            </p:nvSpPr>
            <p:spPr>
              <a:xfrm>
                <a:off x="915083" y="863016"/>
                <a:ext cx="141031" cy="55896"/>
              </a:xfrm>
              <a:custGeom>
                <a:avLst/>
                <a:gdLst/>
                <a:ahLst/>
                <a:cxnLst/>
                <a:rect l="l" t="t" r="r" b="b"/>
                <a:pathLst>
                  <a:path w="141031" h="55896" extrusionOk="0">
                    <a:moveTo>
                      <a:pt x="12785" y="55896"/>
                    </a:moveTo>
                    <a:cubicBezTo>
                      <a:pt x="13884" y="55896"/>
                      <a:pt x="14972" y="55756"/>
                      <a:pt x="16037" y="55473"/>
                    </a:cubicBezTo>
                    <a:lnTo>
                      <a:pt x="131393" y="25166"/>
                    </a:lnTo>
                    <a:cubicBezTo>
                      <a:pt x="135844" y="24042"/>
                      <a:pt x="139348" y="20606"/>
                      <a:pt x="140570" y="16181"/>
                    </a:cubicBezTo>
                    <a:cubicBezTo>
                      <a:pt x="141793" y="11764"/>
                      <a:pt x="140545" y="7021"/>
                      <a:pt x="137309" y="3769"/>
                    </a:cubicBezTo>
                    <a:cubicBezTo>
                      <a:pt x="134072" y="508"/>
                      <a:pt x="129331" y="-757"/>
                      <a:pt x="124906" y="448"/>
                    </a:cubicBezTo>
                    <a:lnTo>
                      <a:pt x="9550" y="30757"/>
                    </a:lnTo>
                    <a:cubicBezTo>
                      <a:pt x="3327" y="32380"/>
                      <a:pt x="-718" y="38377"/>
                      <a:pt x="106" y="44749"/>
                    </a:cubicBezTo>
                    <a:cubicBezTo>
                      <a:pt x="922" y="51130"/>
                      <a:pt x="6355" y="55896"/>
                      <a:pt x="12785" y="558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9"/>
              <p:cNvSpPr/>
              <p:nvPr/>
            </p:nvSpPr>
            <p:spPr>
              <a:xfrm>
                <a:off x="404933" y="837612"/>
                <a:ext cx="111006" cy="40279"/>
              </a:xfrm>
              <a:custGeom>
                <a:avLst/>
                <a:gdLst/>
                <a:ahLst/>
                <a:cxnLst/>
                <a:rect l="l" t="t" r="r" b="b"/>
                <a:pathLst>
                  <a:path w="111006" h="40279" extrusionOk="0">
                    <a:moveTo>
                      <a:pt x="10612" y="25371"/>
                    </a:moveTo>
                    <a:lnTo>
                      <a:pt x="96027" y="40088"/>
                    </a:lnTo>
                    <a:cubicBezTo>
                      <a:pt x="96751" y="40213"/>
                      <a:pt x="97482" y="40279"/>
                      <a:pt x="98214" y="40279"/>
                    </a:cubicBezTo>
                    <a:cubicBezTo>
                      <a:pt x="104853" y="40279"/>
                      <a:pt x="110394" y="35196"/>
                      <a:pt x="110961" y="28583"/>
                    </a:cubicBezTo>
                    <a:cubicBezTo>
                      <a:pt x="111517" y="21959"/>
                      <a:pt x="106916" y="16011"/>
                      <a:pt x="100370" y="14896"/>
                    </a:cubicBezTo>
                    <a:lnTo>
                      <a:pt x="14946" y="188"/>
                    </a:lnTo>
                    <a:cubicBezTo>
                      <a:pt x="7991" y="-1010"/>
                      <a:pt x="1386" y="3649"/>
                      <a:pt x="188" y="10612"/>
                    </a:cubicBezTo>
                    <a:cubicBezTo>
                      <a:pt x="-1010" y="17567"/>
                      <a:pt x="3657" y="24172"/>
                      <a:pt x="10612" y="25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98645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F0CDCF-DC3A-F59F-F71E-F00C0CCB0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232391-E781-38C9-3511-16654C075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91F18D-71D4-A36A-ECC4-A010F4507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86AB1-40ED-E94B-B42D-035722890D7F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A9FE76-3659-7EE2-9CD0-583B3D0C5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B28EF5-77B1-A0A6-111D-6091694E5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3997F-5934-D041-BD8B-32BC26F5FC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5706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1F50AC-96B4-DF32-0FAE-9F26E6FA1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FECC9C-621C-EB2A-843A-9509AD531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DE12CA-E5D5-CEC9-C453-1BF0A9D8F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86AB1-40ED-E94B-B42D-035722890D7F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5ADAF0-20B8-224B-D252-F42C7EC0B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779CF6-04D4-C9DD-071E-009FD49F0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3997F-5934-D041-BD8B-32BC26F5FC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5022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82D24E-2F12-DC0E-6141-B8C9FD5C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B9C3B7-8577-54F0-C3E4-B7BAFDFBE4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4B66879-AB11-AC03-3399-80FEDEEBB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8BF7891-6B33-F618-C4AB-7E1862A9A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86AB1-40ED-E94B-B42D-035722890D7F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34F5BF1-3238-F04A-E4C2-61B5BD1C0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18769C3-6A1C-6AB6-3C14-D62556457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3997F-5934-D041-BD8B-32BC26F5FC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8248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C5DA2D-E69F-4FBC-A54A-0A69820B4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C0EA84F-6E26-8F30-31FE-5D8452D35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219D91F-56F8-D3F3-0A97-09AA1C23F2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76A2FE8-1EEC-24BE-12FE-5CC2251052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218B536-062B-E98E-02E0-98374095BF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3ADC99F-E05F-EA05-AD55-AE0C29FC5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86AB1-40ED-E94B-B42D-035722890D7F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460B4BB-A6AB-04E4-6044-58E9E1BBE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3CD996E-1B32-2FBA-764C-0E232538E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3997F-5934-D041-BD8B-32BC26F5FC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2227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6BBDF9-E3C5-E1BC-3C59-1A71118D6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9B5EBAD-3A19-AE18-AD40-44E02C48B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86AB1-40ED-E94B-B42D-035722890D7F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B56E186-C2E7-F03D-23FF-FC9E5CF94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005FC35-5946-D817-9009-AB020B6A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3997F-5934-D041-BD8B-32BC26F5FC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9340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4AACA52-23DB-908C-B66C-7FFC2D61D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86AB1-40ED-E94B-B42D-035722890D7F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B58D685-0698-B5B9-8850-94102B7CC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ABDF57-058F-649A-643C-D0F15DD76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3997F-5934-D041-BD8B-32BC26F5FC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733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D563DD-AED8-B1A7-70C8-98FBCC712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5D47B3-5B8A-58CB-814F-CC7CEC0E8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BC15D32-0DEA-55AF-AF4E-EE99334271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4A94236-7D7A-CA1E-9579-77A67065A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86AB1-40ED-E94B-B42D-035722890D7F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1CEDEB3-D518-9EFB-4D26-5A7E4ACDA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3309B91-2B49-6332-5794-E68770745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3997F-5934-D041-BD8B-32BC26F5FC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4009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00845B-27C2-4518-2514-7953845D2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39361D3-A399-A5F0-5A02-C7D4768614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5B44BC6-4786-D40D-9DF7-354D0229D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BC6C407-3FF4-0D37-BD6F-739BC2D29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86AB1-40ED-E94B-B42D-035722890D7F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6BAC35-05CC-B637-3D6B-28DA35592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5EE1D0E-4318-73BA-44F3-8BFC78B4A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3997F-5934-D041-BD8B-32BC26F5FC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736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15B6DB-FCB5-39E2-86C3-4E2E8E32F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7D6C77A-A922-83E5-3344-CA7013EE9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3665FC-6CD1-87F0-8580-52A6892805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86AB1-40ED-E94B-B42D-035722890D7F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992D80-0F78-FAF9-4013-40BCBCAFEE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CE1FE0F-B1BB-73F4-5E5D-C1FD20611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3997F-5934-D041-BD8B-32BC26F5FC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3248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atista.com/" TargetMode="External"/><Relationship Id="rId3" Type="http://schemas.openxmlformats.org/officeDocument/2006/relationships/hyperlink" Target="https://trends.google.ru/trends/?geo=UA" TargetMode="External"/><Relationship Id="rId7" Type="http://schemas.openxmlformats.org/officeDocument/2006/relationships/hyperlink" Target="https://www.bloomberg.com/europe" TargetMode="External"/><Relationship Id="rId12" Type="http://schemas.openxmlformats.org/officeDocument/2006/relationships/hyperlink" Target="https://publer.pro/" TargetMode="External"/><Relationship Id="rId2" Type="http://schemas.openxmlformats.org/officeDocument/2006/relationships/hyperlink" Target="https://wordstat.yandex.r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ikon.thomsonreuters.com/index.html" TargetMode="External"/><Relationship Id="rId11" Type="http://schemas.openxmlformats.org/officeDocument/2006/relationships/hyperlink" Target="https://www.appannie.com/ru/" TargetMode="External"/><Relationship Id="rId5" Type="http://schemas.openxmlformats.org/officeDocument/2006/relationships/hyperlink" Target="https://spark-interfax.ru/" TargetMode="External"/><Relationship Id="rId10" Type="http://schemas.openxmlformats.org/officeDocument/2006/relationships/hyperlink" Target="https://appfollow.io/ru" TargetMode="External"/><Relationship Id="rId4" Type="http://schemas.openxmlformats.org/officeDocument/2006/relationships/hyperlink" Target="https://www.similarweb.com/ru/" TargetMode="External"/><Relationship Id="rId9" Type="http://schemas.openxmlformats.org/officeDocument/2006/relationships/hyperlink" Target="https://admobispy.com/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similarweb.com/website/tesla.com/#overview" TargetMode="Externa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2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jp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325C8-3385-9048-B04F-9DC0CC71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4443"/>
            <a:ext cx="9144000" cy="1250239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accent6">
                    <a:lumMod val="50000"/>
                  </a:schemeClr>
                </a:solidFill>
              </a:rPr>
              <a:t>Product </a:t>
            </a:r>
            <a:r>
              <a:rPr lang="en-US" sz="6600" dirty="0">
                <a:solidFill>
                  <a:schemeClr val="accent2">
                    <a:lumMod val="50000"/>
                  </a:schemeClr>
                </a:solidFill>
              </a:rPr>
              <a:t>management</a:t>
            </a:r>
            <a:r>
              <a:rPr lang="ru-RU" sz="6600" dirty="0">
                <a:solidFill>
                  <a:srgbClr val="C00000"/>
                </a:solidFill>
              </a:rPr>
              <a:t> </a:t>
            </a:r>
            <a:r>
              <a:rPr lang="ru-RU" sz="6600" dirty="0">
                <a:solidFill>
                  <a:srgbClr val="7030A0"/>
                </a:solidFill>
              </a:rPr>
              <a:t>I</a:t>
            </a:r>
            <a:r>
              <a:rPr lang="en-US" sz="6600" dirty="0">
                <a:solidFill>
                  <a:srgbClr val="7030A0"/>
                </a:solidFill>
              </a:rPr>
              <a:t>V</a:t>
            </a:r>
            <a:endParaRPr lang="ru-RU" sz="6600" dirty="0">
              <a:solidFill>
                <a:srgbClr val="7030A0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4A239C-2F7B-3443-BF8A-80110565D6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73120" y="3602038"/>
            <a:ext cx="7294880" cy="2990668"/>
          </a:xfrm>
        </p:spPr>
        <p:txBody>
          <a:bodyPr>
            <a:normAutofit fontScale="77500" lnSpcReduction="20000"/>
          </a:bodyPr>
          <a:lstStyle/>
          <a:p>
            <a:r>
              <a:rPr lang="ru-RU" sz="2600" dirty="0"/>
              <a:t>Управление разработкой продуктов</a:t>
            </a:r>
            <a:r>
              <a:rPr lang="en-US" sz="2600" dirty="0"/>
              <a:t>:</a:t>
            </a:r>
          </a:p>
          <a:p>
            <a:r>
              <a:rPr lang="ru-RU" dirty="0"/>
              <a:t>Целевая аудитория</a:t>
            </a:r>
            <a:endParaRPr lang="en-US" dirty="0"/>
          </a:p>
          <a:p>
            <a:r>
              <a:rPr lang="ru-RU" dirty="0"/>
              <a:t>Конкуренты. Стратегии конкуренции</a:t>
            </a:r>
            <a:endParaRPr lang="en-US" dirty="0"/>
          </a:p>
          <a:p>
            <a:r>
              <a:rPr lang="en" dirty="0"/>
              <a:t>JTBD: </a:t>
            </a:r>
            <a:r>
              <a:rPr lang="en-US" dirty="0"/>
              <a:t>Jobs To Be Done</a:t>
            </a:r>
            <a:endParaRPr lang="en" dirty="0"/>
          </a:p>
          <a:p>
            <a:r>
              <a:rPr lang="en" dirty="0"/>
              <a:t>User Story Mapping</a:t>
            </a:r>
          </a:p>
          <a:p>
            <a:r>
              <a:rPr lang="ru-RU" dirty="0"/>
              <a:t>Макеты </a:t>
            </a:r>
            <a:r>
              <a:rPr lang="en" dirty="0"/>
              <a:t>UI: </a:t>
            </a:r>
            <a:r>
              <a:rPr lang="ru-RU" dirty="0"/>
              <a:t>Мокапы / </a:t>
            </a:r>
            <a:r>
              <a:rPr lang="en" dirty="0"/>
              <a:t>Wireframe / </a:t>
            </a:r>
            <a:r>
              <a:rPr lang="ru-RU" dirty="0"/>
              <a:t>Прототипы</a:t>
            </a:r>
            <a:endParaRPr lang="en-US" dirty="0"/>
          </a:p>
          <a:p>
            <a:r>
              <a:rPr lang="ru-RU" dirty="0"/>
              <a:t>Чек-лист перед началом разработки продукта</a:t>
            </a:r>
          </a:p>
          <a:p>
            <a:endParaRPr lang="ru-RU" dirty="0"/>
          </a:p>
          <a:p>
            <a:r>
              <a:rPr lang="en-US" sz="2300" dirty="0"/>
              <a:t>© </a:t>
            </a:r>
            <a:r>
              <a:rPr lang="ru-RU" sz="2300" dirty="0"/>
              <a:t>Валерий Студенников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F0A75-AED9-D548-8F89-06654AE6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87" y="181248"/>
            <a:ext cx="3069020" cy="90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01E9D-0F8C-C342-8B4E-23ECCA7B9B63}"/>
              </a:ext>
            </a:extLst>
          </p:cNvPr>
          <p:cNvSpPr txBox="1"/>
          <p:nvPr/>
        </p:nvSpPr>
        <p:spPr>
          <a:xfrm>
            <a:off x="7871562" y="273779"/>
            <a:ext cx="416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accent6"/>
                </a:solidFill>
              </a:rPr>
              <a:t>Курс «Менеджмент разработки ПО»</a:t>
            </a:r>
          </a:p>
        </p:txBody>
      </p:sp>
      <p:pic>
        <p:nvPicPr>
          <p:cNvPr id="4" name="Picture 2" descr="Немного фото с “круглого стола” | SEOM.info">
            <a:extLst>
              <a:ext uri="{FF2B5EF4-FFF2-40B4-BE49-F238E27FC236}">
                <a16:creationId xmlns:a16="http://schemas.microsoft.com/office/drawing/2014/main" id="{31435DEC-87A3-F1FA-C893-15E82903E6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3987" y="3509961"/>
            <a:ext cx="2879133" cy="3172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36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DE6FA0-D673-164D-6120-1AD3AC917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8206"/>
          </a:xfrm>
        </p:spPr>
        <p:txBody>
          <a:bodyPr/>
          <a:lstStyle/>
          <a:p>
            <a:r>
              <a:rPr lang="ru-RU" dirty="0"/>
              <a:t>Способы определения ЦА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A61574FC-3DDB-A9F5-00EB-020A21C5A4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253331"/>
            <a:ext cx="4492615" cy="435133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06E6E5-EAF2-3213-5E2A-371A0D857029}"/>
              </a:ext>
            </a:extLst>
          </p:cNvPr>
          <p:cNvSpPr txBox="1"/>
          <p:nvPr/>
        </p:nvSpPr>
        <p:spPr>
          <a:xfrm>
            <a:off x="5870713" y="1537252"/>
            <a:ext cx="5483087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Product oriented design — </a:t>
            </a:r>
            <a:r>
              <a:rPr lang="ru-RU" sz="2200" dirty="0"/>
              <a:t>покупайте то, что есть!</a:t>
            </a:r>
          </a:p>
          <a:p>
            <a:r>
              <a:rPr lang="ru-RU" sz="2200" dirty="0"/>
              <a:t>Никакой сегментации или ориентации на разные сегменты.</a:t>
            </a:r>
          </a:p>
          <a:p>
            <a:endParaRPr lang="ru-RU" sz="2000" dirty="0"/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000" strike="sngStrike" dirty="0"/>
              <a:t>Семейный автомобиль</a:t>
            </a:r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000" strike="sngStrike" dirty="0"/>
              <a:t>Представительский автомобиль</a:t>
            </a:r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000" strike="sngStrike" dirty="0"/>
              <a:t>Спорткар</a:t>
            </a:r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000" strike="sngStrike" dirty="0"/>
              <a:t>Для служб такси</a:t>
            </a:r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000" strike="sngStrike" dirty="0"/>
              <a:t>Для женщин</a:t>
            </a:r>
          </a:p>
          <a:p>
            <a:pPr indent="-180000">
              <a:buFont typeface="Arial" panose="020B0604020202020204" pitchFamily="34" charset="0"/>
              <a:buChar char="•"/>
            </a:pPr>
            <a:r>
              <a:rPr lang="ru-RU" sz="2000" strike="sngStrike" dirty="0"/>
              <a:t>Для молодёжи</a:t>
            </a:r>
          </a:p>
        </p:txBody>
      </p:sp>
    </p:spTree>
    <p:extLst>
      <p:ext uri="{BB962C8B-B14F-4D97-AF65-F5344CB8AC3E}">
        <p14:creationId xmlns:p14="http://schemas.microsoft.com/office/powerpoint/2010/main" val="404474239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17076" y="828179"/>
            <a:ext cx="319347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Screenﬂow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7916963-9517-FA20-3BFA-68D682440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2280" y="1615218"/>
            <a:ext cx="3872345" cy="103112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Наиболее простой способ создать прототип — перелинковать картинки с экранами.</a:t>
            </a:r>
          </a:p>
          <a:p>
            <a:pPr>
              <a:lnSpc>
                <a:spcPct val="100000"/>
              </a:lnSpc>
            </a:pPr>
            <a:endParaRPr lang="ru-RU" sz="20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17076" y="2743450"/>
            <a:ext cx="4774924" cy="35846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5C2184-172D-B678-2656-EECAC061ADAD}"/>
              </a:ext>
            </a:extLst>
          </p:cNvPr>
          <p:cNvSpPr txBox="1"/>
          <p:nvPr/>
        </p:nvSpPr>
        <p:spPr>
          <a:xfrm>
            <a:off x="712303" y="1003578"/>
            <a:ext cx="6381223" cy="5088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000" dirty="0"/>
              <a:t>Прототип нужен, чтобы протестировать функциональность продукта и исправить ошибки в </a:t>
            </a:r>
            <a:r>
              <a:rPr lang="en-US" sz="2000" dirty="0"/>
              <a:t>UI / UX</a:t>
            </a:r>
            <a:r>
              <a:rPr lang="ru-RU" sz="2000" dirty="0"/>
              <a:t>, прежде чем отдавать проект в разработку.</a:t>
            </a:r>
          </a:p>
          <a:p>
            <a:pPr algn="l">
              <a:spcBef>
                <a:spcPts val="1000"/>
              </a:spcBef>
            </a:pPr>
            <a:r>
              <a:rPr lang="ru-RU" sz="2400" u="sng" dirty="0"/>
              <a:t>Время создания:</a:t>
            </a:r>
            <a:br>
              <a:rPr lang="en-US" sz="2000" u="sng" dirty="0"/>
            </a:br>
            <a:r>
              <a:rPr lang="ru-RU" sz="2000" dirty="0"/>
              <a:t>Если дизайн-концепция готова, остается только пролинковать страницы — на это уходит 1-2 дня.</a:t>
            </a:r>
          </a:p>
          <a:p>
            <a:pPr algn="l"/>
            <a:r>
              <a:rPr lang="ru-RU" sz="2000" dirty="0"/>
              <a:t>Иногда этап мокапа пропускают и делают прототип на основе детализированных вайрфреймов.</a:t>
            </a:r>
          </a:p>
          <a:p>
            <a:pPr algn="l">
              <a:spcBef>
                <a:spcPts val="1000"/>
              </a:spcBef>
            </a:pPr>
            <a:r>
              <a:rPr lang="ru-RU" sz="2400" u="sng" dirty="0"/>
              <a:t>Как создается: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Программирования / </a:t>
            </a:r>
            <a:r>
              <a:rPr lang="en-US" sz="2000" dirty="0"/>
              <a:t>Frontend (HTML+CSS+JS)</a:t>
            </a:r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Zero coding</a:t>
            </a:r>
            <a:endParaRPr lang="ru-RU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/>
              <a:t>Специальных инструментов:</a:t>
            </a:r>
            <a:br>
              <a:rPr lang="ru-RU" sz="2000" dirty="0"/>
            </a:br>
            <a:r>
              <a:rPr lang="en" sz="2000" dirty="0"/>
              <a:t>Sketch, Figma, Adobe XD, InVision.</a:t>
            </a:r>
            <a:endParaRPr lang="ru-RU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/>
              <a:t>Можно сделать из </a:t>
            </a:r>
            <a:r>
              <a:rPr lang="en-US" sz="2000" dirty="0"/>
              <a:t>wireframe </a:t>
            </a:r>
            <a:r>
              <a:rPr lang="ru-RU" sz="2000" dirty="0"/>
              <a:t>или мокапа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/>
              <a:t>Screenflow</a:t>
            </a:r>
            <a:endParaRPr lang="en" sz="2000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AECD401-1CD0-0824-C4FD-A4CB746B5AB7}"/>
              </a:ext>
            </a:extLst>
          </p:cNvPr>
          <p:cNvSpPr txBox="1">
            <a:spLocks/>
          </p:cNvSpPr>
          <p:nvPr/>
        </p:nvSpPr>
        <p:spPr>
          <a:xfrm>
            <a:off x="643409" y="313646"/>
            <a:ext cx="6061363" cy="689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Как создавать прототипы?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193EE199-9081-8C16-67DC-DB3F6D9F6303}"/>
              </a:ext>
            </a:extLst>
          </p:cNvPr>
          <p:cNvCxnSpPr/>
          <p:nvPr/>
        </p:nvCxnSpPr>
        <p:spPr>
          <a:xfrm>
            <a:off x="7093526" y="524153"/>
            <a:ext cx="0" cy="608253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63BC8C-A5FF-8F3A-E812-6EBA63179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965" y="375064"/>
            <a:ext cx="4079185" cy="956779"/>
          </a:xfrm>
        </p:spPr>
        <p:txBody>
          <a:bodyPr/>
          <a:lstStyle/>
          <a:p>
            <a:r>
              <a:rPr lang="ru-RU" dirty="0"/>
              <a:t>Тест: Что это?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8EC6EE-CFB6-3398-E968-DAEED88C7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965" y="1331843"/>
            <a:ext cx="3853070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/>
              <a:t>Что это — </a:t>
            </a:r>
            <a:r>
              <a:rPr lang="en-US" dirty="0"/>
              <a:t>wireframe / </a:t>
            </a:r>
            <a:r>
              <a:rPr lang="ru-RU" dirty="0"/>
              <a:t>мокап или прототип?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D07674-B0FB-F8B5-7C70-48E7F50D1E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7549" y="6763"/>
            <a:ext cx="7404451" cy="685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5319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281236"/>
            <a:ext cx="115062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ru-RU" b="0" dirty="0">
                <a:solidFill>
                  <a:srgbClr val="000000"/>
                </a:solidFill>
                <a:latin typeface="+mj-lt"/>
              </a:rPr>
              <a:t>Инструменты для создания</a:t>
            </a:r>
            <a:br>
              <a:rPr lang="ru-RU" b="0" dirty="0">
                <a:solidFill>
                  <a:srgbClr val="000000"/>
                </a:solidFill>
                <a:latin typeface="+mj-lt"/>
              </a:rPr>
            </a:br>
            <a:r>
              <a:rPr lang="en-US" sz="3200" b="0" dirty="0">
                <a:solidFill>
                  <a:srgbClr val="000000"/>
                </a:solidFill>
                <a:latin typeface="+mj-lt"/>
              </a:rPr>
              <a:t>wireframes / </a:t>
            </a:r>
            <a:r>
              <a:rPr lang="ru-RU" sz="3200" b="0" dirty="0">
                <a:solidFill>
                  <a:srgbClr val="000000"/>
                </a:solidFill>
                <a:latin typeface="+mj-lt"/>
              </a:rPr>
              <a:t>мокапов / прототипов</a:t>
            </a:r>
            <a:endParaRPr sz="3200" b="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3400" y="1530926"/>
            <a:ext cx="2994765" cy="522579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>
              <a:tabLst>
                <a:tab pos="570865" algn="l"/>
              </a:tabLst>
            </a:pP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b="1" spc="165" dirty="0">
                <a:cs typeface="Arial"/>
              </a:rPr>
              <a:t>Figma</a:t>
            </a:r>
            <a:r>
              <a:rPr lang="en-US" sz="2200" spc="165" dirty="0">
                <a:cs typeface="Arial"/>
              </a:rPr>
              <a:t>	 </a:t>
            </a:r>
            <a:r>
              <a:rPr lang="en-US" sz="2200" spc="165" dirty="0">
                <a:solidFill>
                  <a:srgbClr val="7030A0"/>
                </a:solidFill>
                <a:cs typeface="Arial"/>
              </a:rPr>
              <a:t>(WMP)</a:t>
            </a:r>
            <a:endParaRPr lang="ru-RU" sz="2200" spc="305" dirty="0">
              <a:solidFill>
                <a:srgbClr val="0034EC"/>
              </a:solidFill>
              <a:cs typeface="Arial Unicode MS"/>
            </a:endParaRPr>
          </a:p>
          <a:p>
            <a:pPr>
              <a:lnSpc>
                <a:spcPct val="100000"/>
              </a:lnSpc>
              <a:tabLst>
                <a:tab pos="570865" algn="l"/>
              </a:tabLst>
            </a:pP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130" dirty="0">
                <a:cs typeface="Arial"/>
              </a:rPr>
              <a:t>Balsamiq	 </a:t>
            </a:r>
            <a:r>
              <a:rPr lang="en-US" sz="2200" spc="130" dirty="0">
                <a:solidFill>
                  <a:srgbClr val="7030A0"/>
                </a:solidFill>
                <a:cs typeface="Arial"/>
              </a:rPr>
              <a:t>(WP)</a:t>
            </a:r>
            <a:r>
              <a:rPr lang="en-US" sz="2200" spc="130" dirty="0">
                <a:cs typeface="Arial"/>
              </a:rPr>
              <a:t>	</a:t>
            </a:r>
            <a:endParaRPr lang="en-US" sz="2200" dirty="0">
              <a:cs typeface="Arial"/>
            </a:endParaRPr>
          </a:p>
          <a:p>
            <a:pPr>
              <a:lnSpc>
                <a:spcPct val="100000"/>
              </a:lnSpc>
              <a:tabLst>
                <a:tab pos="570865" algn="l"/>
              </a:tabLst>
            </a:pP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165" dirty="0">
                <a:cs typeface="Arial"/>
              </a:rPr>
              <a:t>Moqups	</a:t>
            </a:r>
            <a:r>
              <a:rPr lang="en-US" sz="2200" spc="130" dirty="0">
                <a:solidFill>
                  <a:srgbClr val="7030A0"/>
                </a:solidFill>
                <a:cs typeface="Arial"/>
              </a:rPr>
              <a:t> (WP)</a:t>
            </a:r>
            <a:endParaRPr lang="en-US" sz="2200" dirty="0">
              <a:cs typeface="Arial"/>
            </a:endParaRPr>
          </a:p>
          <a:p>
            <a:pPr>
              <a:lnSpc>
                <a:spcPct val="100000"/>
              </a:lnSpc>
              <a:tabLst>
                <a:tab pos="570865" algn="l"/>
              </a:tabLst>
            </a:pP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105" dirty="0">
                <a:cs typeface="Arial"/>
              </a:rPr>
              <a:t>Sketch	 </a:t>
            </a:r>
            <a:r>
              <a:rPr lang="en-US" sz="2200" spc="95" dirty="0">
                <a:solidFill>
                  <a:srgbClr val="7030A0"/>
                </a:solidFill>
                <a:cs typeface="Arial"/>
              </a:rPr>
              <a:t>(MP)</a:t>
            </a:r>
            <a:endParaRPr lang="en-US" sz="2200" dirty="0">
              <a:cs typeface="Arial"/>
            </a:endParaRPr>
          </a:p>
          <a:p>
            <a:pPr>
              <a:lnSpc>
                <a:spcPct val="100000"/>
              </a:lnSpc>
              <a:tabLst>
                <a:tab pos="570865" algn="l"/>
              </a:tabLst>
            </a:pP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95" dirty="0">
                <a:cs typeface="Arial"/>
              </a:rPr>
              <a:t>inVision	 </a:t>
            </a:r>
            <a:r>
              <a:rPr lang="en-US" sz="2200" spc="95" dirty="0">
                <a:solidFill>
                  <a:srgbClr val="7030A0"/>
                </a:solidFill>
                <a:cs typeface="Arial"/>
              </a:rPr>
              <a:t>(MP)</a:t>
            </a:r>
            <a:endParaRPr lang="en-US" sz="2200" dirty="0">
              <a:solidFill>
                <a:srgbClr val="7030A0"/>
              </a:solidFill>
              <a:cs typeface="Arial"/>
            </a:endParaRPr>
          </a:p>
          <a:p>
            <a:pPr>
              <a:lnSpc>
                <a:spcPct val="100000"/>
              </a:lnSpc>
              <a:tabLst>
                <a:tab pos="570865" algn="l"/>
              </a:tabLst>
            </a:pP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100" dirty="0">
                <a:cs typeface="Arial"/>
              </a:rPr>
              <a:t>Marvel	 </a:t>
            </a:r>
            <a:r>
              <a:rPr lang="en-US" sz="2200" spc="100" dirty="0">
                <a:solidFill>
                  <a:srgbClr val="7030A0"/>
                </a:solidFill>
                <a:cs typeface="Arial"/>
              </a:rPr>
              <a:t>(MP)</a:t>
            </a:r>
            <a:br>
              <a:rPr lang="en-US" sz="2200" spc="100" dirty="0">
                <a:cs typeface="Arial"/>
              </a:rPr>
            </a:b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100" dirty="0">
                <a:cs typeface="Arial"/>
              </a:rPr>
              <a:t>Adobe XD</a:t>
            </a:r>
            <a:r>
              <a:rPr lang="en-US" sz="2200" spc="165" dirty="0">
                <a:solidFill>
                  <a:srgbClr val="7030A0"/>
                </a:solidFill>
                <a:cs typeface="Arial"/>
              </a:rPr>
              <a:t> 	 (WMP)</a:t>
            </a:r>
            <a:br>
              <a:rPr lang="en-US" sz="2200" spc="100" dirty="0">
                <a:cs typeface="Arial"/>
              </a:rPr>
            </a:b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100" dirty="0">
                <a:cs typeface="Arial"/>
              </a:rPr>
              <a:t>Webflow	 </a:t>
            </a:r>
            <a:r>
              <a:rPr lang="en-US" sz="2200" spc="100" dirty="0">
                <a:solidFill>
                  <a:srgbClr val="7030A0"/>
                </a:solidFill>
                <a:cs typeface="Arial"/>
              </a:rPr>
              <a:t>(M)</a:t>
            </a:r>
            <a:br>
              <a:rPr lang="en-US" sz="2200" spc="100" dirty="0">
                <a:cs typeface="Arial"/>
              </a:rPr>
            </a:b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100" dirty="0">
                <a:cs typeface="Arial"/>
              </a:rPr>
              <a:t>ProtoPie	 </a:t>
            </a:r>
            <a:r>
              <a:rPr lang="en-US" sz="2200" spc="100" dirty="0">
                <a:solidFill>
                  <a:srgbClr val="7030A0"/>
                </a:solidFill>
                <a:cs typeface="Arial"/>
              </a:rPr>
              <a:t>(MP)</a:t>
            </a:r>
            <a:br>
              <a:rPr lang="en-US" sz="2200" spc="100" dirty="0">
                <a:solidFill>
                  <a:srgbClr val="7030A0"/>
                </a:solidFill>
                <a:cs typeface="Arial"/>
              </a:rPr>
            </a:b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100" dirty="0">
                <a:cs typeface="Arial"/>
              </a:rPr>
              <a:t>Framer	 </a:t>
            </a:r>
            <a:r>
              <a:rPr lang="en-US" sz="2200" spc="100" dirty="0">
                <a:solidFill>
                  <a:srgbClr val="7030A0"/>
                </a:solidFill>
                <a:cs typeface="Arial"/>
              </a:rPr>
              <a:t>(MP)</a:t>
            </a:r>
            <a:br>
              <a:rPr lang="en-US" sz="2200" spc="100" dirty="0">
                <a:cs typeface="Arial"/>
              </a:rPr>
            </a:b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160" dirty="0">
                <a:cs typeface="Arial"/>
              </a:rPr>
              <a:t>Whiteboard</a:t>
            </a:r>
            <a:endParaRPr lang="en-US" sz="2200" dirty="0">
              <a:cs typeface="Arial"/>
            </a:endParaRPr>
          </a:p>
          <a:p>
            <a:pPr>
              <a:lnSpc>
                <a:spcPct val="100000"/>
              </a:lnSpc>
              <a:tabLst>
                <a:tab pos="570865" algn="l"/>
              </a:tabLst>
            </a:pP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125" dirty="0">
                <a:cs typeface="Arial"/>
              </a:rPr>
              <a:t>Flinto</a:t>
            </a:r>
            <a:r>
              <a:rPr lang="ru-RU" sz="2200" spc="125" dirty="0">
                <a:cs typeface="Arial"/>
              </a:rPr>
              <a:t>	 </a:t>
            </a:r>
            <a:r>
              <a:rPr lang="ru-RU" sz="2200" spc="125" dirty="0">
                <a:solidFill>
                  <a:srgbClr val="7030A0"/>
                </a:solidFill>
                <a:cs typeface="Arial"/>
              </a:rPr>
              <a:t>(</a:t>
            </a:r>
            <a:r>
              <a:rPr lang="en-US" sz="2200" spc="125" noProof="1">
                <a:solidFill>
                  <a:srgbClr val="7030A0"/>
                </a:solidFill>
                <a:cs typeface="Arial"/>
              </a:rPr>
              <a:t>P</a:t>
            </a:r>
            <a:r>
              <a:rPr lang="ru-RU" sz="2200" spc="125" dirty="0">
                <a:solidFill>
                  <a:srgbClr val="7030A0"/>
                </a:solidFill>
                <a:cs typeface="Arial"/>
              </a:rPr>
              <a:t>)</a:t>
            </a:r>
            <a:endParaRPr lang="en-US" sz="2200" dirty="0">
              <a:solidFill>
                <a:srgbClr val="7030A0"/>
              </a:solidFill>
              <a:cs typeface="Arial"/>
            </a:endParaRPr>
          </a:p>
          <a:p>
            <a:pPr>
              <a:spcBef>
                <a:spcPts val="600"/>
              </a:spcBef>
              <a:tabLst>
                <a:tab pos="570865" algn="l"/>
              </a:tabLst>
            </a:pP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145" dirty="0">
                <a:cs typeface="Arial"/>
              </a:rPr>
              <a:t>Photoshop</a:t>
            </a:r>
            <a:br>
              <a:rPr lang="en-US" sz="2200" spc="165" dirty="0">
                <a:cs typeface="Arial"/>
              </a:rPr>
            </a:b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150" dirty="0">
                <a:cs typeface="Arial"/>
              </a:rPr>
              <a:t>PowerPoint</a:t>
            </a:r>
          </a:p>
          <a:p>
            <a:pPr>
              <a:tabLst>
                <a:tab pos="570865" algn="l"/>
              </a:tabLst>
            </a:pPr>
            <a:r>
              <a:rPr lang="en-US" sz="2200" spc="305" dirty="0">
                <a:solidFill>
                  <a:srgbClr val="0034EC"/>
                </a:solidFill>
                <a:cs typeface="Arial Unicode MS"/>
              </a:rPr>
              <a:t>★</a:t>
            </a:r>
            <a:r>
              <a:rPr lang="en-US" sz="2200" spc="75" dirty="0">
                <a:cs typeface="Arial"/>
              </a:rPr>
              <a:t>HTML</a:t>
            </a:r>
            <a:endParaRPr lang="en-US" sz="2200" dirty="0"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8744" y="1807199"/>
            <a:ext cx="7686425" cy="4112099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93234A-A4CC-B72E-3067-172AE55FF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001"/>
            <a:ext cx="10515600" cy="671823"/>
          </a:xfrm>
        </p:spPr>
        <p:txBody>
          <a:bodyPr>
            <a:normAutofit fontScale="90000"/>
          </a:bodyPr>
          <a:lstStyle/>
          <a:p>
            <a:r>
              <a:rPr lang="ru-RU" dirty="0"/>
              <a:t>Полезные советы при разработке макетов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3E6A16-D52E-D528-C3C8-566010B2A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9497"/>
            <a:ext cx="10515600" cy="5310576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ru-RU" sz="2400" b="0" i="0" dirty="0">
                <a:solidFill>
                  <a:srgbClr val="000000"/>
                </a:solidFill>
                <a:effectLst/>
                <a:latin typeface="Stratos"/>
              </a:rPr>
              <a:t>Лайф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tratos"/>
              </a:rPr>
              <a:t>-</a:t>
            </a:r>
            <a:r>
              <a:rPr lang="ru-RU" sz="2400" b="0" i="0" dirty="0">
                <a:solidFill>
                  <a:srgbClr val="000000"/>
                </a:solidFill>
                <a:effectLst/>
                <a:latin typeface="Stratos"/>
              </a:rPr>
              <a:t>сейверы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tratos"/>
              </a:rPr>
              <a:t> </a:t>
            </a:r>
            <a:r>
              <a:rPr lang="ru-RU" sz="2400" b="0" i="0" dirty="0">
                <a:solidFill>
                  <a:srgbClr val="000000"/>
                </a:solidFill>
                <a:effectLst/>
                <a:latin typeface="Stratos"/>
              </a:rPr>
              <a:t>/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tratos"/>
              </a:rPr>
              <a:t> </a:t>
            </a:r>
            <a:r>
              <a:rPr lang="ru-RU" sz="2400" b="0" i="0" dirty="0">
                <a:solidFill>
                  <a:srgbClr val="000000"/>
                </a:solidFill>
                <a:effectLst/>
                <a:latin typeface="Stratos"/>
              </a:rPr>
              <a:t>тайм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tratos"/>
              </a:rPr>
              <a:t>-</a:t>
            </a:r>
            <a:r>
              <a:rPr lang="ru-RU" sz="2400" b="0" i="0" dirty="0">
                <a:solidFill>
                  <a:srgbClr val="000000"/>
                </a:solidFill>
                <a:effectLst/>
                <a:latin typeface="Stratos"/>
              </a:rPr>
              <a:t>сейверы в разработке макетов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tratos"/>
              </a:rPr>
              <a:t>:</a:t>
            </a:r>
            <a:endParaRPr lang="ru-RU" sz="2400" b="0" i="0" dirty="0">
              <a:solidFill>
                <a:srgbClr val="000000"/>
              </a:solidFill>
              <a:effectLst/>
              <a:latin typeface="Stratos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ru-RU" sz="2400" b="1" dirty="0"/>
              <a:t>Задавай вопросы на старте.</a:t>
            </a:r>
            <a:br>
              <a:rPr lang="ru-RU" sz="2400" dirty="0"/>
            </a:br>
            <a:r>
              <a:rPr lang="ru-RU" sz="2200" dirty="0"/>
              <a:t>Если на этапе постановки задачи понимаешь, что чего-то не понимаешь, — не стесняйся, спрашивай. Лучше уточнить в самом начале, чем потратить время, сделать неправильно — и вернуться в исходную точку.</a:t>
            </a:r>
            <a:endParaRPr lang="en-US" sz="2200" dirty="0"/>
          </a:p>
          <a:p>
            <a:pPr marL="514350" indent="-514350" algn="l">
              <a:buFont typeface="+mj-lt"/>
              <a:buAutoNum type="arabicPeriod"/>
            </a:pPr>
            <a:r>
              <a:rPr lang="ru-RU" sz="2400" b="1" dirty="0"/>
              <a:t>Общайся с командой в процессе работы.</a:t>
            </a:r>
            <a:br>
              <a:rPr lang="ru-RU" sz="2400" dirty="0"/>
            </a:br>
            <a:r>
              <a:rPr lang="ru-RU" sz="2200" dirty="0"/>
              <a:t>Не закрывайся — держи коллег по проекту в курсе, показывай сырые макеты, обсуждай спорные моменты. Так будет меньше шансов отклониться от общего видения продукта.</a:t>
            </a:r>
            <a:endParaRPr lang="en-US" sz="2200" dirty="0"/>
          </a:p>
          <a:p>
            <a:pPr marL="514350" indent="-514350" algn="l">
              <a:buFont typeface="+mj-lt"/>
              <a:buAutoNum type="arabicPeriod"/>
            </a:pPr>
            <a:r>
              <a:rPr lang="ru-RU" sz="2400" b="1" dirty="0"/>
              <a:t>Думай о цели макета.</a:t>
            </a:r>
            <a:r>
              <a:rPr lang="en-US" sz="2400" b="1" dirty="0"/>
              <a:t> </a:t>
            </a:r>
            <a:r>
              <a:rPr lang="ru-RU" sz="2400" b="1" dirty="0"/>
              <a:t>На каждом этапе она своя.</a:t>
            </a:r>
          </a:p>
          <a:p>
            <a:pPr lvl="1"/>
            <a:r>
              <a:rPr lang="ru-RU" sz="2200" dirty="0"/>
              <a:t>Цель вайрфрейма, например, — быстро (и это ключевое слово) зафиксировать идею. Не трать время на отрисовку кнопочек, красота здесь не так важна.</a:t>
            </a:r>
          </a:p>
          <a:p>
            <a:pPr lvl="1"/>
            <a:r>
              <a:rPr lang="ru-RU" sz="2200" dirty="0"/>
              <a:t>Чем дольше работаешь над каким-то решением (даже если оно не самое удачное), тем сильнее к нему </a:t>
            </a:r>
            <a:r>
              <a:rPr lang="ru-RU" sz="2200" b="1" dirty="0"/>
              <a:t>привязываешься</a:t>
            </a:r>
            <a:r>
              <a:rPr lang="ru-RU" sz="2200" dirty="0"/>
              <a:t> — и тем сложнее будет от него отказаться.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26702186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10874" y="1110062"/>
            <a:ext cx="7447764" cy="459065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933277" y="361173"/>
            <a:ext cx="983597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/>
              <a:t>UX</a:t>
            </a:r>
            <a:r>
              <a:rPr lang="en-US" dirty="0"/>
              <a:t>-</a:t>
            </a:r>
            <a:r>
              <a:rPr lang="ru-RU" dirty="0"/>
              <a:t>исследования</a:t>
            </a:r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8AAA7EA9-66D1-4B1B-825E-3450EC4E58B5}"/>
              </a:ext>
            </a:extLst>
          </p:cNvPr>
          <p:cNvPicPr/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786063"/>
            <a:ext cx="4733626" cy="4071936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63912" y="1450800"/>
            <a:ext cx="9599930" cy="4685030"/>
            <a:chOff x="1863912" y="1450800"/>
            <a:chExt cx="9599930" cy="46850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3912" y="1450800"/>
              <a:ext cx="8465379" cy="4679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049895" y="5380799"/>
              <a:ext cx="3409315" cy="750570"/>
            </a:xfrm>
            <a:custGeom>
              <a:avLst/>
              <a:gdLst/>
              <a:ahLst/>
              <a:cxnLst/>
              <a:rect l="l" t="t" r="r" b="b"/>
              <a:pathLst>
                <a:path w="3409315" h="750570">
                  <a:moveTo>
                    <a:pt x="3408896" y="0"/>
                  </a:moveTo>
                  <a:lnTo>
                    <a:pt x="0" y="0"/>
                  </a:lnTo>
                  <a:lnTo>
                    <a:pt x="0" y="665480"/>
                  </a:lnTo>
                  <a:lnTo>
                    <a:pt x="0" y="749998"/>
                  </a:lnTo>
                  <a:lnTo>
                    <a:pt x="3408896" y="749998"/>
                  </a:lnTo>
                  <a:lnTo>
                    <a:pt x="3408896" y="665480"/>
                  </a:lnTo>
                  <a:lnTo>
                    <a:pt x="3408896" y="0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49895" y="5380797"/>
              <a:ext cx="3409315" cy="750570"/>
            </a:xfrm>
            <a:custGeom>
              <a:avLst/>
              <a:gdLst/>
              <a:ahLst/>
              <a:cxnLst/>
              <a:rect l="l" t="t" r="r" b="b"/>
              <a:pathLst>
                <a:path w="3409315" h="750570">
                  <a:moveTo>
                    <a:pt x="0" y="0"/>
                  </a:moveTo>
                  <a:lnTo>
                    <a:pt x="3408899" y="0"/>
                  </a:lnTo>
                  <a:lnTo>
                    <a:pt x="3408899" y="749999"/>
                  </a:lnTo>
                  <a:lnTo>
                    <a:pt x="0" y="749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941643" y="5296274"/>
              <a:ext cx="3409315" cy="750570"/>
            </a:xfrm>
            <a:custGeom>
              <a:avLst/>
              <a:gdLst/>
              <a:ahLst/>
              <a:cxnLst/>
              <a:rect l="l" t="t" r="r" b="b"/>
              <a:pathLst>
                <a:path w="3409315" h="750570">
                  <a:moveTo>
                    <a:pt x="3408899" y="749999"/>
                  </a:moveTo>
                  <a:lnTo>
                    <a:pt x="0" y="749999"/>
                  </a:lnTo>
                  <a:lnTo>
                    <a:pt x="0" y="0"/>
                  </a:lnTo>
                  <a:lnTo>
                    <a:pt x="3408899" y="0"/>
                  </a:lnTo>
                  <a:lnTo>
                    <a:pt x="3408899" y="749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14633" y="382235"/>
            <a:ext cx="710344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/>
              <a:t>UX-</a:t>
            </a:r>
            <a:r>
              <a:rPr lang="ru-RU" dirty="0"/>
              <a:t>тесты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941643" y="5296275"/>
            <a:ext cx="3409315" cy="750570"/>
          </a:xfrm>
          <a:prstGeom prst="rect">
            <a:avLst/>
          </a:prstGeom>
          <a:ln w="19049">
            <a:solidFill>
              <a:srgbClr val="0034EC"/>
            </a:solidFill>
          </a:ln>
        </p:spPr>
        <p:txBody>
          <a:bodyPr vert="horz" wrap="square" lIns="0" tIns="212090" rIns="0" bIns="0" rtlCol="0">
            <a:spAutoFit/>
          </a:bodyPr>
          <a:lstStyle/>
          <a:p>
            <a:pPr marL="257175">
              <a:lnSpc>
                <a:spcPct val="100000"/>
              </a:lnSpc>
              <a:spcBef>
                <a:spcPts val="1670"/>
              </a:spcBef>
            </a:pPr>
            <a:r>
              <a:rPr sz="2000" b="1" spc="90" dirty="0">
                <a:solidFill>
                  <a:srgbClr val="0034EC"/>
                </a:solidFill>
                <a:latin typeface="Arial"/>
                <a:cs typeface="Arial"/>
              </a:rPr>
              <a:t>Кейс:</a:t>
            </a:r>
            <a:r>
              <a:rPr sz="2000" b="1" spc="20" dirty="0">
                <a:solidFill>
                  <a:srgbClr val="0034EC"/>
                </a:solidFill>
                <a:latin typeface="Arial"/>
                <a:cs typeface="Arial"/>
              </a:rPr>
              <a:t> </a:t>
            </a:r>
            <a:r>
              <a:rPr sz="2000" b="1" spc="100" dirty="0">
                <a:solidFill>
                  <a:srgbClr val="0034EC"/>
                </a:solidFill>
                <a:latin typeface="Arial"/>
                <a:cs typeface="Arial"/>
              </a:rPr>
              <a:t>Яндекс.Турция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CFD812E-434B-BE84-A3F4-534339480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Чек-лист перед началом</a:t>
            </a:r>
            <a:br>
              <a:rPr lang="ru-RU" dirty="0"/>
            </a:br>
            <a:r>
              <a:rPr lang="ru-RU" dirty="0"/>
              <a:t>разработки продукта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ADE4343-7CDB-C784-7DF4-A7FF0440F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dirty="0"/>
              <a:t>Как не наступить на грабли?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39960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402FAF6-7977-0F42-C159-D34440200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466"/>
            <a:ext cx="10515600" cy="944691"/>
          </a:xfrm>
        </p:spPr>
        <p:txBody>
          <a:bodyPr/>
          <a:lstStyle/>
          <a:p>
            <a:r>
              <a:rPr lang="ru-RU" dirty="0"/>
              <a:t>Как не наступить на грабли?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5DE3E20-7156-D200-0C4F-AED57A71E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3802"/>
            <a:ext cx="10515600" cy="558147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>
                <a:solidFill>
                  <a:srgbClr val="0432FF"/>
                </a:solidFill>
              </a:rPr>
              <a:t>Ошибаться — это больно и дорого!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1800" dirty="0"/>
              <a:t>Обычно мобильное приложение делать полгода.</a:t>
            </a:r>
            <a:br>
              <a:rPr lang="en-US" sz="1800" dirty="0"/>
            </a:br>
            <a:r>
              <a:rPr lang="ru-RU" sz="1800" dirty="0"/>
              <a:t>Допустим, у вас 3 разработчика по 150к.</a:t>
            </a:r>
            <a:r>
              <a:rPr lang="en-US" sz="1800" dirty="0"/>
              <a:t> </a:t>
            </a:r>
            <a:r>
              <a:rPr lang="ru-RU" sz="1800" dirty="0"/>
              <a:t>6 месяцев = –3 млн рублей :(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Какие могут быть проблемы при запуске продукта</a:t>
            </a:r>
            <a:r>
              <a:rPr lang="ru-RU" sz="2000" dirty="0"/>
              <a:t> и как не наступить на грабли?</a:t>
            </a:r>
          </a:p>
          <a:p>
            <a:pPr marL="514350" indent="-51435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ru-RU" sz="2000" dirty="0">
                <a:solidFill>
                  <a:srgbClr val="941100"/>
                </a:solidFill>
              </a:rPr>
              <a:t>Никто не будет покупать или даже пользоваться</a:t>
            </a:r>
            <a:br>
              <a:rPr lang="ru-RU" sz="2000" dirty="0"/>
            </a:b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Надо понять кому кроме вас это надо</a:t>
            </a:r>
          </a:p>
          <a:p>
            <a:pPr marL="514350" indent="-51435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ru-RU" sz="2000" dirty="0">
                <a:solidFill>
                  <a:srgbClr val="941100"/>
                </a:solidFill>
              </a:rPr>
              <a:t>Таких людей мало</a:t>
            </a:r>
            <a:br>
              <a:rPr lang="ru-RU" sz="2000" dirty="0"/>
            </a:b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Надо понять что таких людей много / достаточно</a:t>
            </a:r>
          </a:p>
          <a:p>
            <a:pPr marL="514350" indent="-51435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ru-RU" sz="2000" dirty="0">
                <a:solidFill>
                  <a:srgbClr val="941100"/>
                </a:solidFill>
              </a:rPr>
              <a:t>Мы не знаем как с ними связаться</a:t>
            </a:r>
            <a:br>
              <a:rPr lang="ru-RU" sz="2000" dirty="0"/>
            </a:b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Надо понять какие каналы общения доступны</a:t>
            </a:r>
          </a:p>
          <a:p>
            <a:pPr marL="514350" indent="-51435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ru-RU" sz="2000" dirty="0">
                <a:solidFill>
                  <a:srgbClr val="941100"/>
                </a:solidFill>
              </a:rPr>
              <a:t>У них нет денег</a:t>
            </a:r>
            <a:br>
              <a:rPr lang="ru-RU" sz="2000" dirty="0">
                <a:solidFill>
                  <a:srgbClr val="941100"/>
                </a:solidFill>
              </a:rPr>
            </a:b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Надо понять сколько из них готовы платить</a:t>
            </a:r>
          </a:p>
          <a:p>
            <a:pPr marL="514350" indent="-51435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ru-RU" sz="2000" dirty="0">
                <a:solidFill>
                  <a:srgbClr val="941100"/>
                </a:solidFill>
              </a:rPr>
              <a:t>Нет места на рынке</a:t>
            </a:r>
            <a:br>
              <a:rPr lang="ru-RU" sz="2000" dirty="0"/>
            </a:b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Надо понять какая доля рынка занята конкурентами</a:t>
            </a:r>
          </a:p>
          <a:p>
            <a:pPr marL="514350" indent="-51435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ru-RU" sz="2000" dirty="0">
                <a:solidFill>
                  <a:srgbClr val="941100"/>
                </a:solidFill>
              </a:rPr>
              <a:t>Экономика не сходится</a:t>
            </a:r>
            <a:br>
              <a:rPr lang="ru-RU" sz="2000" dirty="0"/>
            </a:br>
            <a:r>
              <a:rPr lang="ru-RU" sz="2000" dirty="0">
                <a:solidFill>
                  <a:schemeClr val="accent6">
                    <a:lumMod val="50000"/>
                  </a:schemeClr>
                </a:solidFill>
              </a:rPr>
              <a:t>Надо уметь считать экономику продукта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11CA390-3517-1813-0E66-2122ADF49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5750" y="3676011"/>
            <a:ext cx="24892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03600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5467" y="1887950"/>
            <a:ext cx="9155007" cy="4194195"/>
          </a:xfrm>
          <a:prstGeom prst="rect">
            <a:avLst/>
          </a:prstGeom>
        </p:spPr>
        <p:txBody>
          <a:bodyPr vert="horz" wrap="square" lIns="0" tIns="174413" rIns="0" bIns="0" rtlCol="0">
            <a:noAutofit/>
          </a:bodyPr>
          <a:lstStyle/>
          <a:p>
            <a:pPr marL="16933">
              <a:spcBef>
                <a:spcPts val="1373"/>
              </a:spcBef>
              <a:tabLst>
                <a:tab pos="587572" algn="l"/>
              </a:tabLst>
            </a:pPr>
            <a:r>
              <a:rPr lang="ru-RU" sz="2400" dirty="0"/>
              <a:t>Понять ЦА, кто потенциальный клиент:</a:t>
            </a:r>
          </a:p>
          <a:p>
            <a:pPr marL="359833" indent="-342900"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87572" algn="l"/>
              </a:tabLst>
            </a:pPr>
            <a:r>
              <a:rPr lang="ru-RU" sz="2000" dirty="0"/>
              <a:t>Социально-демографические характеристики</a:t>
            </a:r>
          </a:p>
          <a:p>
            <a:pPr marL="359833" indent="-342900"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87572" algn="l"/>
              </a:tabLst>
            </a:pPr>
            <a:r>
              <a:rPr lang="ru-RU" sz="2000" dirty="0"/>
              <a:t>Места пребывания, способы получения информации, точки контакта</a:t>
            </a:r>
          </a:p>
          <a:p>
            <a:pPr marL="359833" indent="-342900"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87572" algn="l"/>
              </a:tabLst>
            </a:pPr>
            <a:r>
              <a:rPr lang="ru-RU" sz="2000" dirty="0"/>
              <a:t>Доход</a:t>
            </a:r>
          </a:p>
          <a:p>
            <a:pPr marL="359833" indent="-342900"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87572" algn="l"/>
              </a:tabLst>
            </a:pPr>
            <a:r>
              <a:rPr lang="ru-RU" sz="2000" dirty="0"/>
              <a:t>Интересы. О чем, помимо ваших услуг думает клиент?</a:t>
            </a:r>
          </a:p>
          <a:p>
            <a:pPr marL="359833" indent="-342900"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87572" algn="l"/>
              </a:tabLst>
            </a:pPr>
            <a:r>
              <a:rPr lang="ru-RU" sz="2000" dirty="0"/>
              <a:t>Технологии</a:t>
            </a:r>
          </a:p>
          <a:p>
            <a:pPr marL="359833" indent="-342900"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87572" algn="l"/>
              </a:tabLst>
            </a:pPr>
            <a:r>
              <a:rPr lang="ru-RU" sz="2000" dirty="0"/>
              <a:t>Регионы (потенциал, ограничения)</a:t>
            </a:r>
          </a:p>
          <a:p>
            <a:pPr marL="359833" indent="-342900"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87572" algn="l"/>
              </a:tabLst>
            </a:pPr>
            <a:r>
              <a:rPr lang="ru-RU" sz="2000" dirty="0"/>
              <a:t>Образование и уровень подготовки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5467" y="605422"/>
            <a:ext cx="9919625" cy="753294"/>
          </a:xfrm>
          <a:prstGeom prst="rect">
            <a:avLst/>
          </a:prstGeom>
        </p:spPr>
        <p:txBody>
          <a:bodyPr vert="horz" wrap="square" lIns="0" tIns="75449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Как понять кому кроме вас это надо?</a:t>
            </a:r>
            <a:endParaRPr spc="347"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42350" y="2868613"/>
            <a:ext cx="2276685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127" dirty="0">
                <a:latin typeface="Arial"/>
                <a:cs typeface="Arial"/>
              </a:rPr>
              <a:t>Интервью</a:t>
            </a:r>
            <a:r>
              <a:rPr sz="2133" b="1" spc="67" dirty="0">
                <a:latin typeface="Arial"/>
                <a:cs typeface="Arial"/>
              </a:rPr>
              <a:t> </a:t>
            </a:r>
            <a:r>
              <a:rPr sz="2133" b="1" dirty="0">
                <a:latin typeface="Arial"/>
                <a:cs typeface="Arial"/>
              </a:rPr>
              <a:t>+</a:t>
            </a:r>
            <a:r>
              <a:rPr sz="2133" b="1" spc="67" dirty="0">
                <a:latin typeface="Arial"/>
                <a:cs typeface="Arial"/>
              </a:rPr>
              <a:t> </a:t>
            </a:r>
            <a:r>
              <a:rPr sz="2133" b="1" spc="87" dirty="0">
                <a:latin typeface="Arial"/>
                <a:cs typeface="Arial"/>
              </a:rPr>
              <a:t>UX</a:t>
            </a:r>
            <a:endParaRPr sz="2133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9950" y="2868645"/>
            <a:ext cx="219540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147" dirty="0">
                <a:latin typeface="Arial"/>
                <a:cs typeface="Arial"/>
              </a:rPr>
              <a:t>Фокус-группы</a:t>
            </a:r>
            <a:endParaRPr sz="2133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7218" y="2868645"/>
            <a:ext cx="196257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133" dirty="0">
                <a:latin typeface="Arial"/>
                <a:cs typeface="Arial"/>
              </a:rPr>
              <a:t>Наблюдения</a:t>
            </a:r>
            <a:endParaRPr sz="2133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14361" y="5778413"/>
            <a:ext cx="122174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113" dirty="0">
                <a:latin typeface="Arial"/>
                <a:cs typeface="Arial"/>
              </a:rPr>
              <a:t>Опросы</a:t>
            </a:r>
            <a:endParaRPr sz="2133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66077" y="5778413"/>
            <a:ext cx="155871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152" dirty="0">
                <a:latin typeface="Arial"/>
                <a:cs typeface="Arial"/>
              </a:rPr>
              <a:t>A/B-</a:t>
            </a:r>
            <a:r>
              <a:rPr sz="2133" b="1" spc="107" dirty="0">
                <a:latin typeface="Arial"/>
                <a:cs typeface="Arial"/>
              </a:rPr>
              <a:t>тесты</a:t>
            </a:r>
            <a:endParaRPr sz="2133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1866" y="1779817"/>
            <a:ext cx="812065" cy="81203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5183" y="1708383"/>
            <a:ext cx="989600" cy="9896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2150" y="1708397"/>
            <a:ext cx="989599" cy="98963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967" y="4559150"/>
            <a:ext cx="989599" cy="9896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6900" y="4630350"/>
            <a:ext cx="876667" cy="876667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715632" y="1577051"/>
            <a:ext cx="10567245" cy="4723553"/>
          </a:xfrm>
          <a:custGeom>
            <a:avLst/>
            <a:gdLst/>
            <a:ahLst/>
            <a:cxnLst/>
            <a:rect l="l" t="t" r="r" b="b"/>
            <a:pathLst>
              <a:path w="7925434" h="3542665">
                <a:moveTo>
                  <a:pt x="0" y="1762224"/>
                </a:moveTo>
                <a:lnTo>
                  <a:pt x="7925399" y="1762224"/>
                </a:lnTo>
              </a:path>
              <a:path w="7925434" h="3542665">
                <a:moveTo>
                  <a:pt x="2388349" y="0"/>
                </a:moveTo>
                <a:lnTo>
                  <a:pt x="2388349" y="1771199"/>
                </a:lnTo>
              </a:path>
              <a:path w="7925434" h="3542665">
                <a:moveTo>
                  <a:pt x="5420774" y="0"/>
                </a:moveTo>
                <a:lnTo>
                  <a:pt x="5420774" y="1771199"/>
                </a:lnTo>
              </a:path>
              <a:path w="7925434" h="3542665">
                <a:moveTo>
                  <a:pt x="3873274" y="1771199"/>
                </a:moveTo>
                <a:lnTo>
                  <a:pt x="3873274" y="3542399"/>
                </a:lnTo>
              </a:path>
            </a:pathLst>
          </a:custGeom>
          <a:ln w="19049">
            <a:solidFill>
              <a:srgbClr val="0000FF"/>
            </a:solidFill>
            <a:prstDash val="lgDash"/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CA261AAA-D92E-BA90-14FE-612A8023DFE9}"/>
              </a:ext>
            </a:extLst>
          </p:cNvPr>
          <p:cNvSpPr txBox="1">
            <a:spLocks/>
          </p:cNvSpPr>
          <p:nvPr/>
        </p:nvSpPr>
        <p:spPr>
          <a:xfrm>
            <a:off x="715632" y="323444"/>
            <a:ext cx="9080385" cy="753294"/>
          </a:xfrm>
          <a:prstGeom prst="rect">
            <a:avLst/>
          </a:prstGeom>
        </p:spPr>
        <p:txBody>
          <a:bodyPr vert="horz" wrap="square" lIns="0" tIns="75449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Как понять кому кроме вас это надо?</a:t>
            </a:r>
            <a:endParaRPr lang="ru-RU" spc="347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EEF294-9042-CC4C-55D5-81D6E1C44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952" y="369644"/>
            <a:ext cx="10515600" cy="721553"/>
          </a:xfrm>
        </p:spPr>
        <p:txBody>
          <a:bodyPr>
            <a:normAutofit/>
          </a:bodyPr>
          <a:lstStyle/>
          <a:p>
            <a:r>
              <a:rPr lang="ru-RU" dirty="0"/>
              <a:t>ЦА: демографические характеристики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B3B90603-2A12-DB16-52E3-BA642BF30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952" y="1312241"/>
            <a:ext cx="4556814" cy="518063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Демографические характеристики — базовые характеристики ЦА: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Пол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Возраст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Семейное положение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Образование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Место работы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Финансовый статус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/>
              <a:t>Место жительства: «жители крупных городов» и т.п.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C0574E1-5848-AE67-D305-4899A20B8A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2101" y="2348120"/>
            <a:ext cx="5505812" cy="449414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B23EA7D-55A9-BAF5-FA4B-ECB53BBEAA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95642" y="1416675"/>
            <a:ext cx="3036989" cy="276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4725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1278" y="1966142"/>
            <a:ext cx="9210868" cy="467149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801278" y="390436"/>
            <a:ext cx="6004875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Лендинг + трафик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91DA1F-819B-FC0F-5CFC-D8E71E9BBFC1}"/>
              </a:ext>
            </a:extLst>
          </p:cNvPr>
          <p:cNvSpPr txBox="1"/>
          <p:nvPr/>
        </p:nvSpPr>
        <p:spPr>
          <a:xfrm>
            <a:off x="695023" y="1116733"/>
            <a:ext cx="9423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Можно сделать лендинг, налить трафик и выяснить, интересно ли это людям.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9255" y="1419513"/>
            <a:ext cx="5092700" cy="1060974"/>
          </a:xfrm>
          <a:prstGeom prst="rect">
            <a:avLst/>
          </a:prstGeom>
        </p:spPr>
        <p:txBody>
          <a:bodyPr vert="horz" wrap="square" lIns="0" tIns="60113" rIns="0" bIns="0" rtlCol="0">
            <a:spAutoFit/>
          </a:bodyPr>
          <a:lstStyle/>
          <a:p>
            <a:pPr marL="359833" indent="-342900">
              <a:spcBef>
                <a:spcPts val="473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sz="2000" spc="120" dirty="0">
                <a:cs typeface="Arial"/>
              </a:rPr>
              <a:t>Google</a:t>
            </a:r>
            <a:r>
              <a:rPr sz="2000" spc="-27" dirty="0">
                <a:cs typeface="Arial"/>
              </a:rPr>
              <a:t> </a:t>
            </a:r>
            <a:r>
              <a:rPr sz="2000" spc="93" dirty="0">
                <a:cs typeface="Arial"/>
              </a:rPr>
              <a:t>Trends</a:t>
            </a:r>
            <a:r>
              <a:rPr sz="2000" spc="-20" dirty="0">
                <a:cs typeface="Arial"/>
              </a:rPr>
              <a:t> </a:t>
            </a:r>
            <a:r>
              <a:rPr sz="2000" spc="113" dirty="0">
                <a:cs typeface="Arial"/>
              </a:rPr>
              <a:t>/</a:t>
            </a:r>
            <a:r>
              <a:rPr sz="2000" spc="-20" dirty="0">
                <a:cs typeface="Arial"/>
              </a:rPr>
              <a:t> </a:t>
            </a:r>
            <a:r>
              <a:rPr sz="2000" spc="87" dirty="0">
                <a:cs typeface="Arial"/>
              </a:rPr>
              <a:t>Yandex.Wordstat</a:t>
            </a:r>
            <a:endParaRPr sz="2000" dirty="0">
              <a:cs typeface="Arial"/>
            </a:endParaRPr>
          </a:p>
          <a:p>
            <a:pPr marL="359833" indent="-342900">
              <a:spcBef>
                <a:spcPts val="339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sz="2000" dirty="0">
                <a:cs typeface="Arial"/>
              </a:rPr>
              <a:t>VK</a:t>
            </a:r>
            <a:r>
              <a:rPr sz="2000" spc="7" dirty="0">
                <a:cs typeface="Arial"/>
              </a:rPr>
              <a:t> </a:t>
            </a:r>
            <a:r>
              <a:rPr sz="2000" spc="113" dirty="0">
                <a:cs typeface="Arial"/>
              </a:rPr>
              <a:t>/</a:t>
            </a:r>
            <a:r>
              <a:rPr sz="2000" spc="7" dirty="0">
                <a:cs typeface="Arial"/>
              </a:rPr>
              <a:t> </a:t>
            </a:r>
            <a:r>
              <a:rPr sz="2000" spc="127" dirty="0">
                <a:cs typeface="Arial"/>
              </a:rPr>
              <a:t>Facebook</a:t>
            </a:r>
            <a:r>
              <a:rPr sz="2000" spc="7" dirty="0">
                <a:cs typeface="Arial"/>
              </a:rPr>
              <a:t> </a:t>
            </a:r>
            <a:r>
              <a:rPr sz="2000" spc="67" dirty="0">
                <a:cs typeface="Arial"/>
              </a:rPr>
              <a:t>Ads</a:t>
            </a:r>
            <a:endParaRPr lang="ru-RU" sz="2000" spc="67" dirty="0">
              <a:cs typeface="Arial"/>
            </a:endParaRPr>
          </a:p>
          <a:p>
            <a:pPr marL="359833" indent="-342900">
              <a:spcBef>
                <a:spcPts val="339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spc="67" dirty="0">
                <a:cs typeface="Arial"/>
              </a:rPr>
              <a:t>Оценка аудитории конкурентов (сторы)</a:t>
            </a:r>
            <a:endParaRPr sz="2000" dirty="0"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899" y="4178513"/>
            <a:ext cx="2512348" cy="263198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899" y="2550307"/>
            <a:ext cx="2534718" cy="144481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9255" y="841284"/>
            <a:ext cx="6445240" cy="49244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3200" dirty="0"/>
              <a:t>Оценка размера аудитории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766CC756-CD3C-7BB1-25F2-A37C4218AC7A}"/>
              </a:ext>
            </a:extLst>
          </p:cNvPr>
          <p:cNvSpPr txBox="1">
            <a:spLocks/>
          </p:cNvSpPr>
          <p:nvPr/>
        </p:nvSpPr>
        <p:spPr>
          <a:xfrm>
            <a:off x="499255" y="245764"/>
            <a:ext cx="10715219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solidFill>
                  <a:schemeClr val="accent6">
                    <a:lumMod val="50000"/>
                  </a:schemeClr>
                </a:solidFill>
              </a:rPr>
              <a:t>Как понять что таких людей достаточно?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7BA5C337-D5B8-E6A4-BA39-99589E297032}"/>
              </a:ext>
            </a:extLst>
          </p:cNvPr>
          <p:cNvSpPr txBox="1"/>
          <p:nvPr/>
        </p:nvSpPr>
        <p:spPr>
          <a:xfrm>
            <a:off x="3169171" y="2646592"/>
            <a:ext cx="4295164" cy="399382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02683" marR="6773" indent="-285750">
              <a:lnSpc>
                <a:spcPct val="113300"/>
              </a:lnSpc>
              <a:spcBef>
                <a:spcPts val="400"/>
              </a:spcBef>
              <a:spcAft>
                <a:spcPts val="4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solidFill>
                  <a:srgbClr val="0432FF"/>
                </a:solidFill>
              </a:rPr>
              <a:t>Профильные агентства:</a:t>
            </a:r>
            <a:r>
              <a:rPr lang="ru-RU" sz="2000" dirty="0"/>
              <a:t> РБК, </a:t>
            </a:r>
            <a:r>
              <a:rPr lang="en" sz="2000" dirty="0"/>
              <a:t>G</a:t>
            </a:r>
            <a:r>
              <a:rPr lang="ru-RU" sz="2000" dirty="0" err="1"/>
              <a:t>F</a:t>
            </a:r>
            <a:r>
              <a:rPr lang="en-US" sz="2000" dirty="0"/>
              <a:t>K</a:t>
            </a:r>
            <a:r>
              <a:rPr lang="en" sz="2000" dirty="0"/>
              <a:t>, Euromonitor, </a:t>
            </a:r>
            <a:r>
              <a:rPr lang="en" sz="2000" dirty="0" err="1"/>
              <a:t>J’son</a:t>
            </a:r>
            <a:r>
              <a:rPr lang="en" sz="2000" dirty="0"/>
              <a:t>, Data Insight, TNS, Consumer Barometer, </a:t>
            </a:r>
            <a:r>
              <a:rPr lang="ru-RU" sz="2000" dirty="0" err="1"/>
              <a:t>Автостат</a:t>
            </a:r>
            <a:endParaRPr lang="ru-RU" sz="2000" dirty="0"/>
          </a:p>
          <a:p>
            <a:pPr marL="302683" indent="-285750">
              <a:spcBef>
                <a:spcPts val="400"/>
              </a:spcBef>
              <a:spcAft>
                <a:spcPts val="4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solidFill>
                  <a:srgbClr val="0432FF"/>
                </a:solidFill>
              </a:rPr>
              <a:t>Организации:</a:t>
            </a:r>
            <a:r>
              <a:rPr lang="ru-RU" sz="2000" dirty="0"/>
              <a:t> Публичные компании</a:t>
            </a:r>
          </a:p>
          <a:p>
            <a:pPr marL="302683" indent="-285750">
              <a:spcBef>
                <a:spcPts val="400"/>
              </a:spcBef>
              <a:spcAft>
                <a:spcPts val="4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solidFill>
                  <a:srgbClr val="0432FF"/>
                </a:solidFill>
              </a:rPr>
              <a:t>Рыночная аналитика:</a:t>
            </a:r>
            <a:r>
              <a:rPr lang="ru-RU" sz="2000" dirty="0"/>
              <a:t> Банки, инвестфонды, непубличные компании</a:t>
            </a:r>
          </a:p>
          <a:p>
            <a:pPr marL="302683" indent="-285750">
              <a:spcBef>
                <a:spcPts val="400"/>
              </a:spcBef>
              <a:spcAft>
                <a:spcPts val="4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solidFill>
                  <a:srgbClr val="0432FF"/>
                </a:solidFill>
              </a:rPr>
              <a:t>Отчёты от консалтинговых компаний:</a:t>
            </a:r>
            <a:r>
              <a:rPr lang="ru-RU" sz="2000" dirty="0"/>
              <a:t> </a:t>
            </a:r>
            <a:r>
              <a:rPr lang="en" sz="2000" b="0" i="0" dirty="0">
                <a:solidFill>
                  <a:srgbClr val="040C28"/>
                </a:solidFill>
                <a:effectLst/>
                <a:latin typeface="Google Sans"/>
              </a:rPr>
              <a:t>Ernst &amp; Young</a:t>
            </a:r>
            <a:r>
              <a:rPr lang="ru-RU" sz="2000" b="0" i="0" dirty="0">
                <a:solidFill>
                  <a:srgbClr val="040C28"/>
                </a:solidFill>
                <a:effectLst/>
                <a:latin typeface="Google Sans"/>
              </a:rPr>
              <a:t> и т.п.</a:t>
            </a:r>
            <a:endParaRPr lang="ru-RU" sz="2000" dirty="0"/>
          </a:p>
          <a:p>
            <a:pPr marL="302683" marR="322572" indent="-285750">
              <a:lnSpc>
                <a:spcPct val="113300"/>
              </a:lnSpc>
              <a:spcBef>
                <a:spcPts val="400"/>
              </a:spcBef>
              <a:spcAft>
                <a:spcPts val="4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solidFill>
                  <a:srgbClr val="0432FF"/>
                </a:solidFill>
              </a:rPr>
              <a:t>Статистика</a:t>
            </a:r>
            <a:r>
              <a:rPr lang="ru-RU" sz="2000" dirty="0"/>
              <a:t>: Росстат, ЦБ, ФОМ, ВЦИОМ, </a:t>
            </a:r>
            <a:r>
              <a:rPr lang="en" sz="2000" dirty="0" err="1"/>
              <a:t>census.gov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14A8FCF-6AB7-9620-4517-A700FF885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3191" y="1368877"/>
            <a:ext cx="4529534" cy="5441625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97205C-97F5-389C-DDEB-3B186C5FE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230"/>
            <a:ext cx="10515600" cy="699745"/>
          </a:xfrm>
        </p:spPr>
        <p:txBody>
          <a:bodyPr/>
          <a:lstStyle/>
          <a:p>
            <a:r>
              <a:rPr lang="ru-RU" dirty="0"/>
              <a:t>Откуда ещё можно взять статистику…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96AD44-BA64-28C5-E3AF-C96F9A514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1722"/>
            <a:ext cx="10515600" cy="5694744"/>
          </a:xfrm>
        </p:spPr>
        <p:txBody>
          <a:bodyPr lIns="9000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" sz="2000" dirty="0">
                <a:hlinkClick r:id="rId2"/>
              </a:rPr>
              <a:t>WordStat</a:t>
            </a:r>
            <a:r>
              <a:rPr lang="en" sz="2000" dirty="0"/>
              <a:t> </a:t>
            </a:r>
            <a:r>
              <a:rPr lang="ru-RU" sz="2000" dirty="0"/>
              <a:t>—</a:t>
            </a:r>
            <a:r>
              <a:rPr lang="en" sz="2000" dirty="0"/>
              <a:t> </a:t>
            </a:r>
            <a:r>
              <a:rPr lang="ru-RU" sz="2000" dirty="0"/>
              <a:t>сервис подбора слов со статистикой частоты запросов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sz="2000" dirty="0">
                <a:hlinkClick r:id="rId3"/>
              </a:rPr>
              <a:t>Google Trends</a:t>
            </a:r>
            <a:r>
              <a:rPr lang="en" sz="2000" dirty="0"/>
              <a:t> </a:t>
            </a:r>
            <a:r>
              <a:rPr lang="ru-RU" sz="2000" dirty="0"/>
              <a:t>—</a:t>
            </a:r>
            <a:r>
              <a:rPr lang="en" sz="2000" dirty="0"/>
              <a:t> </a:t>
            </a:r>
            <a:r>
              <a:rPr lang="ru-RU" sz="2000" dirty="0"/>
              <a:t>помогает следить за трендами в интернет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sz="2000" dirty="0">
                <a:hlinkClick r:id="rId4"/>
              </a:rPr>
              <a:t>SimilarWeb</a:t>
            </a:r>
            <a:r>
              <a:rPr lang="en" sz="2000" dirty="0"/>
              <a:t> </a:t>
            </a:r>
            <a:r>
              <a:rPr lang="ru-RU" sz="2000" dirty="0"/>
              <a:t>—</a:t>
            </a:r>
            <a:r>
              <a:rPr lang="en" sz="2000" dirty="0"/>
              <a:t> </a:t>
            </a:r>
            <a:r>
              <a:rPr lang="ru-RU" sz="2000" dirty="0"/>
              <a:t>комплексный анализ сайтов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dirty="0">
                <a:hlinkClick r:id="rId5"/>
              </a:rPr>
              <a:t>СПАРК</a:t>
            </a:r>
            <a:r>
              <a:rPr lang="ru-RU" sz="2000" dirty="0"/>
              <a:t> — проверка контрагентов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sz="2000" dirty="0">
                <a:hlinkClick r:id="rId6"/>
              </a:rPr>
              <a:t>Thomson Reuters Eikon</a:t>
            </a:r>
            <a:r>
              <a:rPr lang="en" sz="2000" dirty="0"/>
              <a:t> </a:t>
            </a:r>
            <a:r>
              <a:rPr lang="ru-RU" sz="2000" dirty="0"/>
              <a:t>—</a:t>
            </a:r>
            <a:r>
              <a:rPr lang="en" sz="2000" dirty="0"/>
              <a:t> </a:t>
            </a:r>
            <a:r>
              <a:rPr lang="ru-RU" sz="2000" dirty="0"/>
              <a:t>анализ текущего состояния рынков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sz="2000" dirty="0">
                <a:hlinkClick r:id="rId7"/>
              </a:rPr>
              <a:t>Bloomberg</a:t>
            </a:r>
            <a:r>
              <a:rPr lang="en" sz="2000" dirty="0"/>
              <a:t> </a:t>
            </a:r>
            <a:r>
              <a:rPr lang="ru-RU" sz="2000" dirty="0"/>
              <a:t>—</a:t>
            </a:r>
            <a:r>
              <a:rPr lang="en" sz="2000" dirty="0"/>
              <a:t> </a:t>
            </a:r>
            <a:r>
              <a:rPr lang="ru-RU" sz="2000" dirty="0"/>
              <a:t>один из крупнейших поставщиков финансовой информации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dirty="0"/>
              <a:t>Отчеты публичных компаний и проспекты к </a:t>
            </a:r>
            <a:r>
              <a:rPr lang="en" sz="2000" dirty="0"/>
              <a:t>IPO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sz="2000" dirty="0">
                <a:hlinkClick r:id="rId8"/>
              </a:rPr>
              <a:t>Statista.com</a:t>
            </a:r>
            <a:r>
              <a:rPr lang="en" sz="2000" dirty="0"/>
              <a:t> </a:t>
            </a:r>
            <a:r>
              <a:rPr lang="ru-RU" sz="2000" dirty="0"/>
              <a:t>—</a:t>
            </a:r>
            <a:r>
              <a:rPr lang="en" sz="2000" dirty="0"/>
              <a:t> </a:t>
            </a:r>
            <a:r>
              <a:rPr lang="ru-RU" sz="2000" dirty="0"/>
              <a:t>платформа данных по рынкам и потребителям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sz="2000" dirty="0"/>
              <a:t>Customer Development </a:t>
            </a:r>
            <a:r>
              <a:rPr lang="ru-RU" sz="2000" dirty="0"/>
              <a:t>клиентов конкурентов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sz="2000" dirty="0"/>
              <a:t>UX-</a:t>
            </a:r>
            <a:r>
              <a:rPr lang="ru-RU" sz="2000" dirty="0"/>
              <a:t>исследования конкурентов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sz="2000" dirty="0">
                <a:hlinkClick r:id="rId9"/>
              </a:rPr>
              <a:t>AdMobiSpy</a:t>
            </a:r>
            <a:r>
              <a:rPr lang="en" sz="2000" dirty="0"/>
              <a:t> </a:t>
            </a:r>
            <a:r>
              <a:rPr lang="ru-RU" sz="2000" dirty="0"/>
              <a:t>—</a:t>
            </a:r>
            <a:r>
              <a:rPr lang="en" sz="2000" dirty="0"/>
              <a:t> </a:t>
            </a:r>
            <a:r>
              <a:rPr lang="ru-RU" sz="2000" dirty="0"/>
              <a:t>мониторинг маркетинговой активности конкурентов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sz="2000" dirty="0">
                <a:hlinkClick r:id="rId10"/>
              </a:rPr>
              <a:t>AppFollow</a:t>
            </a:r>
            <a:r>
              <a:rPr lang="en" sz="2000" dirty="0"/>
              <a:t> </a:t>
            </a:r>
            <a:r>
              <a:rPr lang="ru-RU" sz="2000" dirty="0"/>
              <a:t>—</a:t>
            </a:r>
            <a:r>
              <a:rPr lang="en" sz="2000" dirty="0"/>
              <a:t> </a:t>
            </a:r>
            <a:r>
              <a:rPr lang="ru-RU" sz="2000" dirty="0"/>
              <a:t>единый сервис для работы с аппсторами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sz="2000" dirty="0">
                <a:hlinkClick r:id="rId11"/>
              </a:rPr>
              <a:t>AppAnnie</a:t>
            </a:r>
            <a:r>
              <a:rPr lang="en" sz="2000" dirty="0"/>
              <a:t> </a:t>
            </a:r>
            <a:r>
              <a:rPr lang="ru-RU" sz="2000" dirty="0"/>
              <a:t>—</a:t>
            </a:r>
            <a:r>
              <a:rPr lang="en" sz="2000" dirty="0"/>
              <a:t> </a:t>
            </a:r>
            <a:r>
              <a:rPr lang="ru-RU" sz="2000" dirty="0"/>
              <a:t>платформа анализа данных о мобильных приложениях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sz="2000" dirty="0">
                <a:hlinkClick r:id="rId12"/>
              </a:rPr>
              <a:t>Publer</a:t>
            </a:r>
            <a:r>
              <a:rPr lang="en" sz="2000" dirty="0"/>
              <a:t> </a:t>
            </a:r>
            <a:r>
              <a:rPr lang="ru-RU" sz="2000" dirty="0"/>
              <a:t>—</a:t>
            </a:r>
            <a:r>
              <a:rPr lang="en" sz="2000" dirty="0"/>
              <a:t> </a:t>
            </a:r>
            <a:r>
              <a:rPr lang="ru-RU" sz="2000" dirty="0"/>
              <a:t>сервис мониторинга рекламных постов в пабликах</a:t>
            </a:r>
          </a:p>
        </p:txBody>
      </p:sp>
    </p:spTree>
    <p:extLst>
      <p:ext uri="{BB962C8B-B14F-4D97-AF65-F5344CB8AC3E}">
        <p14:creationId xmlns:p14="http://schemas.microsoft.com/office/powerpoint/2010/main" val="72680303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0" y="1700196"/>
            <a:ext cx="5309286" cy="149186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000"/>
              </a:spcBef>
            </a:pPr>
            <a:r>
              <a:rPr lang="ru-RU" sz="2400" dirty="0"/>
              <a:t>2. Шпионские тулзы:</a:t>
            </a:r>
            <a:br>
              <a:rPr lang="ru-RU" sz="2400" dirty="0"/>
            </a:br>
            <a:r>
              <a:rPr sz="2000" dirty="0" err="1"/>
              <a:t>AppAnnie</a:t>
            </a:r>
            <a:r>
              <a:rPr sz="2000" dirty="0"/>
              <a:t>, AdBeat, Sensor Tower, SimilarWeb, …</a:t>
            </a:r>
          </a:p>
          <a:p>
            <a:pPr marL="16933">
              <a:spcBef>
                <a:spcPts val="1927"/>
              </a:spcBef>
            </a:pPr>
            <a:r>
              <a:rPr b="1" dirty="0">
                <a:solidFill>
                  <a:srgbClr val="0432FF"/>
                </a:solidFill>
              </a:rPr>
              <a:t>External sources</a:t>
            </a:r>
            <a:br>
              <a:rPr lang="ru-RU" b="1" dirty="0">
                <a:solidFill>
                  <a:srgbClr val="0432FF"/>
                </a:solidFill>
              </a:rPr>
            </a:br>
            <a:r>
              <a:rPr dirty="0"/>
              <a:t>How users found this app from the web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3282" y="397923"/>
            <a:ext cx="10602004" cy="753294"/>
          </a:xfrm>
          <a:prstGeom prst="rect">
            <a:avLst/>
          </a:prstGeom>
        </p:spPr>
        <p:txBody>
          <a:bodyPr vert="horz" wrap="square" lIns="0" tIns="75449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Каналы общения с клиентами</a:t>
            </a:r>
          </a:p>
        </p:txBody>
      </p:sp>
      <p:sp>
        <p:nvSpPr>
          <p:cNvPr id="4" name="object 4"/>
          <p:cNvSpPr/>
          <p:nvPr/>
        </p:nvSpPr>
        <p:spPr>
          <a:xfrm>
            <a:off x="1269701" y="3679278"/>
            <a:ext cx="9249833" cy="0"/>
          </a:xfrm>
          <a:custGeom>
            <a:avLst/>
            <a:gdLst/>
            <a:ahLst/>
            <a:cxnLst/>
            <a:rect l="l" t="t" r="r" b="b"/>
            <a:pathLst>
              <a:path w="6937375">
                <a:moveTo>
                  <a:pt x="0" y="0"/>
                </a:moveTo>
                <a:lnTo>
                  <a:pt x="6936799" y="0"/>
                </a:lnTo>
              </a:path>
            </a:pathLst>
          </a:custGeom>
          <a:ln w="9524">
            <a:solidFill>
              <a:srgbClr val="CEE1F3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10868009" y="3679278"/>
            <a:ext cx="287020" cy="0"/>
          </a:xfrm>
          <a:custGeom>
            <a:avLst/>
            <a:gdLst/>
            <a:ahLst/>
            <a:cxnLst/>
            <a:rect l="l" t="t" r="r" b="b"/>
            <a:pathLst>
              <a:path w="215265">
                <a:moveTo>
                  <a:pt x="0" y="0"/>
                </a:moveTo>
                <a:lnTo>
                  <a:pt x="214868" y="0"/>
                </a:lnTo>
              </a:path>
            </a:pathLst>
          </a:custGeom>
          <a:ln w="9524">
            <a:solidFill>
              <a:srgbClr val="CEE1F3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10895066" y="4505433"/>
            <a:ext cx="287020" cy="0"/>
          </a:xfrm>
          <a:custGeom>
            <a:avLst/>
            <a:gdLst/>
            <a:ahLst/>
            <a:cxnLst/>
            <a:rect l="l" t="t" r="r" b="b"/>
            <a:pathLst>
              <a:path w="215265">
                <a:moveTo>
                  <a:pt x="0" y="0"/>
                </a:moveTo>
                <a:lnTo>
                  <a:pt x="214874" y="0"/>
                </a:lnTo>
              </a:path>
            </a:pathLst>
          </a:custGeom>
          <a:ln w="9524">
            <a:solidFill>
              <a:srgbClr val="CEE1F3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10075799" y="5365566"/>
            <a:ext cx="287020" cy="55033"/>
          </a:xfrm>
          <a:custGeom>
            <a:avLst/>
            <a:gdLst/>
            <a:ahLst/>
            <a:cxnLst/>
            <a:rect l="l" t="t" r="r" b="b"/>
            <a:pathLst>
              <a:path w="215265" h="41275">
                <a:moveTo>
                  <a:pt x="215099" y="41099"/>
                </a:moveTo>
                <a:lnTo>
                  <a:pt x="0" y="41099"/>
                </a:lnTo>
                <a:lnTo>
                  <a:pt x="0" y="0"/>
                </a:lnTo>
                <a:lnTo>
                  <a:pt x="215099" y="0"/>
                </a:lnTo>
                <a:lnTo>
                  <a:pt x="215099" y="410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8382866" y="4778501"/>
            <a:ext cx="287020" cy="642620"/>
          </a:xfrm>
          <a:custGeom>
            <a:avLst/>
            <a:gdLst/>
            <a:ahLst/>
            <a:cxnLst/>
            <a:rect l="l" t="t" r="r" b="b"/>
            <a:pathLst>
              <a:path w="215265" h="481964">
                <a:moveTo>
                  <a:pt x="215099" y="481499"/>
                </a:moveTo>
                <a:lnTo>
                  <a:pt x="0" y="481499"/>
                </a:lnTo>
                <a:lnTo>
                  <a:pt x="0" y="0"/>
                </a:lnTo>
                <a:lnTo>
                  <a:pt x="215099" y="0"/>
                </a:lnTo>
                <a:lnTo>
                  <a:pt x="215099" y="481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6689933" y="5078867"/>
            <a:ext cx="287020" cy="342053"/>
          </a:xfrm>
          <a:custGeom>
            <a:avLst/>
            <a:gdLst/>
            <a:ahLst/>
            <a:cxnLst/>
            <a:rect l="l" t="t" r="r" b="b"/>
            <a:pathLst>
              <a:path w="215264" h="256539">
                <a:moveTo>
                  <a:pt x="215099" y="256199"/>
                </a:moveTo>
                <a:lnTo>
                  <a:pt x="0" y="256199"/>
                </a:lnTo>
                <a:lnTo>
                  <a:pt x="0" y="0"/>
                </a:lnTo>
                <a:lnTo>
                  <a:pt x="215099" y="0"/>
                </a:lnTo>
                <a:lnTo>
                  <a:pt x="215099" y="2561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4996999" y="4969633"/>
            <a:ext cx="287020" cy="451273"/>
          </a:xfrm>
          <a:custGeom>
            <a:avLst/>
            <a:gdLst/>
            <a:ahLst/>
            <a:cxnLst/>
            <a:rect l="l" t="t" r="r" b="b"/>
            <a:pathLst>
              <a:path w="215264" h="338454">
                <a:moveTo>
                  <a:pt x="215099" y="338099"/>
                </a:moveTo>
                <a:lnTo>
                  <a:pt x="0" y="338099"/>
                </a:lnTo>
                <a:lnTo>
                  <a:pt x="0" y="0"/>
                </a:lnTo>
                <a:lnTo>
                  <a:pt x="215099" y="0"/>
                </a:lnTo>
                <a:lnTo>
                  <a:pt x="215099" y="3380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3304066" y="5276367"/>
            <a:ext cx="287020" cy="144780"/>
          </a:xfrm>
          <a:custGeom>
            <a:avLst/>
            <a:gdLst/>
            <a:ahLst/>
            <a:cxnLst/>
            <a:rect l="l" t="t" r="r" b="b"/>
            <a:pathLst>
              <a:path w="215264" h="108585">
                <a:moveTo>
                  <a:pt x="215099" y="107999"/>
                </a:moveTo>
                <a:lnTo>
                  <a:pt x="0" y="107999"/>
                </a:lnTo>
                <a:lnTo>
                  <a:pt x="0" y="0"/>
                </a:lnTo>
                <a:lnTo>
                  <a:pt x="215099" y="0"/>
                </a:lnTo>
                <a:lnTo>
                  <a:pt x="215099" y="1079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1679366" y="5215400"/>
            <a:ext cx="287020" cy="204893"/>
          </a:xfrm>
          <a:custGeom>
            <a:avLst/>
            <a:gdLst/>
            <a:ahLst/>
            <a:cxnLst/>
            <a:rect l="l" t="t" r="r" b="b"/>
            <a:pathLst>
              <a:path w="215265" h="153670">
                <a:moveTo>
                  <a:pt x="215099" y="153599"/>
                </a:moveTo>
                <a:lnTo>
                  <a:pt x="0" y="153599"/>
                </a:lnTo>
                <a:lnTo>
                  <a:pt x="0" y="0"/>
                </a:lnTo>
                <a:lnTo>
                  <a:pt x="215099" y="0"/>
                </a:lnTo>
                <a:lnTo>
                  <a:pt x="215099" y="1535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2170767" y="5365566"/>
            <a:ext cx="287020" cy="55033"/>
          </a:xfrm>
          <a:custGeom>
            <a:avLst/>
            <a:gdLst/>
            <a:ahLst/>
            <a:cxnLst/>
            <a:rect l="l" t="t" r="r" b="b"/>
            <a:pathLst>
              <a:path w="215264" h="41275">
                <a:moveTo>
                  <a:pt x="215099" y="41099"/>
                </a:moveTo>
                <a:lnTo>
                  <a:pt x="0" y="41099"/>
                </a:lnTo>
                <a:lnTo>
                  <a:pt x="0" y="0"/>
                </a:lnTo>
                <a:lnTo>
                  <a:pt x="215099" y="0"/>
                </a:lnTo>
                <a:lnTo>
                  <a:pt x="215099" y="4109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5529399" y="5365566"/>
            <a:ext cx="287020" cy="55033"/>
          </a:xfrm>
          <a:custGeom>
            <a:avLst/>
            <a:gdLst/>
            <a:ahLst/>
            <a:cxnLst/>
            <a:rect l="l" t="t" r="r" b="b"/>
            <a:pathLst>
              <a:path w="215264" h="41275">
                <a:moveTo>
                  <a:pt x="215099" y="41099"/>
                </a:moveTo>
                <a:lnTo>
                  <a:pt x="0" y="41099"/>
                </a:lnTo>
                <a:lnTo>
                  <a:pt x="0" y="0"/>
                </a:lnTo>
                <a:lnTo>
                  <a:pt x="215099" y="0"/>
                </a:lnTo>
                <a:lnTo>
                  <a:pt x="215099" y="4109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 txBox="1"/>
          <p:nvPr/>
        </p:nvSpPr>
        <p:spPr>
          <a:xfrm>
            <a:off x="1657367" y="4871525"/>
            <a:ext cx="3479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33" dirty="0">
                <a:latin typeface="Arial"/>
                <a:cs typeface="Arial"/>
              </a:rPr>
              <a:t>8.19%</a:t>
            </a:r>
            <a:endParaRPr sz="933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72267" y="5031759"/>
            <a:ext cx="1568027" cy="16072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  <a:tabLst>
                <a:tab pos="1183610" algn="l"/>
              </a:tabLst>
            </a:pPr>
            <a:r>
              <a:rPr sz="933" spc="-13" dirty="0">
                <a:latin typeface="Arial"/>
                <a:cs typeface="Arial"/>
              </a:rPr>
              <a:t>4.32%</a:t>
            </a:r>
            <a:r>
              <a:rPr sz="933" dirty="0">
                <a:latin typeface="Arial"/>
                <a:cs typeface="Arial"/>
              </a:rPr>
              <a:t>	</a:t>
            </a:r>
            <a:r>
              <a:rPr sz="1400" spc="-40" baseline="7936" dirty="0">
                <a:latin typeface="Arial"/>
                <a:cs typeface="Arial"/>
              </a:rPr>
              <a:t>5.38%</a:t>
            </a:r>
            <a:endParaRPr sz="1400" baseline="7936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32366" y="4673559"/>
            <a:ext cx="433493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latin typeface="Arial"/>
                <a:cs typeface="Arial"/>
              </a:rPr>
              <a:t>26.57%</a:t>
            </a:r>
            <a:endParaRPr sz="933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83499" y="4857311"/>
            <a:ext cx="453813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latin typeface="Arial"/>
                <a:cs typeface="Arial"/>
              </a:rPr>
              <a:t>20.08%</a:t>
            </a:r>
            <a:endParaRPr sz="933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56933" y="5219177"/>
            <a:ext cx="37592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latin typeface="Arial"/>
                <a:cs typeface="Arial"/>
              </a:rPr>
              <a:t>0.79%</a:t>
            </a:r>
            <a:endParaRPr sz="933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276434" y="4488777"/>
            <a:ext cx="443653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latin typeface="Arial"/>
                <a:cs typeface="Arial"/>
              </a:rPr>
              <a:t>36.02%</a:t>
            </a:r>
            <a:endParaRPr sz="933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872965" y="5239611"/>
            <a:ext cx="35052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27" dirty="0">
                <a:latin typeface="Arial"/>
                <a:cs typeface="Arial"/>
              </a:rPr>
              <a:t>0.18%</a:t>
            </a:r>
            <a:endParaRPr sz="933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51667" y="5131059"/>
            <a:ext cx="6655647" cy="16072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  <a:tabLst>
                <a:tab pos="6276183" algn="l"/>
              </a:tabLst>
            </a:pPr>
            <a:r>
              <a:rPr sz="933" spc="-27" dirty="0">
                <a:latin typeface="Arial"/>
                <a:cs typeface="Arial"/>
              </a:rPr>
              <a:t>0.4%</a:t>
            </a:r>
            <a:r>
              <a:rPr sz="933" dirty="0">
                <a:latin typeface="Arial"/>
                <a:cs typeface="Arial"/>
              </a:rPr>
              <a:t>	</a:t>
            </a:r>
            <a:r>
              <a:rPr sz="1400" spc="-20" baseline="7936" dirty="0">
                <a:latin typeface="Arial"/>
                <a:cs typeface="Arial"/>
              </a:rPr>
              <a:t>2.37%</a:t>
            </a:r>
            <a:endParaRPr sz="1400" baseline="7936" dirty="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501834" y="3601089"/>
            <a:ext cx="38354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67" dirty="0">
                <a:latin typeface="Arial"/>
                <a:cs typeface="Arial"/>
              </a:rPr>
              <a:t>91.21%</a:t>
            </a:r>
            <a:endParaRPr sz="933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17367" y="3601103"/>
            <a:ext cx="331893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27" dirty="0">
                <a:latin typeface="Arial"/>
                <a:cs typeface="Arial"/>
              </a:rPr>
              <a:t>100%</a:t>
            </a:r>
            <a:endParaRPr sz="933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17368" y="4359025"/>
            <a:ext cx="277705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33" dirty="0">
                <a:latin typeface="Arial"/>
                <a:cs typeface="Arial"/>
              </a:rPr>
              <a:t>50%</a:t>
            </a:r>
            <a:endParaRPr sz="933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608266" y="4566183"/>
            <a:ext cx="287020" cy="841321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6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6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6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933" u="sng" spc="667" dirty="0">
                <a:uFill>
                  <a:solidFill>
                    <a:srgbClr val="CEE1F3"/>
                  </a:solidFill>
                </a:uFill>
                <a:latin typeface="Times New Roman"/>
                <a:cs typeface="Times New Roman"/>
              </a:rPr>
              <a:t>                                                      </a:t>
            </a:r>
            <a:endParaRPr sz="933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10834" y="5368992"/>
            <a:ext cx="10414845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417396" algn="l"/>
                <a:tab pos="10396807" algn="l"/>
              </a:tabLst>
            </a:pPr>
            <a:r>
              <a:rPr sz="933" spc="-33" dirty="0">
                <a:latin typeface="Arial"/>
                <a:cs typeface="Arial"/>
              </a:rPr>
              <a:t>0%</a:t>
            </a:r>
            <a:r>
              <a:rPr sz="933" dirty="0">
                <a:latin typeface="Arial"/>
                <a:cs typeface="Arial"/>
              </a:rPr>
              <a:t>	</a:t>
            </a:r>
            <a:r>
              <a:rPr sz="933" u="sng" dirty="0">
                <a:uFill>
                  <a:solidFill>
                    <a:srgbClr val="CEE1F3"/>
                  </a:solidFill>
                </a:uFill>
                <a:latin typeface="Times New Roman"/>
                <a:cs typeface="Times New Roman"/>
              </a:rPr>
              <a:t>	</a:t>
            </a:r>
            <a:endParaRPr sz="933">
              <a:latin typeface="Times New Roman"/>
              <a:cs typeface="Times New Roman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9567" y="5618200"/>
            <a:ext cx="450800" cy="45080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7834" y="5672799"/>
            <a:ext cx="341599" cy="341599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6767" y="5556367"/>
            <a:ext cx="450800" cy="450800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967" y="5672816"/>
            <a:ext cx="341599" cy="341573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5787" y="5618200"/>
            <a:ext cx="450800" cy="450800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6000" y="5618199"/>
            <a:ext cx="450800" cy="450800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1810494" y="6222792"/>
            <a:ext cx="397087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53" dirty="0">
                <a:latin typeface="Arial"/>
                <a:cs typeface="Arial"/>
              </a:rPr>
              <a:t>Direct</a:t>
            </a:r>
            <a:endParaRPr sz="933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518316" y="6222792"/>
            <a:ext cx="281093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27" dirty="0">
                <a:latin typeface="Arial"/>
                <a:cs typeface="Arial"/>
              </a:rPr>
              <a:t>Mail</a:t>
            </a:r>
            <a:endParaRPr sz="933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093995" y="6222792"/>
            <a:ext cx="555412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latin typeface="Arial"/>
                <a:cs typeface="Arial"/>
              </a:rPr>
              <a:t>Referrals</a:t>
            </a:r>
            <a:endParaRPr sz="933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864611" y="6222792"/>
            <a:ext cx="43942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latin typeface="Arial"/>
                <a:cs typeface="Arial"/>
              </a:rPr>
              <a:t>Search</a:t>
            </a:r>
            <a:endParaRPr sz="933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542934" y="6222792"/>
            <a:ext cx="381847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latin typeface="Arial"/>
                <a:cs typeface="Arial"/>
              </a:rPr>
              <a:t>Social</a:t>
            </a:r>
            <a:endParaRPr sz="933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113101" y="6222792"/>
            <a:ext cx="72136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dirty="0">
                <a:latin typeface="Arial"/>
                <a:cs typeface="Arial"/>
              </a:rPr>
              <a:t>Display</a:t>
            </a:r>
            <a:r>
              <a:rPr sz="933" spc="313" dirty="0">
                <a:latin typeface="Arial"/>
                <a:cs typeface="Arial"/>
              </a:rPr>
              <a:t> </a:t>
            </a:r>
            <a:r>
              <a:rPr sz="933" spc="-33" dirty="0">
                <a:latin typeface="Arial"/>
                <a:cs typeface="Arial"/>
              </a:rPr>
              <a:t>Ads</a:t>
            </a:r>
            <a:endParaRPr sz="933">
              <a:latin typeface="Arial"/>
              <a:cs typeface="Arial"/>
            </a:endParaRPr>
          </a:p>
        </p:txBody>
      </p:sp>
      <p:sp>
        <p:nvSpPr>
          <p:cNvPr id="40" name="object 4">
            <a:extLst>
              <a:ext uri="{FF2B5EF4-FFF2-40B4-BE49-F238E27FC236}">
                <a16:creationId xmlns:a16="http://schemas.microsoft.com/office/drawing/2014/main" id="{D8BDC988-227D-44CD-553B-5EC9733398FB}"/>
              </a:ext>
            </a:extLst>
          </p:cNvPr>
          <p:cNvSpPr txBox="1"/>
          <p:nvPr/>
        </p:nvSpPr>
        <p:spPr>
          <a:xfrm>
            <a:off x="786714" y="1700196"/>
            <a:ext cx="5029705" cy="107636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60000" marR="6773" indent="-360000">
              <a:spcBef>
                <a:spcPts val="100"/>
              </a:spcBef>
              <a:buAutoNum type="arabicPeriod"/>
            </a:pPr>
            <a:r>
              <a:rPr lang="ru-RU" sz="2400" dirty="0"/>
              <a:t>Посмотреть, где рекламируются конкуренты?</a:t>
            </a:r>
            <a:endParaRPr lang="en-US" sz="2400" dirty="0"/>
          </a:p>
          <a:p>
            <a:pPr marL="720000" marR="6773" lvl="1" indent="-360000">
              <a:spcBef>
                <a:spcPts val="133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спросить их клиентов как о них узнали</a:t>
            </a:r>
            <a:endParaRPr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C316B0-6C75-DA8F-94C2-5A6E6A47CD9B}"/>
              </a:ext>
            </a:extLst>
          </p:cNvPr>
          <p:cNvSpPr txBox="1"/>
          <p:nvPr/>
        </p:nvSpPr>
        <p:spPr>
          <a:xfrm>
            <a:off x="5448969" y="180294"/>
            <a:ext cx="60985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41100"/>
                </a:solidFill>
              </a:rPr>
              <a:t>«</a:t>
            </a:r>
            <a:r>
              <a:rPr lang="ru-RU" sz="2000" dirty="0">
                <a:solidFill>
                  <a:srgbClr val="941100"/>
                </a:solidFill>
              </a:rPr>
              <a:t>Мы не знаем как с ними связаться</a:t>
            </a:r>
            <a:r>
              <a:rPr lang="en-US" sz="2000" dirty="0">
                <a:solidFill>
                  <a:srgbClr val="941100"/>
                </a:solidFill>
              </a:rPr>
              <a:t>»</a:t>
            </a:r>
            <a:endParaRPr lang="ru-RU" sz="2000" dirty="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4998" y="1758251"/>
            <a:ext cx="6602241" cy="2663977"/>
          </a:xfrm>
          <a:prstGeom prst="rect">
            <a:avLst/>
          </a:prstGeom>
        </p:spPr>
        <p:txBody>
          <a:bodyPr vert="horz" wrap="square" lIns="0" tIns="16933" rIns="0" bIns="0" rtlCol="0">
            <a:noAutofit/>
          </a:bodyPr>
          <a:lstStyle/>
          <a:p>
            <a:pPr marL="359833" indent="-342900"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200" dirty="0"/>
              <a:t>Ценники конкурентов</a:t>
            </a:r>
          </a:p>
          <a:p>
            <a:pPr marL="359833" indent="-342900"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200" dirty="0"/>
              <a:t>Данные по доходам и количеству покупок</a:t>
            </a:r>
            <a:br>
              <a:rPr lang="en-US" sz="2200" dirty="0"/>
            </a:br>
            <a:r>
              <a:rPr lang="ru-RU" sz="2200" dirty="0"/>
              <a:t>(если есть доступ к данным)</a:t>
            </a:r>
          </a:p>
          <a:p>
            <a:pPr marL="359833" indent="-342900"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200" dirty="0"/>
              <a:t>Опросы «сколько платят»</a:t>
            </a:r>
          </a:p>
          <a:p>
            <a:pPr marL="359833" indent="-342900"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200" dirty="0"/>
              <a:t>Лендинг на их трафик со своим ценником</a:t>
            </a:r>
          </a:p>
          <a:p>
            <a:pPr marL="359833" indent="-342900">
              <a:spcBef>
                <a:spcPts val="600"/>
              </a:spcBef>
              <a:spcAft>
                <a:spcPts val="600"/>
              </a:spcAft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200" dirty="0"/>
              <a:t>Партнёрка и заглушка на несуществующие товары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E6DE49E-26C0-D8DF-E34D-1A044921FBBA}"/>
              </a:ext>
            </a:extLst>
          </p:cNvPr>
          <p:cNvSpPr txBox="1">
            <a:spLocks/>
          </p:cNvSpPr>
          <p:nvPr/>
        </p:nvSpPr>
        <p:spPr>
          <a:xfrm>
            <a:off x="794998" y="645058"/>
            <a:ext cx="10602004" cy="753294"/>
          </a:xfrm>
          <a:prstGeom prst="rect">
            <a:avLst/>
          </a:prstGeom>
        </p:spPr>
        <p:txBody>
          <a:bodyPr vert="horz" wrap="square" lIns="0" tIns="75449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Сколько из них готовы платить?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46BF18-6F07-D3D1-E33F-1E1356BCDF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5988" y="1758251"/>
            <a:ext cx="4146012" cy="37068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E83BF6-BC38-94D1-4D7C-F9F4722FFB38}"/>
              </a:ext>
            </a:extLst>
          </p:cNvPr>
          <p:cNvSpPr txBox="1"/>
          <p:nvPr/>
        </p:nvSpPr>
        <p:spPr>
          <a:xfrm>
            <a:off x="8861157" y="244948"/>
            <a:ext cx="2778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41100"/>
                </a:solidFill>
              </a:rPr>
              <a:t>«</a:t>
            </a:r>
            <a:r>
              <a:rPr lang="ru-RU" sz="2000" dirty="0">
                <a:solidFill>
                  <a:srgbClr val="941100"/>
                </a:solidFill>
              </a:rPr>
              <a:t>У них нет денег</a:t>
            </a:r>
            <a:r>
              <a:rPr lang="en-US" sz="2000" dirty="0">
                <a:solidFill>
                  <a:srgbClr val="941100"/>
                </a:solidFill>
              </a:rPr>
              <a:t>»</a:t>
            </a:r>
            <a:endParaRPr lang="ru-RU" sz="2000" dirty="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E2BA9-44DD-1521-2003-56DA67C4D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84" y="393406"/>
            <a:ext cx="6457360" cy="894715"/>
          </a:xfrm>
        </p:spPr>
        <p:txBody>
          <a:bodyPr/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Есть ли место на рынке?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777013-FEBD-CD8C-9F5D-72D46F42B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997" y="1825625"/>
            <a:ext cx="436618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b="1" dirty="0"/>
              <a:t>Список конкурентов:</a:t>
            </a:r>
          </a:p>
          <a:p>
            <a:r>
              <a:rPr lang="ru-RU" sz="2400" dirty="0"/>
              <a:t>В топе запросов поисковиков</a:t>
            </a:r>
          </a:p>
          <a:p>
            <a:r>
              <a:rPr lang="ru-RU" sz="2400" dirty="0"/>
              <a:t>В топе стора</a:t>
            </a:r>
          </a:p>
          <a:p>
            <a:r>
              <a:rPr lang="ru-RU" sz="2400" dirty="0"/>
              <a:t>В рекомендациях в сторе</a:t>
            </a:r>
          </a:p>
          <a:p>
            <a:r>
              <a:rPr lang="ru-RU" sz="2400" dirty="0"/>
              <a:t>Из опроса аудитории</a:t>
            </a:r>
          </a:p>
          <a:p>
            <a:r>
              <a:rPr lang="ru-RU" sz="2400" dirty="0"/>
              <a:t>Из обзоров рынка</a:t>
            </a:r>
            <a:endParaRPr lang="en-US" sz="2400" dirty="0"/>
          </a:p>
          <a:p>
            <a:pPr lvl="1"/>
            <a:r>
              <a:rPr lang="ru-RU" sz="2000" dirty="0"/>
              <a:t>Смотрим отзывы пользователей о продуктах конкурента</a:t>
            </a:r>
            <a:endParaRPr lang="ru-RU" sz="2400" dirty="0"/>
          </a:p>
          <a:p>
            <a:pPr marL="0" indent="0">
              <a:buNone/>
            </a:pPr>
            <a:r>
              <a:rPr lang="ru-RU" sz="2400" dirty="0">
                <a:solidFill>
                  <a:schemeClr val="accent5">
                    <a:lumMod val="50000"/>
                  </a:schemeClr>
                </a:solidFill>
              </a:rPr>
              <a:t>Насколько сильны их позиции?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8A8E7164-42E2-3780-CD3F-EC5D0E48C5CD}"/>
              </a:ext>
            </a:extLst>
          </p:cNvPr>
          <p:cNvSpPr txBox="1">
            <a:spLocks/>
          </p:cNvSpPr>
          <p:nvPr/>
        </p:nvSpPr>
        <p:spPr>
          <a:xfrm>
            <a:off x="5083729" y="1825625"/>
            <a:ext cx="3599505" cy="43513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2400" b="1" dirty="0"/>
              <a:t>Аудитория конкурентов</a:t>
            </a:r>
            <a:r>
              <a:rPr lang="ru-RU" sz="2400" dirty="0"/>
              <a:t>: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2400" dirty="0"/>
              <a:t>Для веба:</a:t>
            </a:r>
          </a:p>
          <a:p>
            <a:pPr>
              <a:lnSpc>
                <a:spcPct val="100000"/>
              </a:lnSpc>
            </a:pPr>
            <a:r>
              <a:rPr lang="en" sz="2400" dirty="0"/>
              <a:t>TNS </a:t>
            </a:r>
            <a:r>
              <a:rPr lang="en" sz="2400" dirty="0" err="1"/>
              <a:t>WebIndex</a:t>
            </a:r>
            <a:endParaRPr lang="en" sz="2400" dirty="0"/>
          </a:p>
          <a:p>
            <a:pPr>
              <a:lnSpc>
                <a:spcPct val="100000"/>
              </a:lnSpc>
            </a:pPr>
            <a:r>
              <a:rPr lang="en" sz="2400" dirty="0" err="1"/>
              <a:t>GemiusAudience</a:t>
            </a:r>
            <a:endParaRPr lang="en" sz="2400" dirty="0"/>
          </a:p>
          <a:p>
            <a:pPr>
              <a:lnSpc>
                <a:spcPct val="100000"/>
              </a:lnSpc>
            </a:pPr>
            <a:r>
              <a:rPr lang="en" sz="2400" dirty="0"/>
              <a:t>ComScore</a:t>
            </a:r>
          </a:p>
          <a:p>
            <a:pPr>
              <a:lnSpc>
                <a:spcPct val="100000"/>
              </a:lnSpc>
            </a:pPr>
            <a:r>
              <a:rPr lang="en" sz="2400" dirty="0" err="1"/>
              <a:t>Liveinternet</a:t>
            </a:r>
            <a:r>
              <a:rPr lang="en" sz="2400" dirty="0"/>
              <a:t> Rating</a:t>
            </a:r>
          </a:p>
          <a:p>
            <a:pPr>
              <a:lnSpc>
                <a:spcPct val="100000"/>
              </a:lnSpc>
            </a:pPr>
            <a:r>
              <a:rPr lang="en" sz="2400" dirty="0" err="1"/>
              <a:t>alexa.com</a:t>
            </a:r>
            <a:endParaRPr lang="en" sz="2400" dirty="0"/>
          </a:p>
          <a:p>
            <a:pPr>
              <a:lnSpc>
                <a:spcPct val="100000"/>
              </a:lnSpc>
            </a:pPr>
            <a:r>
              <a:rPr lang="en" sz="2400" dirty="0"/>
              <a:t>SimilarWeb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56203A2-BB57-1CBF-A3B8-86513CB816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72550" y="2377439"/>
            <a:ext cx="3219450" cy="310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3919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6BA492-82B0-1166-DE52-616E4B3BB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128208" cy="841506"/>
          </a:xfrm>
        </p:spPr>
        <p:txBody>
          <a:bodyPr/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Сходится ли экономика?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2A9C57-C74D-A113-8372-634C71E3B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921" y="1803400"/>
            <a:ext cx="7324726" cy="400846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345"/>
              </a:spcBef>
              <a:buNone/>
            </a:pPr>
            <a:r>
              <a:rPr lang="ru-RU" sz="2400" b="1" dirty="0">
                <a:solidFill>
                  <a:srgbClr val="0432FF"/>
                </a:solidFill>
              </a:rPr>
              <a:t>Рынок</a:t>
            </a:r>
          </a:p>
          <a:p>
            <a:pPr marL="0" indent="0">
              <a:lnSpc>
                <a:spcPct val="100000"/>
              </a:lnSpc>
              <a:spcBef>
                <a:spcPts val="110"/>
              </a:spcBef>
              <a:buNone/>
            </a:pPr>
            <a:r>
              <a:rPr lang="ru-RU" sz="2200" dirty="0"/>
              <a:t>= целевая аудитория, незанятая аудитория, тренды роста</a:t>
            </a:r>
          </a:p>
          <a:p>
            <a:pPr marL="0" indent="0">
              <a:lnSpc>
                <a:spcPct val="100000"/>
              </a:lnSpc>
              <a:spcBef>
                <a:spcPts val="345"/>
              </a:spcBef>
              <a:buNone/>
            </a:pPr>
            <a:r>
              <a:rPr lang="ru-RU" sz="2400" b="1" dirty="0">
                <a:solidFill>
                  <a:srgbClr val="0432FF"/>
                </a:solidFill>
              </a:rPr>
              <a:t>Стоимость лида (CAC)</a:t>
            </a:r>
          </a:p>
          <a:p>
            <a:pPr marL="0" indent="0">
              <a:lnSpc>
                <a:spcPct val="100000"/>
              </a:lnSpc>
              <a:spcBef>
                <a:spcPts val="110"/>
              </a:spcBef>
              <a:buNone/>
            </a:pPr>
            <a:r>
              <a:rPr lang="ru-RU" sz="2200" dirty="0"/>
              <a:t>= существующие каналы и стоимость в них</a:t>
            </a:r>
            <a:br>
              <a:rPr lang="ru-RU" sz="2200" dirty="0"/>
            </a:br>
            <a:r>
              <a:rPr lang="ru-RU" sz="2200" dirty="0"/>
              <a:t>= стоимость рекламы </a:t>
            </a:r>
            <a:r>
              <a:rPr lang="en-US" sz="2200" dirty="0"/>
              <a:t>*</a:t>
            </a:r>
            <a:r>
              <a:rPr lang="ru-RU" sz="2200" dirty="0"/>
              <a:t> конверсия перехода на сайт </a:t>
            </a:r>
            <a:r>
              <a:rPr lang="en-US" sz="2200" dirty="0"/>
              <a:t>* </a:t>
            </a:r>
            <a:r>
              <a:rPr lang="ru-RU" sz="2200" dirty="0"/>
              <a:t>конверсия в платящего клиента	</a:t>
            </a:r>
          </a:p>
          <a:p>
            <a:pPr marL="0" indent="0">
              <a:lnSpc>
                <a:spcPct val="100000"/>
              </a:lnSpc>
              <a:spcBef>
                <a:spcPts val="110"/>
              </a:spcBef>
              <a:buNone/>
            </a:pPr>
            <a:r>
              <a:rPr lang="ru-RU" sz="2400" b="1" dirty="0">
                <a:solidFill>
                  <a:srgbClr val="0432FF"/>
                </a:solidFill>
              </a:rPr>
              <a:t>Сколько получим с лида (</a:t>
            </a:r>
            <a:r>
              <a:rPr lang="en-US" sz="2400" b="1" dirty="0">
                <a:solidFill>
                  <a:srgbClr val="0432FF"/>
                </a:solidFill>
              </a:rPr>
              <a:t>LTV</a:t>
            </a:r>
            <a:r>
              <a:rPr lang="ru-RU" sz="2400" b="1" dirty="0">
                <a:solidFill>
                  <a:srgbClr val="0432FF"/>
                </a:solidFill>
              </a:rPr>
              <a:t>)</a:t>
            </a:r>
          </a:p>
          <a:p>
            <a:pPr marL="0" marR="5080" indent="0">
              <a:lnSpc>
                <a:spcPct val="100000"/>
              </a:lnSpc>
              <a:spcBef>
                <a:spcPts val="80"/>
              </a:spcBef>
              <a:buNone/>
            </a:pPr>
            <a:r>
              <a:rPr lang="ru-RU" sz="2200" dirty="0"/>
              <a:t>= платежеспособность + продуктовые метрики</a:t>
            </a:r>
            <a:br>
              <a:rPr lang="en-US" sz="2200" dirty="0"/>
            </a:br>
            <a:r>
              <a:rPr lang="ru-RU" sz="2200" dirty="0"/>
              <a:t>(% платящих, средний чек, </a:t>
            </a:r>
            <a:r>
              <a:rPr lang="en-US" sz="2200" dirty="0"/>
              <a:t>retention</a:t>
            </a:r>
            <a:r>
              <a:rPr lang="ru-RU" sz="2200" dirty="0"/>
              <a:t>, LT</a:t>
            </a:r>
            <a:r>
              <a:rPr lang="en-US" sz="2200" dirty="0"/>
              <a:t>V</a:t>
            </a:r>
            <a:r>
              <a:rPr lang="ru-RU" sz="2200" dirty="0"/>
              <a:t>)</a:t>
            </a: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z="2400" b="1" dirty="0">
                <a:solidFill>
                  <a:srgbClr val="0432FF"/>
                </a:solidFill>
              </a:rPr>
              <a:t>Сходится ли </a:t>
            </a:r>
            <a:r>
              <a:rPr lang="en" sz="2400" b="1" dirty="0">
                <a:solidFill>
                  <a:srgbClr val="0432FF"/>
                </a:solidFill>
              </a:rPr>
              <a:t>Unit-</a:t>
            </a:r>
            <a:r>
              <a:rPr lang="ru-RU" sz="2400" b="1" dirty="0">
                <a:solidFill>
                  <a:srgbClr val="0432FF"/>
                </a:solidFill>
              </a:rPr>
              <a:t>экономика:</a:t>
            </a:r>
            <a:br>
              <a:rPr lang="ru-RU" sz="2400" b="1" dirty="0">
                <a:solidFill>
                  <a:srgbClr val="0432FF"/>
                </a:solidFill>
                <a:cs typeface="Arial"/>
              </a:rPr>
            </a:br>
            <a:r>
              <a:rPr lang="en" sz="2200" dirty="0"/>
              <a:t>Users x (LTV - CA</a:t>
            </a:r>
            <a:r>
              <a:rPr lang="ru-RU" sz="2200" dirty="0"/>
              <a:t>С) = </a:t>
            </a:r>
            <a:r>
              <a:rPr lang="en" sz="2200" dirty="0"/>
              <a:t>Gross Proﬁt</a:t>
            </a:r>
            <a:endParaRPr lang="ru-RU" sz="2200" dirty="0"/>
          </a:p>
          <a:p>
            <a:pPr>
              <a:lnSpc>
                <a:spcPct val="100000"/>
              </a:lnSpc>
            </a:pP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2B4DC3-B876-782A-8D5D-7C492795E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3074" y="2030278"/>
            <a:ext cx="4208925" cy="324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7079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465359"/>
            <a:ext cx="10515600" cy="112509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086" marR="6773" indent="-847">
              <a:lnSpc>
                <a:spcPct val="100000"/>
              </a:lnSpc>
              <a:spcBef>
                <a:spcPts val="133"/>
              </a:spcBef>
            </a:pPr>
            <a:r>
              <a:rPr dirty="0"/>
              <a:t>MVP</a:t>
            </a:r>
            <a:r>
              <a:rPr lang="ru-RU" dirty="0"/>
              <a:t> (</a:t>
            </a:r>
            <a:r>
              <a:rPr lang="en" dirty="0"/>
              <a:t>Minimum viable product</a:t>
            </a:r>
            <a:r>
              <a:rPr lang="ru-RU" dirty="0"/>
              <a:t>)</a:t>
            </a:r>
            <a:br>
              <a:rPr lang="ru-RU" dirty="0"/>
            </a:br>
            <a:r>
              <a:rPr lang="ru-RU" sz="2800" dirty="0"/>
              <a:t>Минимально жизнеспособный продукт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9195" y="2036189"/>
            <a:ext cx="7357496" cy="455902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7600" y="1246040"/>
            <a:ext cx="7821965" cy="5452988"/>
          </a:xfrm>
          <a:prstGeom prst="rect">
            <a:avLst/>
          </a:prstGeom>
        </p:spPr>
        <p:txBody>
          <a:bodyPr vert="horz" wrap="square" lIns="0" tIns="16933" rIns="0" bIns="0" rtlCol="0">
            <a:noAutofit/>
          </a:bodyPr>
          <a:lstStyle/>
          <a:p>
            <a:pPr marL="16933">
              <a:spcBef>
                <a:spcPts val="133"/>
              </a:spcBef>
            </a:pPr>
            <a:r>
              <a:rPr lang="ru-RU" sz="2400" dirty="0"/>
              <a:t>Как понять что мы не прогорим:</a:t>
            </a:r>
          </a:p>
          <a:p>
            <a:pPr marL="16933">
              <a:spcBef>
                <a:spcPts val="1480"/>
              </a:spcBef>
            </a:pPr>
            <a:r>
              <a:rPr lang="ru-RU" sz="2100" b="1" dirty="0"/>
              <a:t>Наша услуга актуальна:</a:t>
            </a:r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100" dirty="0"/>
              <a:t>есть живые конкуренты</a:t>
            </a:r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100" dirty="0"/>
              <a:t>количественные данные и опросы подтверждают</a:t>
            </a:r>
          </a:p>
          <a:p>
            <a:pPr marL="16933">
              <a:spcBef>
                <a:spcPts val="1500"/>
              </a:spcBef>
            </a:pPr>
            <a:r>
              <a:rPr lang="ru-RU" sz="2100" b="1" dirty="0"/>
              <a:t>Есть люди которые готовы её купить за нашу цену:</a:t>
            </a:r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100" dirty="0"/>
              <a:t>люди ищут решение проблемы</a:t>
            </a:r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100" dirty="0"/>
              <a:t>люди готовы платить конкурентам</a:t>
            </a:r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100" dirty="0"/>
              <a:t>у нас конкурентоспособная цена</a:t>
            </a:r>
          </a:p>
          <a:p>
            <a:pPr marL="16933">
              <a:spcBef>
                <a:spcPts val="1500"/>
              </a:spcBef>
            </a:pPr>
            <a:r>
              <a:rPr lang="ru-RU" sz="2100" b="1" dirty="0"/>
              <a:t>Мы можем до них достучаться</a:t>
            </a:r>
            <a:r>
              <a:rPr lang="en-US" sz="2100" b="1" dirty="0"/>
              <a:t>:</a:t>
            </a:r>
            <a:endParaRPr lang="ru-RU" sz="2100" b="1" dirty="0"/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100" dirty="0"/>
              <a:t>есть каналы связи до этих пользователей</a:t>
            </a:r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100" dirty="0"/>
              <a:t>каналы не «забиты», мы способны покупать там рекламу</a:t>
            </a:r>
          </a:p>
          <a:p>
            <a:pPr marL="16933">
              <a:spcBef>
                <a:spcPts val="1500"/>
              </a:spcBef>
            </a:pPr>
            <a:r>
              <a:rPr lang="ru-RU" sz="2100" b="1" dirty="0"/>
              <a:t>Экономика продукта сходится</a:t>
            </a:r>
            <a:r>
              <a:rPr lang="en-US" sz="2100" b="1" dirty="0"/>
              <a:t>:</a:t>
            </a:r>
            <a:endParaRPr lang="ru-RU" sz="2100" b="1" dirty="0"/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100" dirty="0"/>
              <a:t>расходы (изготовление + продвижение) меньше доходов</a:t>
            </a:r>
          </a:p>
          <a:p>
            <a:pPr marL="302683" indent="-285750"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100" dirty="0"/>
              <a:t>нам хватает масштаба остатка рынка и каналов рекламы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7600" y="352674"/>
            <a:ext cx="10440938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ru-RU" dirty="0"/>
              <a:t>Как не прогореть с продуктом: </a:t>
            </a:r>
            <a:r>
              <a:rPr lang="en-US" dirty="0"/>
              <a:t>Checklist</a:t>
            </a:r>
            <a:endParaRPr spc="213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FE25C3A-B32C-2910-FA67-B407C7095C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54594" y="1689316"/>
            <a:ext cx="3175481" cy="425465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7262" y="1395174"/>
            <a:ext cx="6390554" cy="5277086"/>
          </a:xfrm>
          <a:prstGeom prst="rect">
            <a:avLst/>
          </a:prstGeom>
        </p:spPr>
        <p:txBody>
          <a:bodyPr vert="horz" wrap="square" lIns="0" tIns="16933" rIns="0" bIns="0" rtlCol="0">
            <a:noAutofit/>
          </a:bodyPr>
          <a:lstStyle/>
          <a:p>
            <a:pPr marL="359833" indent="-342900"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Опишем проблему:</a:t>
            </a:r>
          </a:p>
          <a:p>
            <a:pPr marL="896938" lvl="1" indent="-423863"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000" dirty="0"/>
              <a:t>«люди расстраиваются когда теряют животных»</a:t>
            </a: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Опишем решение:</a:t>
            </a:r>
          </a:p>
          <a:p>
            <a:pPr marL="896938" lvl="1" indent="-423863"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000" dirty="0"/>
              <a:t>«сделаем GPS-маячок»</a:t>
            </a: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Поймём у кого есть проблема</a:t>
            </a:r>
          </a:p>
          <a:p>
            <a:pPr marL="896938" lvl="1" indent="-423863"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</a:pPr>
            <a:r>
              <a:rPr lang="ru-RU" sz="2000" dirty="0"/>
              <a:t>«владельцы домашних питомцев»</a:t>
            </a: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Посчитаем сколько таких людей</a:t>
            </a:r>
          </a:p>
          <a:p>
            <a:pPr marL="917575" lvl="1" indent="-422275">
              <a:buClr>
                <a:srgbClr val="0432FF"/>
              </a:buClr>
              <a:buFont typeface="Wingdings" pitchFamily="2" charset="2"/>
              <a:buChar char="q"/>
              <a:tabLst>
                <a:tab pos="625475" algn="l"/>
              </a:tabLst>
            </a:pPr>
            <a:r>
              <a:rPr lang="ru-RU" sz="2000" dirty="0"/>
              <a:t>аудитория конкурентов</a:t>
            </a:r>
          </a:p>
          <a:p>
            <a:pPr marL="917575" lvl="1" indent="-422275">
              <a:buClr>
                <a:srgbClr val="0432FF"/>
              </a:buClr>
              <a:buFont typeface="Wingdings" pitchFamily="2" charset="2"/>
              <a:buChar char="q"/>
              <a:tabLst>
                <a:tab pos="625475" algn="l"/>
              </a:tabLst>
            </a:pPr>
            <a:r>
              <a:rPr lang="ru-RU" sz="2000" dirty="0"/>
              <a:t>количество поисковых запросов</a:t>
            </a: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Придумаем как до них достучаться</a:t>
            </a:r>
          </a:p>
          <a:p>
            <a:pPr marL="917575" lvl="1" indent="-422275">
              <a:buClr>
                <a:srgbClr val="0432FF"/>
              </a:buClr>
              <a:buFont typeface="Wingdings" pitchFamily="2" charset="2"/>
              <a:buChar char="q"/>
              <a:tabLst>
                <a:tab pos="625475" algn="l"/>
              </a:tabLst>
            </a:pPr>
            <a:r>
              <a:rPr lang="ru-RU" sz="2000" dirty="0"/>
              <a:t>рекламные каналы и их охват</a:t>
            </a:r>
          </a:p>
          <a:p>
            <a:pPr marL="917575" lvl="1" indent="-422275">
              <a:buClr>
                <a:srgbClr val="0432FF"/>
              </a:buClr>
              <a:buFont typeface="Wingdings" pitchFamily="2" charset="2"/>
              <a:buChar char="q"/>
              <a:tabLst>
                <a:tab pos="625475" algn="l"/>
              </a:tabLst>
            </a:pPr>
            <a:r>
              <a:rPr lang="ru-RU" sz="2000" dirty="0"/>
              <a:t>позиционирование</a:t>
            </a: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Посчитаем экономику</a:t>
            </a:r>
          </a:p>
          <a:p>
            <a:pPr marL="917575" lvl="1" indent="-384175">
              <a:buClr>
                <a:srgbClr val="0432FF"/>
              </a:buClr>
              <a:buFont typeface="Wingdings" pitchFamily="2" charset="2"/>
              <a:buChar char="q"/>
              <a:tabLst>
                <a:tab pos="625475" algn="l"/>
              </a:tabLst>
            </a:pPr>
            <a:r>
              <a:rPr lang="ru-RU" sz="2000" dirty="0"/>
              <a:t>найдём коэффициенты формулы</a:t>
            </a:r>
          </a:p>
          <a:p>
            <a:pPr marL="917575" lvl="1" indent="-384175">
              <a:buClr>
                <a:srgbClr val="0432FF"/>
              </a:buClr>
              <a:buFont typeface="Wingdings" pitchFamily="2" charset="2"/>
              <a:buChar char="q"/>
              <a:tabLst>
                <a:tab pos="625475" algn="l"/>
              </a:tabLst>
            </a:pPr>
            <a:r>
              <a:rPr lang="ru-RU" sz="2000" dirty="0"/>
              <a:t>ценообразование и бизнес-модель</a:t>
            </a:r>
          </a:p>
          <a:p>
            <a:pPr marL="400050" indent="-400050">
              <a:buClr>
                <a:srgbClr val="0432FF"/>
              </a:buClr>
              <a:buFont typeface="+mj-lt"/>
              <a:buAutoNum type="arabicPeriod"/>
              <a:tabLst>
                <a:tab pos="625475" algn="l"/>
              </a:tabLst>
            </a:pPr>
            <a:r>
              <a:rPr lang="ru-RU" sz="2000" dirty="0"/>
              <a:t>Учтём риски</a:t>
            </a:r>
          </a:p>
          <a:p>
            <a:pPr marL="400050" indent="-400050">
              <a:buClr>
                <a:srgbClr val="0432FF"/>
              </a:buClr>
              <a:buFont typeface="+mj-lt"/>
              <a:buAutoNum type="arabicPeriod"/>
              <a:tabLst>
                <a:tab pos="625475" algn="l"/>
              </a:tabLst>
            </a:pPr>
            <a:r>
              <a:rPr lang="ru-RU" sz="2000" dirty="0"/>
              <a:t>Сделали на коленке и протестировали на друзьях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67262" y="147747"/>
            <a:ext cx="11169109" cy="112509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ru-RU" dirty="0"/>
              <a:t>Пример: </a:t>
            </a:r>
            <a:r>
              <a:rPr dirty="0"/>
              <a:t>To Do</a:t>
            </a:r>
            <a:r>
              <a:rPr lang="ru-RU" dirty="0"/>
              <a:t> / </a:t>
            </a:r>
            <a:r>
              <a:rPr lang="en-US" dirty="0"/>
              <a:t>checklist</a:t>
            </a:r>
            <a:br>
              <a:rPr lang="ru-RU" dirty="0"/>
            </a:br>
            <a:r>
              <a:rPr lang="ru-RU" sz="2800" dirty="0"/>
              <a:t>на примере продукта ”GPS-маячок” для животных</a:t>
            </a: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16EE38E5-9118-FDC0-3FC2-9A9DE5470FCD}"/>
              </a:ext>
            </a:extLst>
          </p:cNvPr>
          <p:cNvSpPr txBox="1"/>
          <p:nvPr/>
        </p:nvSpPr>
        <p:spPr>
          <a:xfrm>
            <a:off x="7594172" y="2151187"/>
            <a:ext cx="4328409" cy="27459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wrap="square" lIns="72000" tIns="72000" rIns="72000" bIns="72000" rtlCol="0">
            <a:spAutoFit/>
          </a:bodyPr>
          <a:lstStyle/>
          <a:p>
            <a:pPr marL="16933">
              <a:spcBef>
                <a:spcPts val="133"/>
              </a:spcBef>
              <a:buClr>
                <a:srgbClr val="0432FF"/>
              </a:buClr>
              <a:tabLst>
                <a:tab pos="587572" algn="l"/>
              </a:tabLst>
            </a:pPr>
            <a:r>
              <a:rPr lang="ru-RU" sz="2133" dirty="0">
                <a:latin typeface="Arial"/>
                <a:cs typeface="Arial"/>
              </a:rPr>
              <a:t>Какие проблемы можно</a:t>
            </a:r>
            <a:br>
              <a:rPr lang="ru-RU" sz="2133" dirty="0">
                <a:latin typeface="Arial"/>
                <a:cs typeface="Arial"/>
              </a:rPr>
            </a:br>
            <a:r>
              <a:rPr lang="ru-RU" sz="2133" dirty="0">
                <a:latin typeface="Arial"/>
                <a:cs typeface="Arial"/>
              </a:rPr>
              <a:t>обнаружить по итогам?</a:t>
            </a:r>
          </a:p>
          <a:p>
            <a:pPr marL="16933">
              <a:spcBef>
                <a:spcPts val="133"/>
              </a:spcBef>
              <a:buClr>
                <a:srgbClr val="0432FF"/>
              </a:buClr>
              <a:tabLst>
                <a:tab pos="587572" algn="l"/>
              </a:tabLst>
            </a:pPr>
            <a:endParaRPr lang="en-US" sz="2133" dirty="0">
              <a:latin typeface="Arial"/>
              <a:cs typeface="Arial"/>
            </a:endParaRP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latin typeface="Arial"/>
                <a:cs typeface="Arial"/>
              </a:rPr>
              <a:t>всем нужно уже что-то другое</a:t>
            </a: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latin typeface="Arial"/>
                <a:cs typeface="Arial"/>
              </a:rPr>
              <a:t>всем и так норм</a:t>
            </a: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latin typeface="Arial"/>
                <a:cs typeface="Arial"/>
              </a:rPr>
              <a:t>нужно другим людям</a:t>
            </a: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latin typeface="Arial"/>
                <a:cs typeface="Arial"/>
              </a:rPr>
              <a:t>дорогой трафик</a:t>
            </a:r>
          </a:p>
          <a:p>
            <a:pPr marL="359833" indent="-342900">
              <a:spcBef>
                <a:spcPts val="133"/>
              </a:spcBef>
              <a:buClr>
                <a:srgbClr val="0432FF"/>
              </a:buClr>
              <a:buFont typeface="Wingdings" pitchFamily="2" charset="2"/>
              <a:buChar char="q"/>
              <a:tabLst>
                <a:tab pos="587572" algn="l"/>
              </a:tabLst>
            </a:pPr>
            <a:r>
              <a:rPr lang="ru-RU" sz="2000" dirty="0">
                <a:latin typeface="Arial"/>
                <a:cs typeface="Arial"/>
              </a:rPr>
              <a:t>мало прибыли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EC3064-B110-9554-B141-E6B52A256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276"/>
            <a:ext cx="6957447" cy="803918"/>
          </a:xfrm>
        </p:spPr>
        <p:txBody>
          <a:bodyPr/>
          <a:lstStyle/>
          <a:p>
            <a:r>
              <a:rPr lang="ru-RU" dirty="0"/>
              <a:t>Характеристики ЦА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F78694-85B0-0434-B404-28C4D9F8E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026" y="1284790"/>
            <a:ext cx="10921161" cy="530707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dirty="0"/>
              <a:t>Географические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Крупные города / сельская местность</a:t>
            </a:r>
            <a:br>
              <a:rPr lang="ru-RU" dirty="0"/>
            </a:b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(премиальные автомобили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vs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трактора)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Северные регионы / южные регионы</a:t>
            </a:r>
            <a:br>
              <a:rPr lang="ru-RU" dirty="0"/>
            </a:b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(рукавицы v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солнцезащитный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к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рем)</a:t>
            </a:r>
          </a:p>
          <a:p>
            <a:pPr>
              <a:lnSpc>
                <a:spcPct val="100000"/>
              </a:lnSpc>
            </a:pPr>
            <a:r>
              <a:rPr lang="ru-RU" dirty="0"/>
              <a:t>Демографические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Пол, возраст, национальность, язык, семейное положение, наличие детей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(товары для женщин, товары для молодых мам)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Можно настраивать таргетированную рекламу (в соцсетях)</a:t>
            </a:r>
          </a:p>
          <a:p>
            <a:pPr>
              <a:lnSpc>
                <a:spcPct val="100000"/>
              </a:lnSpc>
            </a:pPr>
            <a:r>
              <a:rPr lang="ru-RU" dirty="0"/>
              <a:t>Социально-экономические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Уровень образования, сфера рабочей деятельности, источники и уровень дохода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(премиальные продукты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vs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эконом-сегмент)</a:t>
            </a:r>
          </a:p>
        </p:txBody>
      </p:sp>
      <p:pic>
        <p:nvPicPr>
          <p:cNvPr id="3074" name="Picture 2" descr="Целевая Аудитория для Вашего бизнеса, изображение №1">
            <a:extLst>
              <a:ext uri="{FF2B5EF4-FFF2-40B4-BE49-F238E27FC236}">
                <a16:creationId xmlns:a16="http://schemas.microsoft.com/office/drawing/2014/main" id="{DA937038-935A-E3A0-3747-A823051A40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60217" y="0"/>
            <a:ext cx="5031783" cy="393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757995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720BE62-A5EC-AAD8-4287-AF1A36E14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Story Mapping</a:t>
            </a:r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419876A-06FB-654D-ACBB-C1C1692D80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54272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0F0D290-30E3-F28A-A9FD-81E0DED6CC2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3712" y="336845"/>
            <a:ext cx="4848288" cy="3333198"/>
          </a:xfrm>
          <a:prstGeom prst="rect">
            <a:avLst/>
          </a:prstGeo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F92CEC67-B376-A03A-B357-9815275E2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18" y="355035"/>
            <a:ext cx="6296891" cy="854075"/>
          </a:xfrm>
        </p:spPr>
        <p:txBody>
          <a:bodyPr/>
          <a:lstStyle/>
          <a:p>
            <a:r>
              <a:rPr lang="en-US" dirty="0"/>
              <a:t>User Story Mapping</a:t>
            </a:r>
            <a:endParaRPr lang="ru-RU" dirty="0"/>
          </a:p>
        </p:txBody>
      </p:sp>
      <p:sp>
        <p:nvSpPr>
          <p:cNvPr id="2" name="Объект 1">
            <a:extLst>
              <a:ext uri="{FF2B5EF4-FFF2-40B4-BE49-F238E27FC236}">
                <a16:creationId xmlns:a16="http://schemas.microsoft.com/office/drawing/2014/main" id="{86F14BA5-84AD-353F-DC7A-F0C8C4301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518" y="1357745"/>
            <a:ext cx="6675194" cy="5397304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" dirty="0"/>
              <a:t>User Story Mapping (USM) — </a:t>
            </a:r>
            <a:r>
              <a:rPr lang="ru-RU" dirty="0"/>
              <a:t>инструмент визуализации пользовательских историй.</a:t>
            </a:r>
            <a:br>
              <a:rPr lang="ru-RU" dirty="0"/>
            </a:b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Roadmap </a:t>
            </a:r>
            <a:r>
              <a:rPr lang="ru-RU" b="1" dirty="0">
                <a:solidFill>
                  <a:schemeClr val="accent5">
                    <a:lumMod val="50000"/>
                  </a:schemeClr>
                </a:solidFill>
              </a:rPr>
              <a:t>развития продукта.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Показывает взаимодействие пользователей с продуктом:</a:t>
            </a:r>
            <a:endParaRPr lang="en-US" dirty="0"/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sz="2600" dirty="0"/>
              <a:t>где они чувствуют себя уверенно, а где — нет,</a:t>
            </a:r>
            <a:endParaRPr lang="en-US" sz="2600" dirty="0"/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sz="2600" dirty="0"/>
              <a:t>какие функции представляют особую ценность, а какие — наоборот, можно смело убирать.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Карты историй позволяют команде: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b="1" dirty="0"/>
              <a:t>приоритезировать бэклог</a:t>
            </a:r>
            <a:r>
              <a:rPr lang="ru-RU" dirty="0"/>
              <a:t>,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b="1" dirty="0"/>
              <a:t>определить </a:t>
            </a:r>
            <a:r>
              <a:rPr lang="en-US" b="1" dirty="0"/>
              <a:t>MVP</a:t>
            </a:r>
            <a:r>
              <a:rPr lang="en-US" dirty="0"/>
              <a:t> (</a:t>
            </a:r>
            <a:r>
              <a:rPr lang="en" dirty="0"/>
              <a:t>Minimal Viable Product) — </a:t>
            </a:r>
            <a:r>
              <a:rPr lang="ru-RU" dirty="0"/>
              <a:t>минимально жизнеспособный продукт,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ru-RU" b="1" dirty="0"/>
              <a:t>сфокусироваться на важных функциях</a:t>
            </a:r>
            <a:r>
              <a:rPr lang="ru-RU" dirty="0"/>
              <a:t> и постоянно улучшать пользовательский сценарий.</a:t>
            </a:r>
          </a:p>
          <a:p>
            <a:pPr>
              <a:lnSpc>
                <a:spcPct val="120000"/>
              </a:lnSpc>
            </a:pPr>
            <a:endParaRPr lang="ru-RU" dirty="0"/>
          </a:p>
          <a:p>
            <a:pPr marL="0" indent="0">
              <a:lnSpc>
                <a:spcPct val="120000"/>
              </a:lnSpc>
              <a:buNone/>
            </a:pPr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068EC12-8AEF-B020-E024-01F71C98796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4518" y="3915738"/>
            <a:ext cx="3578964" cy="283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7515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411497-4618-AD37-565E-A42A051FE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3166"/>
            <a:ext cx="10515600" cy="869786"/>
          </a:xfrm>
        </p:spPr>
        <p:txBody>
          <a:bodyPr/>
          <a:lstStyle/>
          <a:p>
            <a:r>
              <a:rPr lang="ru-RU" dirty="0"/>
              <a:t>Построение </a:t>
            </a:r>
            <a:r>
              <a:rPr lang="en-US" dirty="0"/>
              <a:t>USM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6044D4-E96E-9D1D-1EC7-BF0A19D30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962"/>
            <a:ext cx="10515600" cy="4819503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Пример: </a:t>
            </a:r>
            <a:r>
              <a:rPr lang="en-US" sz="2200" dirty="0"/>
              <a:t>USM </a:t>
            </a:r>
            <a:r>
              <a:rPr lang="ru-RU" sz="2200" dirty="0"/>
              <a:t>для сайта интернет-магазина цветов.</a:t>
            </a:r>
            <a:br>
              <a:rPr lang="ru-RU" sz="2200" dirty="0"/>
            </a:br>
            <a:r>
              <a:rPr lang="ru-RU" sz="2200" dirty="0"/>
              <a:t>Визуализируем опыт клиентов с помощью техники </a:t>
            </a:r>
            <a:r>
              <a:rPr lang="en" sz="2200" dirty="0"/>
              <a:t>USM</a:t>
            </a:r>
            <a:endParaRPr lang="ru-RU" sz="2200" dirty="0"/>
          </a:p>
          <a:p>
            <a:pPr algn="l">
              <a:lnSpc>
                <a:spcPct val="100000"/>
              </a:lnSpc>
              <a:buFont typeface="+mj-lt"/>
              <a:buAutoNum type="arabicPeriod"/>
            </a:pPr>
            <a:r>
              <a:rPr lang="ru-RU" sz="2200" dirty="0"/>
              <a:t> </a:t>
            </a:r>
            <a:r>
              <a:rPr lang="ru-RU" sz="2200" b="0" i="0" dirty="0">
                <a:solidFill>
                  <a:srgbClr val="000000"/>
                </a:solidFill>
                <a:effectLst/>
              </a:rPr>
              <a:t>Расскажите историю клиента по шагам</a:t>
            </a:r>
          </a:p>
          <a:p>
            <a:pPr marL="0" indent="0" algn="l">
              <a:lnSpc>
                <a:spcPct val="100000"/>
              </a:lnSpc>
              <a:buNone/>
            </a:pPr>
            <a:endParaRPr lang="ru-RU" sz="2200" b="0" i="0" dirty="0">
              <a:solidFill>
                <a:srgbClr val="000000"/>
              </a:solidFill>
              <a:effectLst/>
            </a:endParaRPr>
          </a:p>
          <a:p>
            <a:pPr marL="0" indent="0" algn="l">
              <a:lnSpc>
                <a:spcPct val="100000"/>
              </a:lnSpc>
              <a:spcBef>
                <a:spcPts val="2000"/>
              </a:spcBef>
              <a:buNone/>
            </a:pPr>
            <a:r>
              <a:rPr lang="ru-RU" sz="2200" b="0" i="0" dirty="0">
                <a:solidFill>
                  <a:srgbClr val="000000"/>
                </a:solidFill>
                <a:effectLst/>
              </a:rPr>
              <a:t>2. Сгруппируйте действия клиента в этапы (как в </a:t>
            </a:r>
            <a:r>
              <a:rPr lang="en-US" sz="2200" b="0" i="0" dirty="0">
                <a:solidFill>
                  <a:srgbClr val="000000"/>
                </a:solidFill>
                <a:effectLst/>
              </a:rPr>
              <a:t>CJM</a:t>
            </a:r>
            <a:r>
              <a:rPr lang="ru-RU" sz="2200" b="0" i="0" dirty="0">
                <a:solidFill>
                  <a:srgbClr val="000000"/>
                </a:solidFill>
                <a:effectLst/>
              </a:rPr>
              <a:t>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FF330E-46FA-8AFC-654D-DADBA049805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3637098"/>
            <a:ext cx="6660292" cy="296734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F96DD56-17B5-47F4-DE63-B90A8112553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476263"/>
            <a:ext cx="7772400" cy="57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9380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FF7087-C243-02D4-2A5C-87ADAA6C5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97" y="334836"/>
            <a:ext cx="5093044" cy="801986"/>
          </a:xfrm>
        </p:spPr>
        <p:txBody>
          <a:bodyPr/>
          <a:lstStyle/>
          <a:p>
            <a:r>
              <a:rPr lang="ru-RU" dirty="0"/>
              <a:t>Построение </a:t>
            </a:r>
            <a:r>
              <a:rPr lang="en-US" dirty="0"/>
              <a:t>USM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388078-43E9-20CA-0136-00E3B2094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477" y="1285104"/>
            <a:ext cx="3581400" cy="520777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3. Заполнение пробелов в историях</a:t>
            </a:r>
            <a:endParaRPr lang="en" sz="22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Когда </a:t>
            </a:r>
            <a:r>
              <a:rPr lang="ru-RU" sz="2000" b="1" dirty="0"/>
              <a:t>действия пользователя</a:t>
            </a:r>
            <a:r>
              <a:rPr lang="ru-RU" sz="2000" dirty="0"/>
              <a:t> </a:t>
            </a:r>
            <a:r>
              <a:rPr lang="ru-RU" sz="2000" b="1" dirty="0"/>
              <a:t>упорядочены</a:t>
            </a:r>
            <a:r>
              <a:rPr lang="ru-RU" sz="2000" dirty="0"/>
              <a:t>, сразу заметны </a:t>
            </a:r>
            <a:r>
              <a:rPr lang="ru-RU" sz="2000" b="1" dirty="0"/>
              <a:t>пробелы</a:t>
            </a:r>
            <a:r>
              <a:rPr lang="ru-RU" sz="2000" dirty="0"/>
              <a:t> — шаги, которые команда </a:t>
            </a:r>
            <a:r>
              <a:rPr lang="ru-RU" sz="2000" b="1" dirty="0"/>
              <a:t>упустила</a:t>
            </a:r>
            <a:r>
              <a:rPr lang="ru-RU" sz="2000" dirty="0"/>
              <a:t>. Подумайте, </a:t>
            </a:r>
            <a:r>
              <a:rPr lang="ru-RU" sz="2000" b="1" dirty="0"/>
              <a:t>чего не хватает для удобства</a:t>
            </a:r>
            <a:r>
              <a:rPr lang="ru-RU" sz="2000" dirty="0"/>
              <a:t> пользователя и как можно упростить взаимодействие с продуктом.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Например, раздел «Поиск товара» можно дополнить шагом «Фильтр по цене» или функцией «Добавить в избранное».</a:t>
            </a:r>
          </a:p>
          <a:p>
            <a:pPr marL="0" indent="0">
              <a:lnSpc>
                <a:spcPct val="100000"/>
              </a:lnSpc>
              <a:buNone/>
            </a:pPr>
            <a:endParaRPr lang="en" sz="2200" dirty="0"/>
          </a:p>
          <a:p>
            <a:pPr>
              <a:lnSpc>
                <a:spcPct val="100000"/>
              </a:lnSpc>
            </a:pPr>
            <a:endParaRPr lang="ru-RU" sz="2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07FC79-F56C-70A0-A8C8-F40ACB2F8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285104"/>
            <a:ext cx="7772400" cy="495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7878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EB6744B-2215-2873-6BBC-F06596510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282" y="1253331"/>
            <a:ext cx="3770869" cy="518333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4. Приоритезируем истории внутри каждого этапа пути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Решите, что нужно сделать </a:t>
            </a:r>
            <a:r>
              <a:rPr lang="ru-RU" sz="2200" b="1" dirty="0"/>
              <a:t>обязательно</a:t>
            </a:r>
            <a:r>
              <a:rPr lang="ru-RU" sz="2200" dirty="0"/>
              <a:t>, что — </a:t>
            </a:r>
            <a:r>
              <a:rPr lang="ru-RU" sz="2200" b="1" dirty="0"/>
              <a:t>желательно</a:t>
            </a:r>
            <a:r>
              <a:rPr lang="ru-RU" sz="2200" dirty="0"/>
              <a:t>, а что — можно оставить </a:t>
            </a:r>
            <a:r>
              <a:rPr lang="ru-RU" sz="2200" b="1" dirty="0"/>
              <a:t>на будущее</a:t>
            </a:r>
            <a:r>
              <a:rPr lang="ru-RU" sz="2200" dirty="0"/>
              <a:t> и реализовать по возможности. Не забывайте: вы смотрите на продукт со стороны пользователей, а не разработчиков и дизайнеров.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71423D2-6C7E-3FE4-5081-2A42BA8CB1D7}"/>
              </a:ext>
            </a:extLst>
          </p:cNvPr>
          <p:cNvSpPr txBox="1">
            <a:spLocks/>
          </p:cNvSpPr>
          <p:nvPr/>
        </p:nvSpPr>
        <p:spPr>
          <a:xfrm>
            <a:off x="529282" y="421333"/>
            <a:ext cx="5093044" cy="801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Построение </a:t>
            </a:r>
            <a:r>
              <a:rPr lang="en-US" dirty="0"/>
              <a:t>USM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3F224D-5A7A-95DF-6241-D23C982A9AF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600" y="1253331"/>
            <a:ext cx="7772400" cy="509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9960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AEC062-4290-48E8-E6FF-38FCDCC8F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65" y="451622"/>
            <a:ext cx="4524632" cy="882907"/>
          </a:xfrm>
        </p:spPr>
        <p:txBody>
          <a:bodyPr/>
          <a:lstStyle/>
          <a:p>
            <a:r>
              <a:rPr lang="ru-RU" dirty="0"/>
              <a:t>Построение </a:t>
            </a:r>
            <a:r>
              <a:rPr lang="en-US" dirty="0"/>
              <a:t>USM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2F9779-2285-1231-955A-FA54E8571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65" y="1467279"/>
            <a:ext cx="3758513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5. Выделяем релизы</a:t>
            </a:r>
          </a:p>
          <a:p>
            <a:pPr>
              <a:lnSpc>
                <a:spcPct val="100000"/>
              </a:lnSpc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CFB477-714D-3A90-8F4A-D4E8C420592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600" y="1334529"/>
            <a:ext cx="7772400" cy="453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18084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FCD8E03-72CD-5FE1-8735-BEE6AFFA6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66" y="1479636"/>
            <a:ext cx="3610232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6. Получаем приоритезированный бэклог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11A8C8B-4103-3E8B-B326-18CDDE995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65" y="451622"/>
            <a:ext cx="4524632" cy="882907"/>
          </a:xfrm>
        </p:spPr>
        <p:txBody>
          <a:bodyPr/>
          <a:lstStyle/>
          <a:p>
            <a:r>
              <a:rPr lang="ru-RU" dirty="0"/>
              <a:t>Построение </a:t>
            </a:r>
            <a:r>
              <a:rPr lang="en-US" dirty="0"/>
              <a:t>USM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1F818F-BAA5-7C2C-C145-077168B02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260" y="0"/>
            <a:ext cx="6680200" cy="67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8317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D1A8F8-FB97-4CA9-C4C2-B9607ECFF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45" y="235527"/>
            <a:ext cx="10515600" cy="770947"/>
          </a:xfrm>
        </p:spPr>
        <p:txBody>
          <a:bodyPr/>
          <a:lstStyle/>
          <a:p>
            <a:r>
              <a:rPr lang="ru-RU" dirty="0"/>
              <a:t>Плюсы </a:t>
            </a:r>
            <a:r>
              <a:rPr lang="en-US" dirty="0"/>
              <a:t>USM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9DA5F5-CBAA-F41C-795C-4EEDBA7A5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944" y="1163782"/>
            <a:ext cx="10785765" cy="5514109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b="1" dirty="0"/>
              <a:t>Создание общей понятной картины для команды.</a:t>
            </a:r>
            <a:br>
              <a:rPr lang="en-US" dirty="0"/>
            </a:br>
            <a:r>
              <a:rPr lang="ru-RU" dirty="0"/>
              <a:t>У каждого из нас уникальное видение чего-либо. В обычной жизни это хорошо, но для людей, работающих над одним продуктом, </a:t>
            </a:r>
            <a:r>
              <a:rPr lang="ru-RU" b="1" dirty="0"/>
              <a:t>картина должна быть общей</a:t>
            </a:r>
            <a:r>
              <a:rPr lang="ru-RU" dirty="0"/>
              <a:t>.</a:t>
            </a:r>
            <a:br>
              <a:rPr lang="ru-RU" dirty="0"/>
            </a:br>
            <a:r>
              <a:rPr lang="en" dirty="0"/>
              <a:t>User Story Mapping — </a:t>
            </a:r>
            <a:r>
              <a:rPr lang="ru-RU" dirty="0"/>
              <a:t>простой способ </a:t>
            </a:r>
            <a:r>
              <a:rPr lang="ru-RU" b="1" dirty="0"/>
              <a:t>показать команде</a:t>
            </a:r>
            <a:r>
              <a:rPr lang="ru-RU" dirty="0"/>
              <a:t>, над чем она работает и к каким результатам должна прийти совместными усилиями.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b="1" dirty="0"/>
              <a:t>Фокус на пользователях.</a:t>
            </a:r>
            <a:br>
              <a:rPr lang="en-US" dirty="0"/>
            </a:br>
            <a:r>
              <a:rPr lang="ru-RU" dirty="0"/>
              <a:t>В глазах потребителей </a:t>
            </a:r>
            <a:r>
              <a:rPr lang="ru-RU" dirty="0">
                <a:latin typeface="Geneva" panose="020B0503030404040204" pitchFamily="34" charset="0"/>
                <a:ea typeface="Geneva" panose="020B0503030404040204" pitchFamily="34" charset="0"/>
                <a:cs typeface="Gautami" panose="020B0502040204020203" pitchFamily="34" charset="0"/>
              </a:rPr>
              <a:t>ценный продукт = закрытые потребности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Если это игнорировать и работать только над функционалом, то ценность продукта будет сведена к нулю. Техника </a:t>
            </a:r>
            <a:r>
              <a:rPr lang="en" dirty="0"/>
              <a:t>User Story Mapping </a:t>
            </a:r>
            <a:r>
              <a:rPr lang="ru-RU" b="1" dirty="0"/>
              <a:t>фокусирует внимание команды на потребностях конечных пользователей</a:t>
            </a:r>
            <a:r>
              <a:rPr lang="ru-RU" dirty="0"/>
              <a:t>, а не только на функционале.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b="1" dirty="0"/>
              <a:t>Максимальная визуализация.</a:t>
            </a:r>
            <a:br>
              <a:rPr lang="en-US" dirty="0"/>
            </a:br>
            <a:r>
              <a:rPr lang="ru-RU" dirty="0"/>
              <a:t>Карты пользовательских историй раскрывают </a:t>
            </a:r>
            <a:r>
              <a:rPr lang="en" b="1" dirty="0"/>
              <a:t>User Flow</a:t>
            </a:r>
            <a:r>
              <a:rPr lang="en" dirty="0"/>
              <a:t> — </a:t>
            </a:r>
            <a:r>
              <a:rPr lang="ru-RU" dirty="0"/>
              <a:t>визуальное представление того, какие действия потребитель совершает, чтобы достигнуть цели.</a:t>
            </a:r>
            <a:br>
              <a:rPr lang="ru-RU" dirty="0"/>
            </a:br>
            <a:r>
              <a:rPr lang="ru-RU" dirty="0"/>
              <a:t>Это позволяет разработчикам </a:t>
            </a:r>
            <a:r>
              <a:rPr lang="ru-RU" b="1" dirty="0"/>
              <a:t>не упустить важных шагов</a:t>
            </a:r>
            <a:r>
              <a:rPr lang="ru-RU" dirty="0"/>
              <a:t>, а пользователям — получить продукт, который закроет их потребности.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2095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5214" y="189990"/>
            <a:ext cx="6583679" cy="666800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13183" y="2660509"/>
            <a:ext cx="5649807" cy="1726969"/>
          </a:xfrm>
          <a:prstGeom prst="rect">
            <a:avLst/>
          </a:prstGeom>
        </p:spPr>
        <p:txBody>
          <a:bodyPr vert="horz" wrap="square" lIns="0" tIns="64347" rIns="0" bIns="0" rtlCol="0">
            <a:spAutoFit/>
          </a:bodyPr>
          <a:lstStyle/>
          <a:p>
            <a:pPr marL="16933" marR="6773"/>
            <a:r>
              <a:rPr lang="ru-RU" sz="3600" dirty="0"/>
              <a:t>Рисуй портрет</a:t>
            </a:r>
            <a:br>
              <a:rPr lang="en-US" sz="3600" dirty="0"/>
            </a:br>
            <a:r>
              <a:rPr lang="ru-RU" sz="3600" dirty="0"/>
              <a:t>по</a:t>
            </a:r>
            <a:r>
              <a:rPr lang="en-US" sz="3600" dirty="0"/>
              <a:t> </a:t>
            </a:r>
            <a:r>
              <a:rPr lang="ru-RU" sz="3600" dirty="0"/>
              <a:t>мышлению,</a:t>
            </a:r>
            <a:br>
              <a:rPr lang="en-US" sz="3600" dirty="0"/>
            </a:br>
            <a:r>
              <a:rPr lang="ru-RU" sz="3600" dirty="0"/>
              <a:t>а не по биометрикам</a:t>
            </a:r>
            <a:endParaRPr sz="3600" dirty="0"/>
          </a:p>
        </p:txBody>
      </p:sp>
      <p:grpSp>
        <p:nvGrpSpPr>
          <p:cNvPr id="4" name="object 4"/>
          <p:cNvGrpSpPr/>
          <p:nvPr/>
        </p:nvGrpSpPr>
        <p:grpSpPr>
          <a:xfrm>
            <a:off x="5483520" y="1004360"/>
            <a:ext cx="6658187" cy="5074920"/>
            <a:chOff x="4112640" y="753270"/>
            <a:chExt cx="4993640" cy="3806190"/>
          </a:xfrm>
        </p:grpSpPr>
        <p:sp>
          <p:nvSpPr>
            <p:cNvPr id="5" name="object 5"/>
            <p:cNvSpPr/>
            <p:nvPr/>
          </p:nvSpPr>
          <p:spPr>
            <a:xfrm>
              <a:off x="4430480" y="762795"/>
              <a:ext cx="2040889" cy="681355"/>
            </a:xfrm>
            <a:custGeom>
              <a:avLst/>
              <a:gdLst/>
              <a:ahLst/>
              <a:cxnLst/>
              <a:rect l="l" t="t" r="r" b="b"/>
              <a:pathLst>
                <a:path w="2040889" h="681355">
                  <a:moveTo>
                    <a:pt x="493178" y="680860"/>
                  </a:moveTo>
                  <a:lnTo>
                    <a:pt x="2021294" y="680860"/>
                  </a:lnTo>
                </a:path>
                <a:path w="2040889" h="681355">
                  <a:moveTo>
                    <a:pt x="0" y="0"/>
                  </a:moveTo>
                  <a:lnTo>
                    <a:pt x="2040832" y="0"/>
                  </a:lnTo>
                </a:path>
              </a:pathLst>
            </a:custGeom>
            <a:ln w="19049">
              <a:solidFill>
                <a:srgbClr val="0034EC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6124606" y="3946247"/>
              <a:ext cx="1055370" cy="0"/>
            </a:xfrm>
            <a:custGeom>
              <a:avLst/>
              <a:gdLst/>
              <a:ahLst/>
              <a:cxnLst/>
              <a:rect l="l" t="t" r="r" b="b"/>
              <a:pathLst>
                <a:path w="1055370">
                  <a:moveTo>
                    <a:pt x="0" y="0"/>
                  </a:moveTo>
                  <a:lnTo>
                    <a:pt x="1055045" y="0"/>
                  </a:lnTo>
                </a:path>
              </a:pathLst>
            </a:custGeom>
            <a:ln w="19049">
              <a:solidFill>
                <a:srgbClr val="C9D4FF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6934643" y="1428693"/>
              <a:ext cx="2171700" cy="1502410"/>
            </a:xfrm>
            <a:custGeom>
              <a:avLst/>
              <a:gdLst/>
              <a:ahLst/>
              <a:cxnLst/>
              <a:rect l="l" t="t" r="r" b="b"/>
              <a:pathLst>
                <a:path w="2171700" h="1502410">
                  <a:moveTo>
                    <a:pt x="0" y="1502340"/>
                  </a:moveTo>
                  <a:lnTo>
                    <a:pt x="2171410" y="1502340"/>
                  </a:lnTo>
                </a:path>
                <a:path w="2171700" h="1502410">
                  <a:moveTo>
                    <a:pt x="1968010" y="0"/>
                  </a:moveTo>
                  <a:lnTo>
                    <a:pt x="139912" y="0"/>
                  </a:lnTo>
                </a:path>
              </a:pathLst>
            </a:custGeom>
            <a:ln w="19049">
              <a:solidFill>
                <a:srgbClr val="0034EC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4112640" y="4549553"/>
              <a:ext cx="3837940" cy="0"/>
            </a:xfrm>
            <a:custGeom>
              <a:avLst/>
              <a:gdLst/>
              <a:ahLst/>
              <a:cxnLst/>
              <a:rect l="l" t="t" r="r" b="b"/>
              <a:pathLst>
                <a:path w="3837940">
                  <a:moveTo>
                    <a:pt x="0" y="0"/>
                  </a:moveTo>
                  <a:lnTo>
                    <a:pt x="1528115" y="0"/>
                  </a:lnTo>
                </a:path>
                <a:path w="3837940">
                  <a:moveTo>
                    <a:pt x="2095891" y="0"/>
                  </a:moveTo>
                  <a:lnTo>
                    <a:pt x="3837828" y="0"/>
                  </a:lnTo>
                </a:path>
              </a:pathLst>
            </a:custGeom>
            <a:ln w="19049">
              <a:solidFill>
                <a:srgbClr val="C9D4FF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683119" y="1518939"/>
            <a:ext cx="1236133" cy="35565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200" dirty="0">
                <a:solidFill>
                  <a:srgbClr val="0432FF"/>
                </a:solidFill>
              </a:rPr>
              <a:t>активный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004673" y="611126"/>
            <a:ext cx="1949027" cy="35565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200" dirty="0">
                <a:solidFill>
                  <a:srgbClr val="0432FF"/>
                </a:solidFill>
              </a:rPr>
              <a:t>живёт в центре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814656" y="1231677"/>
            <a:ext cx="1603587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lang="ru-RU" sz="2200" noProof="1">
                <a:solidFill>
                  <a:srgbClr val="0432FF"/>
                </a:solidFill>
              </a:rPr>
              <a:t>разрушает</a:t>
            </a:r>
            <a:r>
              <a:rPr sz="2200" noProof="1">
                <a:solidFill>
                  <a:srgbClr val="0432FF"/>
                </a:solidFill>
              </a:rPr>
              <a:t> стереотип</a:t>
            </a:r>
            <a:r>
              <a:rPr lang="ru-RU" sz="2200" noProof="1">
                <a:solidFill>
                  <a:srgbClr val="0432FF"/>
                </a:solidFill>
              </a:rPr>
              <a:t>ы</a:t>
            </a:r>
            <a:endParaRPr sz="2200" noProof="1">
              <a:solidFill>
                <a:srgbClr val="0432FF"/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20324" y="2817012"/>
            <a:ext cx="1797473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2200" dirty="0">
                <a:solidFill>
                  <a:srgbClr val="0432FF"/>
                </a:solidFill>
              </a:rPr>
              <a:t>интересуется современным искусством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642663" y="5582785"/>
            <a:ext cx="920327" cy="35565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72 года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851422" y="5627629"/>
            <a:ext cx="1403773" cy="35565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двое детей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455744" y="4816294"/>
            <a:ext cx="782320" cy="35565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женат</a:t>
            </a:r>
            <a:endParaRPr sz="2200" dirty="0">
              <a:solidFill>
                <a:schemeClr val="accent5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CBF3D30-E839-9E63-2933-01F12391B42F}"/>
              </a:ext>
            </a:extLst>
          </p:cNvPr>
          <p:cNvSpPr txBox="1">
            <a:spLocks/>
          </p:cNvSpPr>
          <p:nvPr/>
        </p:nvSpPr>
        <p:spPr>
          <a:xfrm>
            <a:off x="604039" y="436086"/>
            <a:ext cx="4879482" cy="128968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ЦА: </a:t>
            </a:r>
            <a:r>
              <a:rPr lang="en-US" sz="4000" dirty="0"/>
              <a:t> </a:t>
            </a:r>
            <a:r>
              <a:rPr lang="ru-RU" sz="4000" dirty="0"/>
              <a:t>психологические</a:t>
            </a:r>
            <a:r>
              <a:rPr lang="en-US" sz="4000" dirty="0"/>
              <a:t> </a:t>
            </a:r>
            <a:r>
              <a:rPr lang="ru-RU" sz="4000" dirty="0"/>
              <a:t>характеристики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55E038-4A44-CDC0-F3FA-697A828D3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229" y="373791"/>
            <a:ext cx="10515600" cy="819730"/>
          </a:xfrm>
        </p:spPr>
        <p:txBody>
          <a:bodyPr/>
          <a:lstStyle/>
          <a:p>
            <a:r>
              <a:rPr lang="ru-RU" dirty="0"/>
              <a:t>Психографические характеристики ЦА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12CD50-208C-956A-52ED-B521DD112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229" y="1293592"/>
            <a:ext cx="6695941" cy="519928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Образ жизни, ценности, принципы, мечты, страхи, проблемы, кумиры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Скорость принятия решения и взгляд на мир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Консерваторы обычно долго обдумывают покупку, взвешивая все за и против.</a:t>
            </a:r>
            <a:br>
              <a:rPr lang="ru-RU" sz="2000" dirty="0"/>
            </a:br>
            <a:r>
              <a:rPr lang="ru-RU" sz="2000" dirty="0"/>
              <a:t>Новаторы и легко увлекающиеся люди приобретают товары или услуги гораздо проще и более восприимчивы к маркетинговым кампаниям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Принадлежность к ценностным группам / субкультурам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Людям хочется чувствовать </a:t>
            </a:r>
            <a:r>
              <a:rPr lang="ru-RU" sz="2000" b="1" dirty="0"/>
              <a:t>принадлежность к определенной группе</a:t>
            </a:r>
            <a:r>
              <a:rPr lang="ru-RU" sz="2000" dirty="0"/>
              <a:t> или </a:t>
            </a:r>
            <a:r>
              <a:rPr lang="ru-RU" sz="2000" b="1" dirty="0"/>
              <a:t>ассоциировать себя с кумиром</a:t>
            </a:r>
            <a:r>
              <a:rPr lang="ru-RU" sz="2000" dirty="0"/>
              <a:t>. Поэтому так хорошо продаются товары, которые </a:t>
            </a:r>
            <a:r>
              <a:rPr lang="ru-RU" sz="2000" b="1" dirty="0"/>
              <a:t>рекламируют инфлюенсеры</a:t>
            </a:r>
            <a:r>
              <a:rPr lang="ru-RU" sz="2000" dirty="0"/>
              <a:t>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099A3F4-A154-0EB6-4B34-A579C0D364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4141" y="1388050"/>
            <a:ext cx="4657859" cy="25876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5C4B07-C7B3-5C07-D091-B095CFE5F9B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4140" y="4178943"/>
            <a:ext cx="4657859" cy="251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97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1F647174-6C61-EE2D-6129-A39B94396F3B}"/>
              </a:ext>
            </a:extLst>
          </p:cNvPr>
          <p:cNvSpPr txBox="1">
            <a:spLocks/>
          </p:cNvSpPr>
          <p:nvPr/>
        </p:nvSpPr>
        <p:spPr>
          <a:xfrm>
            <a:off x="279335" y="44509"/>
            <a:ext cx="10515600" cy="7145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Деление ЦА по скорости принятия инноваций.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1C2951-607E-3C9D-43E5-51E769FCD3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95" r="1886" b="3682"/>
          <a:stretch/>
        </p:blipFill>
        <p:spPr bwMode="auto">
          <a:xfrm>
            <a:off x="4049040" y="1312432"/>
            <a:ext cx="8046332" cy="536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7A106F-D462-7697-408A-86F5B79607A6}"/>
              </a:ext>
            </a:extLst>
          </p:cNvPr>
          <p:cNvSpPr txBox="1"/>
          <p:nvPr/>
        </p:nvSpPr>
        <p:spPr>
          <a:xfrm>
            <a:off x="7383440" y="773823"/>
            <a:ext cx="45506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+mj-lt"/>
              </a:rPr>
              <a:t>Цикл принятия решений Джефри Мура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3D9623-3944-FC94-4344-A8B6F86D2EBC}"/>
              </a:ext>
            </a:extLst>
          </p:cNvPr>
          <p:cNvSpPr txBox="1"/>
          <p:nvPr/>
        </p:nvSpPr>
        <p:spPr>
          <a:xfrm>
            <a:off x="257888" y="895498"/>
            <a:ext cx="4191285" cy="5888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ru-RU" sz="2000" b="0" i="0" dirty="0">
                <a:solidFill>
                  <a:srgbClr val="212529"/>
                </a:solidFill>
                <a:effectLst/>
              </a:rPr>
              <a:t>Новый продукт или технология последовательно захватывает новую аудиторию. Массовый рынок — это раннее и позднее большинство.</a:t>
            </a:r>
          </a:p>
          <a:p>
            <a:pPr algn="l">
              <a:spcBef>
                <a:spcPts val="1000"/>
              </a:spcBef>
            </a:pPr>
            <a:r>
              <a:rPr lang="ru-RU" sz="2000" b="0" i="0" dirty="0">
                <a:solidFill>
                  <a:srgbClr val="212529"/>
                </a:solidFill>
                <a:effectLst/>
              </a:rPr>
              <a:t>Между категориями есть разрывы. У каждого сегмента свои ценности, и каналы, из которых они получают сведения о новых продуктах и технологиях, не совпадают. Поэтому перейти в новый сегмент рынка непросто.</a:t>
            </a:r>
            <a:endParaRPr lang="ru-RU" sz="2000" dirty="0">
              <a:solidFill>
                <a:srgbClr val="212529"/>
              </a:solidFill>
            </a:endParaRPr>
          </a:p>
          <a:p>
            <a:pPr algn="l">
              <a:spcBef>
                <a:spcPts val="1000"/>
              </a:spcBef>
            </a:pPr>
            <a:r>
              <a:rPr lang="ru-RU" sz="2000" b="0" i="0" dirty="0">
                <a:solidFill>
                  <a:srgbClr val="212529"/>
                </a:solidFill>
                <a:effectLst/>
              </a:rPr>
              <a:t>Разрыв между ранними последователями и ранним большинством такой большой, что это пропасть. И в этой пропасти погибают те продукты, которые используют одну и ту же стратегию для всех.</a:t>
            </a:r>
          </a:p>
        </p:txBody>
      </p:sp>
    </p:spTree>
    <p:extLst>
      <p:ext uri="{BB962C8B-B14F-4D97-AF65-F5344CB8AC3E}">
        <p14:creationId xmlns:p14="http://schemas.microsoft.com/office/powerpoint/2010/main" val="2557153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AE91871-0748-7CD1-93DB-5DE38FF24F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98590" y="20257"/>
            <a:ext cx="2979762" cy="121960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4169E50-B22C-DA92-5993-73541216E71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24855" y="6152827"/>
            <a:ext cx="524389" cy="684916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D843C255-B2C6-0BA2-DC65-8179FD827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86" y="1028859"/>
            <a:ext cx="11616159" cy="5635412"/>
          </a:xfrm>
        </p:spPr>
        <p:txBody>
          <a:bodyPr>
            <a:noAutofit/>
          </a:bodyPr>
          <a:lstStyle/>
          <a:p>
            <a:r>
              <a:rPr lang="ru-RU" sz="2000" b="1" i="0" dirty="0">
                <a:solidFill>
                  <a:srgbClr val="212529"/>
                </a:solidFill>
                <a:effectLst/>
              </a:rPr>
              <a:t>Новаторы</a:t>
            </a:r>
            <a:r>
              <a:rPr lang="en-US" sz="2000" b="1" i="0" dirty="0">
                <a:solidFill>
                  <a:srgbClr val="212529"/>
                </a:solidFill>
                <a:effectLst/>
              </a:rPr>
              <a:t> (Innovators)</a:t>
            </a:r>
            <a:r>
              <a:rPr lang="en-US" sz="2000" b="1" dirty="0">
                <a:solidFill>
                  <a:srgbClr val="212529"/>
                </a:solidFill>
              </a:rPr>
              <a:t> —</a:t>
            </a:r>
            <a:r>
              <a:rPr lang="ru-RU" sz="2000" b="1" i="0" dirty="0">
                <a:solidFill>
                  <a:srgbClr val="212529"/>
                </a:solidFill>
                <a:effectLst/>
              </a:rPr>
              <a:t> технологические энтузиасты</a:t>
            </a:r>
            <a:r>
              <a:rPr lang="en-US" sz="2000" b="1" i="0" dirty="0">
                <a:solidFill>
                  <a:srgbClr val="212529"/>
                </a:solidFill>
                <a:effectLst/>
              </a:rPr>
              <a:t> 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это гики и нерды.</a:t>
            </a:r>
            <a:br>
              <a:rPr lang="ru-RU" sz="2000" b="0" i="0" dirty="0">
                <a:solidFill>
                  <a:srgbClr val="212529"/>
                </a:solidFill>
                <a:effectLst/>
              </a:rPr>
            </a:br>
            <a:r>
              <a:rPr lang="ru-RU" sz="2000" b="0" i="0" dirty="0">
                <a:solidFill>
                  <a:srgbClr val="212529"/>
                </a:solidFill>
                <a:effectLst/>
              </a:rPr>
              <a:t>Поиск технологических новинок — хобби. Стоят в очередях за новыми Айфонами и делают предзаказ на Яндекс.Станцию. Покупают крутые штуки потому, что это </a:t>
            </a:r>
            <a:r>
              <a:rPr lang="ru-RU" sz="2000" b="1" i="0" dirty="0">
                <a:solidFill>
                  <a:srgbClr val="7030A0"/>
                </a:solidFill>
                <a:effectLst/>
              </a:rPr>
              <a:t>прикольно</a:t>
            </a:r>
            <a:r>
              <a:rPr lang="en-US" sz="2000" b="1" i="0" dirty="0">
                <a:solidFill>
                  <a:srgbClr val="7030A0"/>
                </a:solidFill>
                <a:effectLst/>
              </a:rPr>
              <a:t> </a:t>
            </a:r>
            <a:r>
              <a:rPr lang="ru-RU" sz="2000" b="1" i="0" dirty="0">
                <a:solidFill>
                  <a:srgbClr val="7030A0"/>
                </a:solidFill>
                <a:effectLst/>
              </a:rPr>
              <a:t>и круто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, даже если они лагают.</a:t>
            </a:r>
            <a:endParaRPr lang="ru-RU" sz="2000" b="1" i="0" dirty="0">
              <a:solidFill>
                <a:srgbClr val="212529"/>
              </a:solidFill>
              <a:effectLst/>
            </a:endParaRPr>
          </a:p>
          <a:p>
            <a:r>
              <a:rPr lang="ru-RU" sz="2000" b="1" i="0" dirty="0">
                <a:solidFill>
                  <a:srgbClr val="212529"/>
                </a:solidFill>
                <a:effectLst/>
              </a:rPr>
              <a:t>Ранние последователи (</a:t>
            </a:r>
            <a:r>
              <a:rPr lang="en-US" sz="2000" b="1" i="0" dirty="0">
                <a:solidFill>
                  <a:srgbClr val="212529"/>
                </a:solidFill>
                <a:effectLst/>
              </a:rPr>
              <a:t>Early Adopters</a:t>
            </a:r>
            <a:r>
              <a:rPr lang="ru-RU" sz="2000" b="1" i="0" dirty="0">
                <a:solidFill>
                  <a:srgbClr val="212529"/>
                </a:solidFill>
                <a:effectLst/>
              </a:rPr>
              <a:t>)</a:t>
            </a:r>
            <a:r>
              <a:rPr lang="en-US" sz="2000" b="1" i="0" dirty="0">
                <a:solidFill>
                  <a:srgbClr val="212529"/>
                </a:solidFill>
                <a:effectLst/>
              </a:rPr>
              <a:t> — </a:t>
            </a:r>
            <a:r>
              <a:rPr lang="ru-RU" sz="2000" b="1" i="0" dirty="0">
                <a:solidFill>
                  <a:srgbClr val="212529"/>
                </a:solidFill>
                <a:effectLst/>
              </a:rPr>
              <a:t>визионеры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:</a:t>
            </a:r>
            <a:br>
              <a:rPr lang="ru-RU" sz="2000" b="0" i="0" dirty="0">
                <a:solidFill>
                  <a:srgbClr val="212529"/>
                </a:solidFill>
                <a:effectLst/>
              </a:rPr>
            </a:br>
            <a:r>
              <a:rPr lang="ru-RU" sz="2000" b="0" i="0" dirty="0">
                <a:solidFill>
                  <a:srgbClr val="212529"/>
                </a:solidFill>
                <a:effectLst/>
              </a:rPr>
              <a:t>не такие упоротые, как новаторы. Не разбираются в тонкостях, но могут оценить новую технологию за ее преимущества. Полагаются на свое видение и интуицию. </a:t>
            </a:r>
            <a:r>
              <a:rPr lang="ru-RU" sz="2000" b="1" i="0" dirty="0">
                <a:solidFill>
                  <a:srgbClr val="7030A0"/>
                </a:solidFill>
                <a:effectLst/>
              </a:rPr>
              <a:t>Демонстрация преимущества.</a:t>
            </a:r>
          </a:p>
          <a:p>
            <a:r>
              <a:rPr lang="ru-RU" sz="2000" b="1" i="0" dirty="0">
                <a:solidFill>
                  <a:srgbClr val="212529"/>
                </a:solidFill>
                <a:effectLst/>
              </a:rPr>
              <a:t>Раннее большинство</a:t>
            </a:r>
            <a:r>
              <a:rPr lang="en-US" sz="2000" b="1" i="0" dirty="0">
                <a:solidFill>
                  <a:srgbClr val="212529"/>
                </a:solidFill>
                <a:effectLst/>
              </a:rPr>
              <a:t> (Early Majority) — </a:t>
            </a:r>
            <a:r>
              <a:rPr lang="ru-RU" sz="2000" b="1" i="0" dirty="0">
                <a:solidFill>
                  <a:srgbClr val="212529"/>
                </a:solidFill>
                <a:effectLst/>
              </a:rPr>
              <a:t>прагматики</a:t>
            </a:r>
            <a:r>
              <a:rPr lang="en-US" sz="2000" b="1" i="0" dirty="0">
                <a:solidFill>
                  <a:srgbClr val="212529"/>
                </a:solidFill>
                <a:effectLst/>
              </a:rPr>
              <a:t>:</a:t>
            </a:r>
            <a:br>
              <a:rPr lang="ru-RU" sz="2000" dirty="0">
                <a:solidFill>
                  <a:srgbClr val="212529"/>
                </a:solidFill>
              </a:rPr>
            </a:br>
            <a:r>
              <a:rPr lang="ru-RU" sz="2000" b="0" i="0" dirty="0">
                <a:solidFill>
                  <a:srgbClr val="212529"/>
                </a:solidFill>
                <a:effectLst/>
              </a:rPr>
              <a:t>Они тоже любят новые технологии, но гораздо больше </a:t>
            </a:r>
            <a:r>
              <a:rPr lang="ru-RU" sz="2000" b="1" i="0" dirty="0">
                <a:solidFill>
                  <a:srgbClr val="7030A0"/>
                </a:solidFill>
                <a:effectLst/>
              </a:rPr>
              <a:t>прагматики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. Прежде чем покупать новый гаджет или подписку, они </a:t>
            </a:r>
            <a:r>
              <a:rPr lang="ru-RU" sz="2000" b="1" i="0" dirty="0">
                <a:solidFill>
                  <a:srgbClr val="212529"/>
                </a:solidFill>
                <a:effectLst/>
              </a:rPr>
              <a:t>подождут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, пока его протестит кто-то другой, почитают </a:t>
            </a:r>
            <a:r>
              <a:rPr lang="ru-RU" sz="2000" b="1" i="0" dirty="0">
                <a:solidFill>
                  <a:srgbClr val="212529"/>
                </a:solidFill>
                <a:effectLst/>
              </a:rPr>
              <a:t>отзывы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 и тогда решат, что это им подходит. Решение о покупке: </a:t>
            </a:r>
            <a:r>
              <a:rPr lang="ru-RU" sz="2000" b="1" i="0" dirty="0">
                <a:solidFill>
                  <a:srgbClr val="212529"/>
                </a:solidFill>
                <a:effectLst/>
              </a:rPr>
              <a:t>Авторитетные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 </a:t>
            </a:r>
            <a:r>
              <a:rPr lang="ru-RU" sz="2000" b="1" i="0" dirty="0">
                <a:solidFill>
                  <a:srgbClr val="212529"/>
                </a:solidFill>
                <a:effectLst/>
              </a:rPr>
              <a:t>источники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. Проникнуть в этот сегмент значит обеспечить себе стабильную прибыль и рост. </a:t>
            </a:r>
            <a:r>
              <a:rPr lang="ru-RU" sz="2000" b="1" i="0" dirty="0">
                <a:solidFill>
                  <a:srgbClr val="7030A0"/>
                </a:solidFill>
                <a:effectLst/>
              </a:rPr>
              <a:t>Проверенное решение.</a:t>
            </a:r>
          </a:p>
          <a:p>
            <a:r>
              <a:rPr lang="ru-RU" sz="2000" b="1" i="0" dirty="0">
                <a:solidFill>
                  <a:srgbClr val="212529"/>
                </a:solidFill>
                <a:effectLst/>
              </a:rPr>
              <a:t>Позднее большинство</a:t>
            </a:r>
            <a:r>
              <a:rPr lang="en-US" sz="2000" b="1" i="0" dirty="0">
                <a:solidFill>
                  <a:srgbClr val="212529"/>
                </a:solidFill>
                <a:effectLst/>
              </a:rPr>
              <a:t> (Late Majority) — </a:t>
            </a:r>
            <a:r>
              <a:rPr lang="ru-RU" sz="2000" b="1" i="0" dirty="0">
                <a:solidFill>
                  <a:srgbClr val="212529"/>
                </a:solidFill>
                <a:effectLst/>
              </a:rPr>
              <a:t>консерваторы</a:t>
            </a:r>
            <a:r>
              <a:rPr lang="en-US" sz="2000" b="1" i="0" dirty="0">
                <a:solidFill>
                  <a:srgbClr val="212529"/>
                </a:solidFill>
                <a:effectLst/>
              </a:rPr>
              <a:t>:</a:t>
            </a:r>
            <a:br>
              <a:rPr lang="ru-RU" sz="2000" dirty="0">
                <a:solidFill>
                  <a:srgbClr val="212529"/>
                </a:solidFill>
              </a:rPr>
            </a:br>
            <a:r>
              <a:rPr lang="ru-RU" sz="2000" dirty="0">
                <a:solidFill>
                  <a:srgbClr val="212529"/>
                </a:solidFill>
              </a:rPr>
              <a:t>Ж</a:t>
            </a:r>
            <a:r>
              <a:rPr lang="ru-RU" sz="2000" b="0" i="0" dirty="0">
                <a:solidFill>
                  <a:srgbClr val="212529"/>
                </a:solidFill>
                <a:effectLst/>
              </a:rPr>
              <a:t>дут, пока продукт станет отраслевым стандартом. Покупают у крупных компаний и только если точно уверены. </a:t>
            </a:r>
            <a:r>
              <a:rPr lang="ru-RU" sz="2000" b="1" i="0" dirty="0">
                <a:solidFill>
                  <a:srgbClr val="7030A0"/>
                </a:solidFill>
                <a:effectLst/>
              </a:rPr>
              <a:t>Простота использования. </a:t>
            </a:r>
            <a:r>
              <a:rPr lang="en-US" sz="2000" b="1" i="0" dirty="0">
                <a:solidFill>
                  <a:srgbClr val="7030A0"/>
                </a:solidFill>
                <a:effectLst/>
              </a:rPr>
              <a:t>Must-have.</a:t>
            </a:r>
            <a:endParaRPr lang="ru-RU" sz="2000" b="1" i="0" dirty="0">
              <a:solidFill>
                <a:srgbClr val="7030A0"/>
              </a:solidFill>
              <a:effectLst/>
            </a:endParaRPr>
          </a:p>
          <a:p>
            <a:r>
              <a:rPr lang="ru-RU" sz="2000" b="1" i="0" dirty="0">
                <a:solidFill>
                  <a:srgbClr val="212529"/>
                </a:solidFill>
                <a:effectLst/>
              </a:rPr>
              <a:t>«Увальни»</a:t>
            </a:r>
            <a:r>
              <a:rPr lang="en-US" sz="2000" b="1" i="0" dirty="0">
                <a:solidFill>
                  <a:srgbClr val="212529"/>
                </a:solidFill>
                <a:effectLst/>
              </a:rPr>
              <a:t> (Laggards) — </a:t>
            </a:r>
            <a:r>
              <a:rPr lang="ru-RU" sz="2000" b="1" i="0" dirty="0">
                <a:solidFill>
                  <a:srgbClr val="212529"/>
                </a:solidFill>
                <a:effectLst/>
              </a:rPr>
              <a:t>скептики</a:t>
            </a:r>
            <a:r>
              <a:rPr lang="en-US" sz="2000" b="1" i="0" dirty="0">
                <a:solidFill>
                  <a:srgbClr val="212529"/>
                </a:solidFill>
                <a:effectLst/>
              </a:rPr>
              <a:t>:</a:t>
            </a:r>
            <a:br>
              <a:rPr lang="ru-RU" sz="2000" dirty="0">
                <a:solidFill>
                  <a:srgbClr val="212529"/>
                </a:solidFill>
              </a:rPr>
            </a:br>
            <a:r>
              <a:rPr lang="ru-RU" sz="2000" b="0" i="0" dirty="0">
                <a:solidFill>
                  <a:srgbClr val="212529"/>
                </a:solidFill>
                <a:effectLst/>
              </a:rPr>
              <a:t>Ничего не хотят знать о новых технологиях. Обучаются со скрипом и только если нет другого выхода. Составляют небольшую часть рынка, так что просто игнорируйте.</a:t>
            </a:r>
            <a:r>
              <a:rPr lang="en-US" sz="2000" b="0" i="0" dirty="0">
                <a:solidFill>
                  <a:srgbClr val="212529"/>
                </a:solidFill>
                <a:effectLst/>
              </a:rPr>
              <a:t> </a:t>
            </a:r>
            <a:r>
              <a:rPr lang="ru-RU" sz="2000" b="1" i="0" dirty="0">
                <a:solidFill>
                  <a:srgbClr val="7030A0"/>
                </a:solidFill>
                <a:effectLst/>
              </a:rPr>
              <a:t>Низкие цены.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02952B7-5570-0DCE-66BD-A0B7F7AA29CA}"/>
              </a:ext>
            </a:extLst>
          </p:cNvPr>
          <p:cNvSpPr txBox="1">
            <a:spLocks/>
          </p:cNvSpPr>
          <p:nvPr/>
        </p:nvSpPr>
        <p:spPr>
          <a:xfrm>
            <a:off x="433087" y="190682"/>
            <a:ext cx="9485828" cy="699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Цикл принятия решений Джефри Мура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614E8D3-5225-AE4A-1621-AF3AB0BDAB0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1902" y="6251752"/>
            <a:ext cx="1731562" cy="55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9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708FE2B-6714-F6CD-FB3C-B58C9E84A5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6904" y="4408229"/>
            <a:ext cx="6018664" cy="246342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5B2CCA-D4D0-A5B6-A42B-532B8DBE6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695"/>
          </a:xfrm>
        </p:spPr>
        <p:txBody>
          <a:bodyPr/>
          <a:lstStyle/>
          <a:p>
            <a:r>
              <a:rPr lang="ru-RU" dirty="0"/>
              <a:t>Преодоление пропасти / </a:t>
            </a:r>
            <a:r>
              <a:rPr lang="en" dirty="0"/>
              <a:t>Geoffrey Moore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E9ECFA-45F1-F3CD-7EFF-9D5CB5195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525" y="1226035"/>
            <a:ext cx="11212776" cy="5447720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ru-RU" sz="2000" dirty="0"/>
              <a:t>Технологические / инновационные компании с трудом преодолевают пропасть между ранним и массовым рынками.</a:t>
            </a:r>
          </a:p>
          <a:p>
            <a:pPr algn="l">
              <a:lnSpc>
                <a:spcPct val="100000"/>
              </a:lnSpc>
            </a:pPr>
            <a:r>
              <a:rPr lang="ru-RU" sz="2000" dirty="0"/>
              <a:t>Продукт может оказаться невостребованным массами. Примеры: </a:t>
            </a:r>
            <a:r>
              <a:rPr lang="en" sz="2000" dirty="0"/>
              <a:t>Apple Newton, Google Glass</a:t>
            </a:r>
            <a:r>
              <a:rPr lang="ru-RU" sz="2000" dirty="0"/>
              <a:t>, домашняя химчистка.</a:t>
            </a:r>
          </a:p>
          <a:p>
            <a:pPr algn="l">
              <a:lnSpc>
                <a:spcPct val="100000"/>
              </a:lnSpc>
            </a:pPr>
            <a:r>
              <a:rPr lang="ru-RU" sz="2000" dirty="0"/>
              <a:t>Важно преодолеть пропасть, потому что основные деньги — на массовом рынке.</a:t>
            </a:r>
          </a:p>
          <a:p>
            <a:pPr algn="l">
              <a:lnSpc>
                <a:spcPct val="100000"/>
              </a:lnSpc>
            </a:pPr>
            <a:r>
              <a:rPr lang="ru-RU" sz="2000" dirty="0"/>
              <a:t>Стратегии работы с разными группами потребителей должны отличаться — у них </a:t>
            </a:r>
            <a:r>
              <a:rPr lang="ru-RU" sz="2000" b="1" dirty="0"/>
              <a:t>разные потребности и разные требования к продукту</a:t>
            </a:r>
            <a:r>
              <a:rPr lang="ru-RU" sz="2000" dirty="0"/>
              <a:t>.</a:t>
            </a:r>
          </a:p>
          <a:p>
            <a:pPr algn="l">
              <a:lnSpc>
                <a:spcPct val="100000"/>
              </a:lnSpc>
            </a:pPr>
            <a:r>
              <a:rPr lang="ru-RU" sz="2000" b="1" dirty="0"/>
              <a:t>Техно-энтузиасты</a:t>
            </a:r>
            <a:r>
              <a:rPr lang="ru-RU" sz="2000" dirty="0"/>
              <a:t> с удовольствием используют </a:t>
            </a:r>
            <a:r>
              <a:rPr lang="ru-RU" sz="2000" u="sng" dirty="0"/>
              <a:t>новые и сырые продукты</a:t>
            </a:r>
            <a:r>
              <a:rPr lang="ru-RU" sz="2000" dirty="0"/>
              <a:t>, им </a:t>
            </a:r>
            <a:r>
              <a:rPr lang="ru-RU" sz="2000" u="sng" dirty="0"/>
              <a:t>нравится все новое</a:t>
            </a:r>
            <a:r>
              <a:rPr lang="ru-RU" sz="2000" dirty="0"/>
              <a:t> — они </a:t>
            </a:r>
            <a:r>
              <a:rPr lang="ru-RU" sz="2000" u="sng" dirty="0"/>
              <a:t>готовы быть тестировщиками</a:t>
            </a:r>
            <a:r>
              <a:rPr lang="ru-RU" sz="2000" dirty="0"/>
              <a:t>, им </a:t>
            </a:r>
            <a:r>
              <a:rPr lang="ru-RU" sz="2000" u="sng" dirty="0"/>
              <a:t>не нужен полноценный продукт</a:t>
            </a:r>
            <a:br>
              <a:rPr lang="ru-RU" sz="2000" dirty="0"/>
            </a:br>
            <a:r>
              <a:rPr lang="ru-RU" sz="2000" dirty="0"/>
              <a:t>и </a:t>
            </a:r>
            <a:r>
              <a:rPr lang="ru-RU" sz="2000" u="sng" dirty="0"/>
              <a:t>не нужны рекомендации</a:t>
            </a:r>
            <a:r>
              <a:rPr lang="ru-RU" sz="2000" dirty="0"/>
              <a:t> от других пользователей.</a:t>
            </a:r>
            <a:br>
              <a:rPr lang="ru-RU" sz="2000" dirty="0"/>
            </a:br>
            <a:r>
              <a:rPr lang="ru-RU" sz="2000" dirty="0"/>
              <a:t>Они готовы платить больше.</a:t>
            </a:r>
          </a:p>
          <a:p>
            <a:pPr algn="l">
              <a:lnSpc>
                <a:spcPct val="100000"/>
              </a:lnSpc>
            </a:pPr>
            <a:r>
              <a:rPr lang="ru-RU" sz="2000" b="1" dirty="0"/>
              <a:t>Ранее большинство</a:t>
            </a:r>
            <a:r>
              <a:rPr lang="ru-RU" sz="2000" dirty="0"/>
              <a:t> (прагматики), покупают только</a:t>
            </a:r>
            <a:br>
              <a:rPr lang="ru-RU" sz="2000" dirty="0"/>
            </a:br>
            <a:r>
              <a:rPr lang="ru-RU" sz="2000" u="sng" dirty="0"/>
              <a:t>проверенные решения</a:t>
            </a:r>
            <a:r>
              <a:rPr lang="ru-RU" sz="2000" dirty="0"/>
              <a:t>, они должны четко </a:t>
            </a:r>
            <a:r>
              <a:rPr lang="ru-RU" sz="2000" u="sng" dirty="0"/>
              <a:t>понимать</a:t>
            </a:r>
            <a:br>
              <a:rPr lang="ru-RU" sz="2000" u="sng" dirty="0"/>
            </a:br>
            <a:r>
              <a:rPr lang="ru-RU" sz="2000" u="sng" dirty="0"/>
              <a:t>ценность продукта для себя</a:t>
            </a:r>
            <a:r>
              <a:rPr lang="ru-RU" sz="2000" dirty="0"/>
              <a:t>, им критичны</a:t>
            </a:r>
            <a:br>
              <a:rPr lang="ru-RU" sz="2000" dirty="0"/>
            </a:br>
            <a:r>
              <a:rPr lang="ru-RU" sz="2000" u="sng" dirty="0"/>
              <a:t>рекомендации от других потребителей</a:t>
            </a:r>
            <a:r>
              <a:rPr lang="ru-RU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4357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9581AD-0883-3DBF-9269-CBE117786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44" y="256964"/>
            <a:ext cx="10515600" cy="877603"/>
          </a:xfrm>
        </p:spPr>
        <p:txBody>
          <a:bodyPr/>
          <a:lstStyle/>
          <a:p>
            <a:r>
              <a:rPr lang="ru-RU" dirty="0"/>
              <a:t>Метод персон, пример: ЦА фитнес клуба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F15B71-A265-03DF-2484-4A63B7188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944" y="2811917"/>
            <a:ext cx="7285052" cy="236441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Молодые люди, желающие подкачаться, чтобы понравиться противоположному полу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Люди среднего возраста, желающие сбросить вес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Брутальные мужчины, желающие выглядеть ещё брутальнее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Пожилые люди, желающие поддерживать здоровье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94D806-81B9-C01E-AABC-E78253F30B4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1779" y="2835731"/>
            <a:ext cx="3550165" cy="23644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DE5141-356C-D490-A204-C270D1042152}"/>
              </a:ext>
            </a:extLst>
          </p:cNvPr>
          <p:cNvSpPr txBox="1"/>
          <p:nvPr/>
        </p:nvSpPr>
        <p:spPr>
          <a:xfrm>
            <a:off x="1879315" y="5217254"/>
            <a:ext cx="89067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2"/>
                </a:solidFill>
              </a:rPr>
              <a:t>Иван, 18 лет, студент ВУЗа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70C0"/>
                </a:solidFill>
              </a:rPr>
              <a:t>Павел Петрович, 43 года, менеджер среднего звена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C00000"/>
                </a:solidFill>
              </a:rPr>
              <a:t>Антон, 35 лет, победитель различных фитнес-соревнований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Василиса Петровна, 56 лет, преподаватель ВУЗа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BD7595-943A-1C2F-AD29-45798FF33697}"/>
              </a:ext>
            </a:extLst>
          </p:cNvPr>
          <p:cNvSpPr txBox="1"/>
          <p:nvPr/>
        </p:nvSpPr>
        <p:spPr>
          <a:xfrm>
            <a:off x="643944" y="1109248"/>
            <a:ext cx="11012600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ru-RU" sz="2000" b="1" dirty="0"/>
              <a:t>Метод персон</a:t>
            </a:r>
            <a:r>
              <a:rPr lang="ru-RU" sz="2000" dirty="0"/>
              <a:t> —способ описания ЦА.</a:t>
            </a:r>
            <a:br>
              <a:rPr lang="ru-RU" sz="2000" dirty="0"/>
            </a:br>
            <a:r>
              <a:rPr lang="ru-RU" sz="2000" dirty="0"/>
              <a:t>Создаём нескольких персонажей с характеристиками потенциальных пользователей продукта.</a:t>
            </a:r>
            <a:br>
              <a:rPr lang="ru-RU" sz="2000" dirty="0"/>
            </a:br>
            <a:r>
              <a:rPr lang="ru-RU" sz="2000" dirty="0"/>
              <a:t>Каждый персонаж — это собирательный образ одной группы вашей целевой аудитории.</a:t>
            </a:r>
            <a:br>
              <a:rPr lang="ru-RU" sz="2000" dirty="0"/>
            </a:br>
            <a:r>
              <a:rPr lang="ru-RU" sz="2000" dirty="0"/>
              <a:t>Рекомендуется составлять до 4-х персон.</a:t>
            </a:r>
            <a:br>
              <a:rPr lang="ru-RU" sz="2000" dirty="0"/>
            </a:br>
            <a:r>
              <a:rPr lang="ru-RU" sz="2000" dirty="0"/>
              <a:t>Большее количество — расфокусировка, будет только мешать в принятии решений.</a:t>
            </a:r>
          </a:p>
        </p:txBody>
      </p:sp>
    </p:spTree>
    <p:extLst>
      <p:ext uri="{BB962C8B-B14F-4D97-AF65-F5344CB8AC3E}">
        <p14:creationId xmlns:p14="http://schemas.microsoft.com/office/powerpoint/2010/main" val="2537206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CAAE80-2F80-2E1E-44CA-2A1F47A9B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95" y="143157"/>
            <a:ext cx="4121426" cy="714090"/>
          </a:xfrm>
        </p:spPr>
        <p:txBody>
          <a:bodyPr/>
          <a:lstStyle/>
          <a:p>
            <a:r>
              <a:rPr lang="ru-RU" dirty="0"/>
              <a:t>Метод персон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0EC9E303-A546-CFF6-2CE2-D84BE1364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2185" y="-3861"/>
            <a:ext cx="6309814" cy="221822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CDAAD9-B2FF-2666-5C76-D459EC583090}"/>
              </a:ext>
            </a:extLst>
          </p:cNvPr>
          <p:cNvSpPr txBox="1"/>
          <p:nvPr/>
        </p:nvSpPr>
        <p:spPr>
          <a:xfrm>
            <a:off x="430695" y="977348"/>
            <a:ext cx="5665304" cy="5760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2000" b="1" dirty="0"/>
              <a:t>Метод персон</a:t>
            </a:r>
            <a:r>
              <a:rPr lang="ru-RU" sz="2000" dirty="0"/>
              <a:t> — это способ описания ЦА.</a:t>
            </a:r>
            <a:br>
              <a:rPr lang="ru-RU" sz="2000" dirty="0"/>
            </a:br>
            <a:r>
              <a:rPr lang="ru-RU" sz="2000" dirty="0"/>
              <a:t>Его цель — создать нескольких персонажей с характеристиками потенциальных пользователей продукта.</a:t>
            </a:r>
            <a:br>
              <a:rPr lang="ru-RU" sz="2000" dirty="0"/>
            </a:br>
            <a:r>
              <a:rPr lang="ru-RU" sz="2000" dirty="0"/>
              <a:t>Каждый персонаж — это собирательный образ одной группы вашей целевой аудитории.</a:t>
            </a:r>
            <a:br>
              <a:rPr lang="ru-RU" sz="2000" dirty="0"/>
            </a:br>
            <a:r>
              <a:rPr lang="ru-RU" sz="2000" dirty="0"/>
              <a:t>Рекомендуется составлять до 4-х персон.</a:t>
            </a:r>
            <a:br>
              <a:rPr lang="ru-RU" sz="2000" dirty="0"/>
            </a:br>
            <a:r>
              <a:rPr lang="ru-RU" sz="2000" dirty="0"/>
              <a:t>Большее количество — расфокусировка, будет только мешать в принятии решений.</a:t>
            </a:r>
          </a:p>
          <a:p>
            <a:pPr>
              <a:spcBef>
                <a:spcPts val="1000"/>
              </a:spcBef>
            </a:pPr>
            <a:r>
              <a:rPr lang="ru-RU" sz="2000" dirty="0"/>
              <a:t>Включает разделы: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имя, фотография,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демографические данные,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предыстория (предыдущий опыт использования продуктов или услуг для закрытия потребностей пользователя),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цели (зачем пользователи покупают ваш продукт),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мотивацию («возможность простого создания классного ролика из фотографий),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барьеры (что потенциально мешает использовать ваш продукт)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33DE76E-E925-42F4-2AAA-659FD3FF754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281424"/>
            <a:ext cx="6096000" cy="457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48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25079" y="1439874"/>
            <a:ext cx="1921510" cy="836294"/>
            <a:chOff x="2299399" y="1439874"/>
            <a:chExt cx="1921510" cy="836294"/>
          </a:xfrm>
        </p:grpSpPr>
        <p:sp>
          <p:nvSpPr>
            <p:cNvPr id="3" name="object 3"/>
            <p:cNvSpPr/>
            <p:nvPr/>
          </p:nvSpPr>
          <p:spPr>
            <a:xfrm>
              <a:off x="2308924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4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308924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4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230490" y="1589521"/>
            <a:ext cx="1511300" cy="564322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R="5080" algn="ctr"/>
            <a:r>
              <a:rPr dirty="0"/>
              <a:t>Founders Product Vision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4632554" y="1439874"/>
            <a:ext cx="1921510" cy="836294"/>
            <a:chOff x="4906874" y="1439874"/>
            <a:chExt cx="1921510" cy="836294"/>
          </a:xfrm>
        </p:grpSpPr>
        <p:sp>
          <p:nvSpPr>
            <p:cNvPr id="7" name="object 7"/>
            <p:cNvSpPr/>
            <p:nvPr/>
          </p:nvSpPr>
          <p:spPr>
            <a:xfrm>
              <a:off x="4916399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4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916399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4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985858" y="1589521"/>
            <a:ext cx="1215390" cy="562526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R="5080" algn="ctr"/>
            <a:r>
              <a:rPr dirty="0"/>
              <a:t>Build entire Product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7240029" y="1439874"/>
            <a:ext cx="1921510" cy="836294"/>
            <a:chOff x="7514349" y="1439874"/>
            <a:chExt cx="1921510" cy="836294"/>
          </a:xfrm>
        </p:grpSpPr>
        <p:sp>
          <p:nvSpPr>
            <p:cNvPr id="11" name="object 11"/>
            <p:cNvSpPr/>
            <p:nvPr/>
          </p:nvSpPr>
          <p:spPr>
            <a:xfrm>
              <a:off x="7523874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4">
                  <a:moveTo>
                    <a:pt x="1765797" y="817199"/>
                  </a:move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523874" y="1449399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4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381244" y="1713346"/>
            <a:ext cx="163957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/>
              <a:t>Find Customers</a:t>
            </a:r>
          </a:p>
        </p:txBody>
      </p:sp>
      <p:grpSp>
        <p:nvGrpSpPr>
          <p:cNvPr id="14" name="object 14"/>
          <p:cNvGrpSpPr/>
          <p:nvPr/>
        </p:nvGrpSpPr>
        <p:grpSpPr>
          <a:xfrm>
            <a:off x="2025079" y="3371250"/>
            <a:ext cx="1921510" cy="836294"/>
            <a:chOff x="2299399" y="3371250"/>
            <a:chExt cx="1921510" cy="836294"/>
          </a:xfrm>
        </p:grpSpPr>
        <p:sp>
          <p:nvSpPr>
            <p:cNvPr id="15" name="object 15"/>
            <p:cNvSpPr/>
            <p:nvPr/>
          </p:nvSpPr>
          <p:spPr>
            <a:xfrm>
              <a:off x="2308924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08924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230490" y="3520897"/>
            <a:ext cx="1511300" cy="564322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R="5080" algn="ctr"/>
            <a:r>
              <a:rPr dirty="0"/>
              <a:t>Founders Product Vision</a:t>
            </a:r>
          </a:p>
        </p:txBody>
      </p:sp>
      <p:grpSp>
        <p:nvGrpSpPr>
          <p:cNvPr id="18" name="object 18"/>
          <p:cNvGrpSpPr/>
          <p:nvPr/>
        </p:nvGrpSpPr>
        <p:grpSpPr>
          <a:xfrm>
            <a:off x="4632554" y="3371250"/>
            <a:ext cx="1921510" cy="836294"/>
            <a:chOff x="4906874" y="3371250"/>
            <a:chExt cx="1921510" cy="836294"/>
          </a:xfrm>
        </p:grpSpPr>
        <p:sp>
          <p:nvSpPr>
            <p:cNvPr id="19" name="object 19"/>
            <p:cNvSpPr/>
            <p:nvPr/>
          </p:nvSpPr>
          <p:spPr>
            <a:xfrm>
              <a:off x="4916399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916399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046804" y="3644722"/>
            <a:ext cx="10928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dirty="0"/>
              <a:t>Build MVP</a:t>
            </a:r>
          </a:p>
        </p:txBody>
      </p:sp>
      <p:grpSp>
        <p:nvGrpSpPr>
          <p:cNvPr id="22" name="object 22"/>
          <p:cNvGrpSpPr/>
          <p:nvPr/>
        </p:nvGrpSpPr>
        <p:grpSpPr>
          <a:xfrm>
            <a:off x="7240029" y="3371250"/>
            <a:ext cx="1921510" cy="836294"/>
            <a:chOff x="7514349" y="3371250"/>
            <a:chExt cx="1921510" cy="836294"/>
          </a:xfrm>
        </p:grpSpPr>
        <p:sp>
          <p:nvSpPr>
            <p:cNvPr id="23" name="object 23"/>
            <p:cNvSpPr/>
            <p:nvPr/>
          </p:nvSpPr>
          <p:spPr>
            <a:xfrm>
              <a:off x="7523874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523874" y="3380775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631729" y="3520897"/>
            <a:ext cx="1137920" cy="562526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R="5080" algn="ctr"/>
            <a:r>
              <a:rPr dirty="0"/>
              <a:t>Iterate and Pivot</a:t>
            </a:r>
          </a:p>
        </p:txBody>
      </p:sp>
      <p:grpSp>
        <p:nvGrpSpPr>
          <p:cNvPr id="26" name="object 26"/>
          <p:cNvGrpSpPr/>
          <p:nvPr/>
        </p:nvGrpSpPr>
        <p:grpSpPr>
          <a:xfrm>
            <a:off x="2025079" y="5302625"/>
            <a:ext cx="1921510" cy="836294"/>
            <a:chOff x="2299399" y="5302625"/>
            <a:chExt cx="1921510" cy="836294"/>
          </a:xfrm>
        </p:grpSpPr>
        <p:sp>
          <p:nvSpPr>
            <p:cNvPr id="27" name="object 27"/>
            <p:cNvSpPr/>
            <p:nvPr/>
          </p:nvSpPr>
          <p:spPr>
            <a:xfrm>
              <a:off x="2308924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308924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60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2470614" y="5452271"/>
            <a:ext cx="1030605" cy="562526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R="5080" algn="ctr"/>
            <a:r>
              <a:rPr dirty="0"/>
              <a:t>Customer Needs</a:t>
            </a:r>
          </a:p>
        </p:txBody>
      </p:sp>
      <p:grpSp>
        <p:nvGrpSpPr>
          <p:cNvPr id="30" name="object 30"/>
          <p:cNvGrpSpPr/>
          <p:nvPr/>
        </p:nvGrpSpPr>
        <p:grpSpPr>
          <a:xfrm>
            <a:off x="4632554" y="5302625"/>
            <a:ext cx="1921510" cy="836294"/>
            <a:chOff x="4906874" y="5302625"/>
            <a:chExt cx="1921510" cy="836294"/>
          </a:xfrm>
        </p:grpSpPr>
        <p:sp>
          <p:nvSpPr>
            <p:cNvPr id="31" name="object 31"/>
            <p:cNvSpPr/>
            <p:nvPr/>
          </p:nvSpPr>
          <p:spPr>
            <a:xfrm>
              <a:off x="4916399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916399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2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2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5046804" y="5576096"/>
            <a:ext cx="10928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/>
              <a:t>Build MVP</a:t>
            </a:r>
          </a:p>
        </p:txBody>
      </p:sp>
      <p:grpSp>
        <p:nvGrpSpPr>
          <p:cNvPr id="34" name="object 34"/>
          <p:cNvGrpSpPr/>
          <p:nvPr/>
        </p:nvGrpSpPr>
        <p:grpSpPr>
          <a:xfrm>
            <a:off x="7240029" y="5302625"/>
            <a:ext cx="1921510" cy="836294"/>
            <a:chOff x="7514349" y="5302625"/>
            <a:chExt cx="1921510" cy="836294"/>
          </a:xfrm>
        </p:grpSpPr>
        <p:sp>
          <p:nvSpPr>
            <p:cNvPr id="35" name="object 35"/>
            <p:cNvSpPr/>
            <p:nvPr/>
          </p:nvSpPr>
          <p:spPr>
            <a:xfrm>
              <a:off x="7523874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1765797" y="817199"/>
                  </a:move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523874" y="5312150"/>
              <a:ext cx="1902460" cy="817244"/>
            </a:xfrm>
            <a:custGeom>
              <a:avLst/>
              <a:gdLst/>
              <a:ahLst/>
              <a:cxnLst/>
              <a:rect l="l" t="t" r="r" b="b"/>
              <a:pathLst>
                <a:path w="1902459" h="817245">
                  <a:moveTo>
                    <a:pt x="0" y="136202"/>
                  </a:moveTo>
                  <a:lnTo>
                    <a:pt x="6943" y="93152"/>
                  </a:lnTo>
                  <a:lnTo>
                    <a:pt x="26279" y="55763"/>
                  </a:lnTo>
                  <a:lnTo>
                    <a:pt x="55763" y="26279"/>
                  </a:lnTo>
                  <a:lnTo>
                    <a:pt x="93151" y="6943"/>
                  </a:lnTo>
                  <a:lnTo>
                    <a:pt x="136202" y="0"/>
                  </a:lnTo>
                  <a:lnTo>
                    <a:pt x="1765797" y="0"/>
                  </a:lnTo>
                  <a:lnTo>
                    <a:pt x="1817919" y="10367"/>
                  </a:lnTo>
                  <a:lnTo>
                    <a:pt x="1862106" y="39892"/>
                  </a:lnTo>
                  <a:lnTo>
                    <a:pt x="1891632" y="84080"/>
                  </a:lnTo>
                  <a:lnTo>
                    <a:pt x="1901999" y="136202"/>
                  </a:lnTo>
                  <a:lnTo>
                    <a:pt x="1901999" y="680997"/>
                  </a:lnTo>
                  <a:lnTo>
                    <a:pt x="1895056" y="724047"/>
                  </a:lnTo>
                  <a:lnTo>
                    <a:pt x="1875720" y="761436"/>
                  </a:lnTo>
                  <a:lnTo>
                    <a:pt x="1846236" y="790920"/>
                  </a:lnTo>
                  <a:lnTo>
                    <a:pt x="1808847" y="810256"/>
                  </a:lnTo>
                  <a:lnTo>
                    <a:pt x="1765797" y="817199"/>
                  </a:lnTo>
                  <a:lnTo>
                    <a:pt x="136202" y="817199"/>
                  </a:lnTo>
                  <a:lnTo>
                    <a:pt x="93151" y="810256"/>
                  </a:lnTo>
                  <a:lnTo>
                    <a:pt x="55763" y="790920"/>
                  </a:lnTo>
                  <a:lnTo>
                    <a:pt x="26279" y="761436"/>
                  </a:lnTo>
                  <a:lnTo>
                    <a:pt x="6943" y="724047"/>
                  </a:lnTo>
                  <a:lnTo>
                    <a:pt x="0" y="680997"/>
                  </a:lnTo>
                  <a:lnTo>
                    <a:pt x="0" y="136202"/>
                  </a:lnTo>
                  <a:close/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7631729" y="5452271"/>
            <a:ext cx="1137920" cy="562526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R="5080" algn="ctr"/>
            <a:r>
              <a:rPr dirty="0"/>
              <a:t>Iterate and Pivot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450715" y="5412371"/>
            <a:ext cx="1128014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spc="75" dirty="0">
                <a:solidFill>
                  <a:srgbClr val="0034EC"/>
                </a:solidFill>
                <a:cs typeface="Arial"/>
              </a:rPr>
              <a:t>Design </a:t>
            </a:r>
            <a:r>
              <a:rPr sz="2000" b="1" spc="85" dirty="0">
                <a:solidFill>
                  <a:srgbClr val="0034EC"/>
                </a:solidFill>
                <a:cs typeface="Arial"/>
              </a:rPr>
              <a:t>Thinking</a:t>
            </a:r>
            <a:endParaRPr sz="2000" dirty="0"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02032" y="3294665"/>
            <a:ext cx="1552708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0034EC"/>
                </a:solidFill>
                <a:cs typeface="Arial"/>
              </a:rPr>
              <a:t>21st</a:t>
            </a:r>
            <a:r>
              <a:rPr sz="2000" b="1" spc="-95" dirty="0">
                <a:solidFill>
                  <a:srgbClr val="0034EC"/>
                </a:solidFill>
                <a:cs typeface="Arial"/>
              </a:rPr>
              <a:t> </a:t>
            </a:r>
            <a:r>
              <a:rPr sz="2000" b="1" spc="80" dirty="0">
                <a:solidFill>
                  <a:srgbClr val="0034EC"/>
                </a:solidFill>
                <a:cs typeface="Arial"/>
              </a:rPr>
              <a:t>Century </a:t>
            </a:r>
            <a:r>
              <a:rPr sz="2000" b="1" spc="70" dirty="0">
                <a:solidFill>
                  <a:srgbClr val="0034EC"/>
                </a:solidFill>
                <a:cs typeface="Arial"/>
              </a:rPr>
              <a:t>Lean</a:t>
            </a:r>
            <a:r>
              <a:rPr sz="2000" b="1" spc="15" dirty="0">
                <a:solidFill>
                  <a:srgbClr val="0034EC"/>
                </a:solidFill>
                <a:cs typeface="Arial"/>
              </a:rPr>
              <a:t> </a:t>
            </a:r>
            <a:r>
              <a:rPr sz="2000" b="1" spc="30" dirty="0">
                <a:solidFill>
                  <a:srgbClr val="0034EC"/>
                </a:solidFill>
                <a:cs typeface="Arial"/>
              </a:rPr>
              <a:t>Tech </a:t>
            </a:r>
            <a:r>
              <a:rPr sz="2000" b="1" spc="85" dirty="0">
                <a:solidFill>
                  <a:srgbClr val="0034EC"/>
                </a:solidFill>
                <a:cs typeface="Arial"/>
              </a:rPr>
              <a:t>Startup</a:t>
            </a:r>
            <a:endParaRPr sz="2000" dirty="0"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81265" y="1534509"/>
            <a:ext cx="155693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spc="135" dirty="0">
                <a:solidFill>
                  <a:srgbClr val="0034EC"/>
                </a:solidFill>
                <a:cs typeface="Arial"/>
              </a:rPr>
              <a:t>20th</a:t>
            </a:r>
            <a:r>
              <a:rPr sz="2000" b="1" spc="5" dirty="0">
                <a:solidFill>
                  <a:srgbClr val="0034EC"/>
                </a:solidFill>
                <a:cs typeface="Arial"/>
              </a:rPr>
              <a:t> </a:t>
            </a:r>
            <a:r>
              <a:rPr sz="2000" b="1" spc="80" dirty="0">
                <a:solidFill>
                  <a:srgbClr val="0034EC"/>
                </a:solidFill>
                <a:cs typeface="Arial"/>
              </a:rPr>
              <a:t>Century </a:t>
            </a:r>
            <a:r>
              <a:rPr sz="2000" b="1" spc="50" dirty="0">
                <a:solidFill>
                  <a:srgbClr val="0034EC"/>
                </a:solidFill>
                <a:cs typeface="Arial"/>
              </a:rPr>
              <a:t>Tech</a:t>
            </a:r>
            <a:r>
              <a:rPr sz="2000" b="1" spc="5" dirty="0">
                <a:solidFill>
                  <a:srgbClr val="0034EC"/>
                </a:solidFill>
                <a:cs typeface="Arial"/>
              </a:rPr>
              <a:t> </a:t>
            </a:r>
            <a:r>
              <a:rPr sz="2000" b="1" spc="85" dirty="0">
                <a:solidFill>
                  <a:srgbClr val="0034EC"/>
                </a:solidFill>
                <a:cs typeface="Arial"/>
              </a:rPr>
              <a:t>Startup</a:t>
            </a:r>
            <a:endParaRPr sz="2000" dirty="0"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3936605" y="1817009"/>
            <a:ext cx="3295015" cy="82550"/>
            <a:chOff x="4210925" y="1817009"/>
            <a:chExt cx="3295015" cy="82550"/>
          </a:xfrm>
        </p:grpSpPr>
        <p:sp>
          <p:nvSpPr>
            <p:cNvPr id="42" name="object 42"/>
            <p:cNvSpPr/>
            <p:nvPr/>
          </p:nvSpPr>
          <p:spPr>
            <a:xfrm>
              <a:off x="4210925" y="1857999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92700" y="1817009"/>
              <a:ext cx="105500" cy="8198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818400" y="1857999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00175" y="1817009"/>
              <a:ext cx="105500" cy="81980"/>
            </a:xfrm>
            <a:prstGeom prst="rect">
              <a:avLst/>
            </a:prstGeom>
          </p:spPr>
        </p:pic>
      </p:grpSp>
      <p:grpSp>
        <p:nvGrpSpPr>
          <p:cNvPr id="46" name="object 46"/>
          <p:cNvGrpSpPr/>
          <p:nvPr/>
        </p:nvGrpSpPr>
        <p:grpSpPr>
          <a:xfrm>
            <a:off x="3936605" y="3133125"/>
            <a:ext cx="4295140" cy="1312545"/>
            <a:chOff x="4210925" y="3133125"/>
            <a:chExt cx="4295140" cy="1312545"/>
          </a:xfrm>
        </p:grpSpPr>
        <p:sp>
          <p:nvSpPr>
            <p:cNvPr id="47" name="object 47"/>
            <p:cNvSpPr/>
            <p:nvPr/>
          </p:nvSpPr>
          <p:spPr>
            <a:xfrm>
              <a:off x="4210925" y="3789375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92700" y="3748384"/>
              <a:ext cx="105500" cy="8198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818400" y="3789375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00175" y="3748384"/>
              <a:ext cx="105500" cy="8198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5867400" y="3142650"/>
              <a:ext cx="2607945" cy="238125"/>
            </a:xfrm>
            <a:custGeom>
              <a:avLst/>
              <a:gdLst/>
              <a:ahLst/>
              <a:cxnLst/>
              <a:rect l="l" t="t" r="r" b="b"/>
              <a:pathLst>
                <a:path w="2607945" h="238125">
                  <a:moveTo>
                    <a:pt x="0" y="238124"/>
                  </a:moveTo>
                  <a:lnTo>
                    <a:pt x="0" y="0"/>
                  </a:lnTo>
                  <a:lnTo>
                    <a:pt x="2607599" y="0"/>
                  </a:lnTo>
                  <a:lnTo>
                    <a:pt x="2607599" y="173438"/>
                  </a:lnTo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453576" y="3294665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58860"/>
                  </a:moveTo>
                  <a:lnTo>
                    <a:pt x="0" y="0"/>
                  </a:lnTo>
                  <a:lnTo>
                    <a:pt x="21423" y="21423"/>
                  </a:lnTo>
                  <a:lnTo>
                    <a:pt x="42846" y="0"/>
                  </a:lnTo>
                  <a:lnTo>
                    <a:pt x="21423" y="5886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453576" y="3294665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21423"/>
                  </a:moveTo>
                  <a:lnTo>
                    <a:pt x="0" y="0"/>
                  </a:lnTo>
                  <a:lnTo>
                    <a:pt x="21423" y="58860"/>
                  </a:lnTo>
                  <a:lnTo>
                    <a:pt x="42846" y="0"/>
                  </a:lnTo>
                  <a:lnTo>
                    <a:pt x="21423" y="21423"/>
                  </a:lnTo>
                  <a:close/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867275" y="4197975"/>
              <a:ext cx="2607945" cy="238125"/>
            </a:xfrm>
            <a:custGeom>
              <a:avLst/>
              <a:gdLst/>
              <a:ahLst/>
              <a:cxnLst/>
              <a:rect l="l" t="t" r="r" b="b"/>
              <a:pathLst>
                <a:path w="2607945" h="238125">
                  <a:moveTo>
                    <a:pt x="2607599" y="0"/>
                  </a:moveTo>
                  <a:lnTo>
                    <a:pt x="2607599" y="238124"/>
                  </a:lnTo>
                  <a:lnTo>
                    <a:pt x="0" y="238124"/>
                  </a:lnTo>
                  <a:lnTo>
                    <a:pt x="0" y="65885"/>
                  </a:lnTo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845851" y="4226424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42846" y="58860"/>
                  </a:moveTo>
                  <a:lnTo>
                    <a:pt x="21423" y="37436"/>
                  </a:lnTo>
                  <a:lnTo>
                    <a:pt x="0" y="58860"/>
                  </a:lnTo>
                  <a:lnTo>
                    <a:pt x="21423" y="0"/>
                  </a:lnTo>
                  <a:lnTo>
                    <a:pt x="42846" y="5886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845851" y="4226424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37436"/>
                  </a:moveTo>
                  <a:lnTo>
                    <a:pt x="42846" y="58860"/>
                  </a:lnTo>
                  <a:lnTo>
                    <a:pt x="21423" y="0"/>
                  </a:lnTo>
                  <a:lnTo>
                    <a:pt x="0" y="58860"/>
                  </a:lnTo>
                  <a:lnTo>
                    <a:pt x="21423" y="37436"/>
                  </a:lnTo>
                  <a:close/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3936605" y="5064500"/>
            <a:ext cx="4295140" cy="1312545"/>
            <a:chOff x="4210925" y="5064500"/>
            <a:chExt cx="4295140" cy="1312545"/>
          </a:xfrm>
        </p:grpSpPr>
        <p:sp>
          <p:nvSpPr>
            <p:cNvPr id="58" name="object 58"/>
            <p:cNvSpPr/>
            <p:nvPr/>
          </p:nvSpPr>
          <p:spPr>
            <a:xfrm>
              <a:off x="4210925" y="5720750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92700" y="5679759"/>
              <a:ext cx="105500" cy="8198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6818400" y="5720750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00175" y="5679759"/>
              <a:ext cx="105500" cy="81980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5867400" y="5074025"/>
              <a:ext cx="2607945" cy="238125"/>
            </a:xfrm>
            <a:custGeom>
              <a:avLst/>
              <a:gdLst/>
              <a:ahLst/>
              <a:cxnLst/>
              <a:rect l="l" t="t" r="r" b="b"/>
              <a:pathLst>
                <a:path w="2607945" h="238125">
                  <a:moveTo>
                    <a:pt x="0" y="238124"/>
                  </a:moveTo>
                  <a:lnTo>
                    <a:pt x="0" y="0"/>
                  </a:lnTo>
                  <a:lnTo>
                    <a:pt x="2607599" y="0"/>
                  </a:lnTo>
                  <a:lnTo>
                    <a:pt x="2607599" y="173438"/>
                  </a:lnTo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453576" y="5226040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58860"/>
                  </a:moveTo>
                  <a:lnTo>
                    <a:pt x="0" y="0"/>
                  </a:lnTo>
                  <a:lnTo>
                    <a:pt x="21423" y="21423"/>
                  </a:lnTo>
                  <a:lnTo>
                    <a:pt x="42846" y="0"/>
                  </a:lnTo>
                  <a:lnTo>
                    <a:pt x="21423" y="5886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453576" y="5226040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21423"/>
                  </a:moveTo>
                  <a:lnTo>
                    <a:pt x="0" y="0"/>
                  </a:lnTo>
                  <a:lnTo>
                    <a:pt x="21423" y="58860"/>
                  </a:lnTo>
                  <a:lnTo>
                    <a:pt x="42846" y="0"/>
                  </a:lnTo>
                  <a:lnTo>
                    <a:pt x="21423" y="21423"/>
                  </a:lnTo>
                  <a:close/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867275" y="6129350"/>
              <a:ext cx="2607945" cy="238125"/>
            </a:xfrm>
            <a:custGeom>
              <a:avLst/>
              <a:gdLst/>
              <a:ahLst/>
              <a:cxnLst/>
              <a:rect l="l" t="t" r="r" b="b"/>
              <a:pathLst>
                <a:path w="2607945" h="238125">
                  <a:moveTo>
                    <a:pt x="2607599" y="0"/>
                  </a:moveTo>
                  <a:lnTo>
                    <a:pt x="2607599" y="238124"/>
                  </a:lnTo>
                  <a:lnTo>
                    <a:pt x="0" y="238124"/>
                  </a:lnTo>
                  <a:lnTo>
                    <a:pt x="0" y="65885"/>
                  </a:lnTo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845851" y="6157799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42846" y="58860"/>
                  </a:moveTo>
                  <a:lnTo>
                    <a:pt x="21423" y="37436"/>
                  </a:lnTo>
                  <a:lnTo>
                    <a:pt x="0" y="58860"/>
                  </a:lnTo>
                  <a:lnTo>
                    <a:pt x="21423" y="0"/>
                  </a:lnTo>
                  <a:lnTo>
                    <a:pt x="42846" y="5886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845851" y="6157799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37436"/>
                  </a:moveTo>
                  <a:lnTo>
                    <a:pt x="42846" y="58860"/>
                  </a:lnTo>
                  <a:lnTo>
                    <a:pt x="21423" y="0"/>
                  </a:lnTo>
                  <a:lnTo>
                    <a:pt x="0" y="58860"/>
                  </a:lnTo>
                  <a:lnTo>
                    <a:pt x="21423" y="37436"/>
                  </a:lnTo>
                  <a:close/>
                </a:path>
              </a:pathLst>
            </a:custGeom>
            <a:ln w="19049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9398000" y="1426982"/>
            <a:ext cx="2572797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Char char="●"/>
              <a:tabLst>
                <a:tab pos="347980" algn="l"/>
                <a:tab pos="349250" algn="l"/>
              </a:tabLst>
            </a:pPr>
            <a:r>
              <a:rPr lang="en" dirty="0"/>
              <a:t>Launch timing driven by </a:t>
            </a:r>
            <a:r>
              <a:rPr lang="en" b="1" dirty="0"/>
              <a:t>business plan</a:t>
            </a:r>
            <a:endParaRPr b="1" dirty="0"/>
          </a:p>
          <a:p>
            <a:pPr marL="347980" indent="-335915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lang="en" dirty="0"/>
              <a:t>Hire sales staff</a:t>
            </a:r>
            <a:endParaRPr dirty="0"/>
          </a:p>
        </p:txBody>
      </p:sp>
      <p:sp>
        <p:nvSpPr>
          <p:cNvPr id="69" name="object 69"/>
          <p:cNvSpPr txBox="1"/>
          <p:nvPr/>
        </p:nvSpPr>
        <p:spPr>
          <a:xfrm>
            <a:off x="9398000" y="3138119"/>
            <a:ext cx="260794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Char char="●"/>
              <a:tabLst>
                <a:tab pos="347980" algn="l"/>
                <a:tab pos="349250" algn="l"/>
              </a:tabLst>
            </a:pPr>
            <a:r>
              <a:rPr dirty="0"/>
              <a:t>Good enough data</a:t>
            </a:r>
          </a:p>
          <a:p>
            <a:pPr marL="347980" marR="5080" indent="-335915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dirty="0"/>
              <a:t>Launch timing </a:t>
            </a:r>
            <a:r>
              <a:rPr b="1" dirty="0"/>
              <a:t>driven by customer validation</a:t>
            </a:r>
          </a:p>
          <a:p>
            <a:pPr marL="347980" indent="-335915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dirty="0"/>
              <a:t>Hire sales staff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9398000" y="5257848"/>
            <a:ext cx="1795145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Char char="●"/>
              <a:tabLst>
                <a:tab pos="347980" algn="l"/>
                <a:tab pos="349250" algn="l"/>
              </a:tabLst>
            </a:pPr>
            <a:r>
              <a:rPr dirty="0"/>
              <a:t>Extensive data</a:t>
            </a:r>
          </a:p>
          <a:p>
            <a:pPr marL="347980" indent="-335915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dirty="0"/>
              <a:t>Launch Product</a:t>
            </a:r>
          </a:p>
          <a:p>
            <a:pPr marL="347980" indent="-335915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dirty="0"/>
              <a:t>Hire sales staff</a:t>
            </a:r>
          </a:p>
        </p:txBody>
      </p:sp>
      <p:sp>
        <p:nvSpPr>
          <p:cNvPr id="71" name="object 2">
            <a:extLst>
              <a:ext uri="{FF2B5EF4-FFF2-40B4-BE49-F238E27FC236}">
                <a16:creationId xmlns:a16="http://schemas.microsoft.com/office/drawing/2014/main" id="{AB5134ED-A222-40EB-A7E1-3B862D0B2432}"/>
              </a:ext>
            </a:extLst>
          </p:cNvPr>
          <p:cNvSpPr txBox="1">
            <a:spLocks/>
          </p:cNvSpPr>
          <p:nvPr/>
        </p:nvSpPr>
        <p:spPr>
          <a:xfrm>
            <a:off x="659500" y="380305"/>
            <a:ext cx="10873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Как менялся подход к разработке продуктов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B7B6DB-2B50-EF50-37EE-FE5E561DC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940" y="365125"/>
            <a:ext cx="10515600" cy="973345"/>
          </a:xfrm>
        </p:spPr>
        <p:txBody>
          <a:bodyPr/>
          <a:lstStyle/>
          <a:p>
            <a:r>
              <a:rPr lang="ru-RU" dirty="0"/>
              <a:t>Метод персон — как составить портреты?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9C6127-1883-4E8A-7D92-145B95B58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940" y="1335157"/>
            <a:ext cx="6781800" cy="526981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Придумывать персоны, </a:t>
            </a:r>
            <a:r>
              <a:rPr lang="en-US" sz="2200" dirty="0"/>
              <a:t>«</a:t>
            </a:r>
            <a:r>
              <a:rPr lang="ru-RU" sz="2200" dirty="0"/>
              <a:t>из головы</a:t>
            </a:r>
            <a:r>
              <a:rPr lang="en-US" sz="2200" dirty="0"/>
              <a:t>»,</a:t>
            </a:r>
            <a:r>
              <a:rPr lang="ru-RU" sz="2200" dirty="0"/>
              <a:t> основываясь только на своем опыте, не самая хорошая идея. Фиктивный персонаж может быть полезен как набросок. Для разработки продукта он не только не поможет в принятии решений, но и может привести к ложным выводам и гипотезам.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b="1" i="0" dirty="0">
                <a:solidFill>
                  <a:srgbClr val="292929"/>
                </a:solidFill>
                <a:effectLst/>
                <a:latin typeface="sohne"/>
              </a:rPr>
              <a:t>Шаг 1. Исследование и сбор данных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b="0" i="0" dirty="0">
                <a:solidFill>
                  <a:srgbClr val="292929"/>
                </a:solidFill>
                <a:effectLst/>
                <a:latin typeface="source-serif-pro"/>
              </a:rPr>
              <a:t>Опросы или интервью. Когда нет времени или бюджета — смотрим готовые маркетинговые исследования, социальные сети.</a:t>
            </a:r>
            <a:endParaRPr lang="ru-RU" sz="2200" b="1" i="0" dirty="0">
              <a:solidFill>
                <a:srgbClr val="292929"/>
              </a:solidFill>
              <a:effectLst/>
              <a:latin typeface="sohne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2200" b="1" i="0" dirty="0">
                <a:solidFill>
                  <a:srgbClr val="292929"/>
                </a:solidFill>
                <a:effectLst/>
                <a:latin typeface="sohne"/>
              </a:rPr>
              <a:t>Шаг 2. Обработка данных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b="0" i="0" dirty="0">
                <a:solidFill>
                  <a:srgbClr val="292929"/>
                </a:solidFill>
                <a:effectLst/>
                <a:latin typeface="source-serif-pro"/>
              </a:rPr>
              <a:t>Сгруппировать и проанализировать. Выделить кластеры и описать представителей «кластера» в виде персоны.</a:t>
            </a:r>
            <a:endParaRPr lang="ru-RU" sz="2200" b="1" i="0" dirty="0">
              <a:solidFill>
                <a:srgbClr val="292929"/>
              </a:solidFill>
              <a:effectLst/>
              <a:latin typeface="sohne"/>
            </a:endParaRPr>
          </a:p>
          <a:p>
            <a:pPr marL="0" indent="0">
              <a:lnSpc>
                <a:spcPct val="100000"/>
              </a:lnSpc>
              <a:buNone/>
            </a:pPr>
            <a:endParaRPr lang="ru-RU" sz="2200" b="1" i="0" dirty="0">
              <a:solidFill>
                <a:srgbClr val="292929"/>
              </a:solidFill>
              <a:effectLst/>
              <a:latin typeface="sohne"/>
            </a:endParaRPr>
          </a:p>
          <a:p>
            <a:pPr marL="0" indent="0">
              <a:lnSpc>
                <a:spcPct val="100000"/>
              </a:lnSpc>
              <a:buNone/>
            </a:pPr>
            <a:endParaRPr lang="ru-RU" sz="2200" b="1" i="0" dirty="0">
              <a:solidFill>
                <a:srgbClr val="292929"/>
              </a:solidFill>
              <a:effectLst/>
              <a:latin typeface="sohne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B4BB25-503B-56B7-0289-B9D0C2AAAC5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0477" y="3555033"/>
            <a:ext cx="5054775" cy="330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120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838200" y="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Карта эмпатии (</a:t>
            </a:r>
            <a:r>
              <a:rPr dirty="0"/>
              <a:t>Empathy map</a:t>
            </a:r>
            <a:r>
              <a:rPr lang="ru-RU" dirty="0"/>
              <a:t>)</a:t>
            </a:r>
            <a:endParaRPr dirty="0"/>
          </a:p>
        </p:txBody>
      </p:sp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795784"/>
            <a:ext cx="10643529" cy="606221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8394" y="233194"/>
            <a:ext cx="107188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Пример карты эмпатии (для метода персон)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205118" y="5306209"/>
            <a:ext cx="2700020" cy="14398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000" b="1" dirty="0"/>
              <a:t>Ценности:</a:t>
            </a:r>
          </a:p>
          <a:p>
            <a:pPr marL="180000" indent="-180000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Семья на первом месте</a:t>
            </a:r>
          </a:p>
          <a:p>
            <a:pPr marL="180000" indent="-180000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При оценке товара важно качество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33485" y="1104889"/>
            <a:ext cx="349757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/>
              <a:t>О чем думает и что чувствует?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642766" y="4646800"/>
            <a:ext cx="25520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75" dirty="0">
                <a:latin typeface="Arial"/>
                <a:cs typeface="Arial"/>
              </a:rPr>
              <a:t>Что</a:t>
            </a:r>
            <a:r>
              <a:rPr sz="1600" b="1" spc="25" dirty="0">
                <a:latin typeface="Arial"/>
                <a:cs typeface="Arial"/>
              </a:rPr>
              <a:t> </a:t>
            </a:r>
            <a:r>
              <a:rPr sz="1600" b="1" spc="100" dirty="0">
                <a:latin typeface="Arial"/>
                <a:cs typeface="Arial"/>
              </a:rPr>
              <a:t>говорит</a:t>
            </a:r>
            <a:r>
              <a:rPr sz="1600" b="1" spc="25" dirty="0">
                <a:latin typeface="Arial"/>
                <a:cs typeface="Arial"/>
              </a:rPr>
              <a:t> </a:t>
            </a:r>
            <a:r>
              <a:rPr sz="1600" b="1" spc="155" dirty="0">
                <a:latin typeface="Arial"/>
                <a:cs typeface="Arial"/>
              </a:rPr>
              <a:t>и</a:t>
            </a:r>
            <a:r>
              <a:rPr sz="1600" b="1" spc="25" dirty="0">
                <a:latin typeface="Arial"/>
                <a:cs typeface="Arial"/>
              </a:rPr>
              <a:t> </a:t>
            </a:r>
            <a:r>
              <a:rPr sz="1600" b="1" spc="75" dirty="0">
                <a:latin typeface="Arial"/>
                <a:cs typeface="Arial"/>
              </a:rPr>
              <a:t>делает?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2483" y="5297474"/>
            <a:ext cx="3280120" cy="1558504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lang="ru-RU" sz="2000" b="1" dirty="0"/>
              <a:t>Основные боли:</a:t>
            </a:r>
          </a:p>
          <a:p>
            <a:pPr marL="180000" indent="-180000">
              <a:lnSpc>
                <a:spcPct val="80000"/>
              </a:lnSpc>
              <a:spcBef>
                <a:spcPts val="47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Боится опоздать на работу</a:t>
            </a:r>
          </a:p>
          <a:p>
            <a:pPr marL="180000" marR="5080" indent="-180000">
              <a:lnSpc>
                <a:spcPct val="8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Боится, что в новом телефоне будут проблемы с ПО</a:t>
            </a:r>
          </a:p>
        </p:txBody>
      </p:sp>
      <p:sp>
        <p:nvSpPr>
          <p:cNvPr id="8" name="object 8"/>
          <p:cNvSpPr/>
          <p:nvPr/>
        </p:nvSpPr>
        <p:spPr>
          <a:xfrm>
            <a:off x="1493949" y="1348091"/>
            <a:ext cx="3699885" cy="1592988"/>
          </a:xfrm>
          <a:custGeom>
            <a:avLst/>
            <a:gdLst/>
            <a:ahLst/>
            <a:cxnLst/>
            <a:rect l="l" t="t" r="r" b="b"/>
            <a:pathLst>
              <a:path w="2700020" h="1569085">
                <a:moveTo>
                  <a:pt x="2699999" y="1568867"/>
                </a:moveTo>
                <a:lnTo>
                  <a:pt x="0" y="0"/>
                </a:lnTo>
              </a:path>
            </a:pathLst>
          </a:custGeom>
          <a:ln w="9524">
            <a:solidFill>
              <a:srgbClr val="CED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2627719" y="1343328"/>
            <a:ext cx="6974840" cy="3901440"/>
            <a:chOff x="2627719" y="1343328"/>
            <a:chExt cx="6974840" cy="3901440"/>
          </a:xfrm>
        </p:grpSpPr>
        <p:sp>
          <p:nvSpPr>
            <p:cNvPr id="10" name="object 10"/>
            <p:cNvSpPr/>
            <p:nvPr/>
          </p:nvSpPr>
          <p:spPr>
            <a:xfrm>
              <a:off x="5308244" y="2483999"/>
              <a:ext cx="1543685" cy="1543685"/>
            </a:xfrm>
            <a:custGeom>
              <a:avLst/>
              <a:gdLst/>
              <a:ahLst/>
              <a:cxnLst/>
              <a:rect l="l" t="t" r="r" b="b"/>
              <a:pathLst>
                <a:path w="1543684" h="1543685">
                  <a:moveTo>
                    <a:pt x="771796" y="1543593"/>
                  </a:moveTo>
                  <a:lnTo>
                    <a:pt x="722987" y="1542075"/>
                  </a:lnTo>
                  <a:lnTo>
                    <a:pt x="674984" y="1537580"/>
                  </a:lnTo>
                  <a:lnTo>
                    <a:pt x="627878" y="1530199"/>
                  </a:lnTo>
                  <a:lnTo>
                    <a:pt x="581760" y="1520022"/>
                  </a:lnTo>
                  <a:lnTo>
                    <a:pt x="536720" y="1507140"/>
                  </a:lnTo>
                  <a:lnTo>
                    <a:pt x="492848" y="1491643"/>
                  </a:lnTo>
                  <a:lnTo>
                    <a:pt x="450235" y="1473621"/>
                  </a:lnTo>
                  <a:lnTo>
                    <a:pt x="408971" y="1453165"/>
                  </a:lnTo>
                  <a:lnTo>
                    <a:pt x="369146" y="1430366"/>
                  </a:lnTo>
                  <a:lnTo>
                    <a:pt x="330852" y="1405313"/>
                  </a:lnTo>
                  <a:lnTo>
                    <a:pt x="294178" y="1378097"/>
                  </a:lnTo>
                  <a:lnTo>
                    <a:pt x="259215" y="1348809"/>
                  </a:lnTo>
                  <a:lnTo>
                    <a:pt x="226054" y="1317539"/>
                  </a:lnTo>
                  <a:lnTo>
                    <a:pt x="194783" y="1284377"/>
                  </a:lnTo>
                  <a:lnTo>
                    <a:pt x="165495" y="1249414"/>
                  </a:lnTo>
                  <a:lnTo>
                    <a:pt x="138280" y="1212741"/>
                  </a:lnTo>
                  <a:lnTo>
                    <a:pt x="113227" y="1174446"/>
                  </a:lnTo>
                  <a:lnTo>
                    <a:pt x="90428" y="1134622"/>
                  </a:lnTo>
                  <a:lnTo>
                    <a:pt x="69972" y="1093358"/>
                  </a:lnTo>
                  <a:lnTo>
                    <a:pt x="51950" y="1050745"/>
                  </a:lnTo>
                  <a:lnTo>
                    <a:pt x="36453" y="1006873"/>
                  </a:lnTo>
                  <a:lnTo>
                    <a:pt x="23571" y="961833"/>
                  </a:lnTo>
                  <a:lnTo>
                    <a:pt x="13394" y="915715"/>
                  </a:lnTo>
                  <a:lnTo>
                    <a:pt x="6013" y="868609"/>
                  </a:lnTo>
                  <a:lnTo>
                    <a:pt x="1518" y="820606"/>
                  </a:lnTo>
                  <a:lnTo>
                    <a:pt x="0" y="771796"/>
                  </a:lnTo>
                  <a:lnTo>
                    <a:pt x="1518" y="722987"/>
                  </a:lnTo>
                  <a:lnTo>
                    <a:pt x="6013" y="674984"/>
                  </a:lnTo>
                  <a:lnTo>
                    <a:pt x="13394" y="627878"/>
                  </a:lnTo>
                  <a:lnTo>
                    <a:pt x="23571" y="581760"/>
                  </a:lnTo>
                  <a:lnTo>
                    <a:pt x="36453" y="536720"/>
                  </a:lnTo>
                  <a:lnTo>
                    <a:pt x="51950" y="492848"/>
                  </a:lnTo>
                  <a:lnTo>
                    <a:pt x="69972" y="450235"/>
                  </a:lnTo>
                  <a:lnTo>
                    <a:pt x="90428" y="408971"/>
                  </a:lnTo>
                  <a:lnTo>
                    <a:pt x="113227" y="369146"/>
                  </a:lnTo>
                  <a:lnTo>
                    <a:pt x="138280" y="330852"/>
                  </a:lnTo>
                  <a:lnTo>
                    <a:pt x="165495" y="294178"/>
                  </a:lnTo>
                  <a:lnTo>
                    <a:pt x="194783" y="259215"/>
                  </a:lnTo>
                  <a:lnTo>
                    <a:pt x="226054" y="226054"/>
                  </a:lnTo>
                  <a:lnTo>
                    <a:pt x="259215" y="194783"/>
                  </a:lnTo>
                  <a:lnTo>
                    <a:pt x="294178" y="165495"/>
                  </a:lnTo>
                  <a:lnTo>
                    <a:pt x="330852" y="138280"/>
                  </a:lnTo>
                  <a:lnTo>
                    <a:pt x="369146" y="113227"/>
                  </a:lnTo>
                  <a:lnTo>
                    <a:pt x="408971" y="90428"/>
                  </a:lnTo>
                  <a:lnTo>
                    <a:pt x="450235" y="69972"/>
                  </a:lnTo>
                  <a:lnTo>
                    <a:pt x="492848" y="51950"/>
                  </a:lnTo>
                  <a:lnTo>
                    <a:pt x="536720" y="36453"/>
                  </a:lnTo>
                  <a:lnTo>
                    <a:pt x="581760" y="23571"/>
                  </a:lnTo>
                  <a:lnTo>
                    <a:pt x="627878" y="13394"/>
                  </a:lnTo>
                  <a:lnTo>
                    <a:pt x="674984" y="6013"/>
                  </a:lnTo>
                  <a:lnTo>
                    <a:pt x="722987" y="1518"/>
                  </a:lnTo>
                  <a:lnTo>
                    <a:pt x="771796" y="0"/>
                  </a:lnTo>
                  <a:lnTo>
                    <a:pt x="822770" y="1683"/>
                  </a:lnTo>
                  <a:lnTo>
                    <a:pt x="873244" y="6693"/>
                  </a:lnTo>
                  <a:lnTo>
                    <a:pt x="923070" y="14966"/>
                  </a:lnTo>
                  <a:lnTo>
                    <a:pt x="972096" y="26442"/>
                  </a:lnTo>
                  <a:lnTo>
                    <a:pt x="1020173" y="41057"/>
                  </a:lnTo>
                  <a:lnTo>
                    <a:pt x="1067150" y="58749"/>
                  </a:lnTo>
                  <a:lnTo>
                    <a:pt x="1112879" y="79457"/>
                  </a:lnTo>
                  <a:lnTo>
                    <a:pt x="1157209" y="103118"/>
                  </a:lnTo>
                  <a:lnTo>
                    <a:pt x="1199990" y="129670"/>
                  </a:lnTo>
                  <a:lnTo>
                    <a:pt x="1241072" y="159052"/>
                  </a:lnTo>
                  <a:lnTo>
                    <a:pt x="1280305" y="191200"/>
                  </a:lnTo>
                  <a:lnTo>
                    <a:pt x="1317540" y="226054"/>
                  </a:lnTo>
                  <a:lnTo>
                    <a:pt x="1352393" y="263288"/>
                  </a:lnTo>
                  <a:lnTo>
                    <a:pt x="1384541" y="302521"/>
                  </a:lnTo>
                  <a:lnTo>
                    <a:pt x="1413923" y="343603"/>
                  </a:lnTo>
                  <a:lnTo>
                    <a:pt x="1440475" y="386384"/>
                  </a:lnTo>
                  <a:lnTo>
                    <a:pt x="1464136" y="430714"/>
                  </a:lnTo>
                  <a:lnTo>
                    <a:pt x="1484844" y="476443"/>
                  </a:lnTo>
                  <a:lnTo>
                    <a:pt x="1502536" y="523420"/>
                  </a:lnTo>
                  <a:lnTo>
                    <a:pt x="1517151" y="571497"/>
                  </a:lnTo>
                  <a:lnTo>
                    <a:pt x="1528627" y="620523"/>
                  </a:lnTo>
                  <a:lnTo>
                    <a:pt x="1536900" y="670348"/>
                  </a:lnTo>
                  <a:lnTo>
                    <a:pt x="1541910" y="720823"/>
                  </a:lnTo>
                  <a:lnTo>
                    <a:pt x="1543593" y="771796"/>
                  </a:lnTo>
                  <a:lnTo>
                    <a:pt x="1542075" y="820606"/>
                  </a:lnTo>
                  <a:lnTo>
                    <a:pt x="1537580" y="868609"/>
                  </a:lnTo>
                  <a:lnTo>
                    <a:pt x="1530199" y="915715"/>
                  </a:lnTo>
                  <a:lnTo>
                    <a:pt x="1520022" y="961833"/>
                  </a:lnTo>
                  <a:lnTo>
                    <a:pt x="1507140" y="1006873"/>
                  </a:lnTo>
                  <a:lnTo>
                    <a:pt x="1491643" y="1050745"/>
                  </a:lnTo>
                  <a:lnTo>
                    <a:pt x="1473621" y="1093358"/>
                  </a:lnTo>
                  <a:lnTo>
                    <a:pt x="1453165" y="1134622"/>
                  </a:lnTo>
                  <a:lnTo>
                    <a:pt x="1430366" y="1174446"/>
                  </a:lnTo>
                  <a:lnTo>
                    <a:pt x="1405313" y="1212741"/>
                  </a:lnTo>
                  <a:lnTo>
                    <a:pt x="1378098" y="1249414"/>
                  </a:lnTo>
                  <a:lnTo>
                    <a:pt x="1348810" y="1284377"/>
                  </a:lnTo>
                  <a:lnTo>
                    <a:pt x="1317539" y="1317539"/>
                  </a:lnTo>
                  <a:lnTo>
                    <a:pt x="1284378" y="1348809"/>
                  </a:lnTo>
                  <a:lnTo>
                    <a:pt x="1249415" y="1378097"/>
                  </a:lnTo>
                  <a:lnTo>
                    <a:pt x="1212741" y="1405313"/>
                  </a:lnTo>
                  <a:lnTo>
                    <a:pt x="1174446" y="1430366"/>
                  </a:lnTo>
                  <a:lnTo>
                    <a:pt x="1134622" y="1453165"/>
                  </a:lnTo>
                  <a:lnTo>
                    <a:pt x="1093358" y="1473621"/>
                  </a:lnTo>
                  <a:lnTo>
                    <a:pt x="1050745" y="1491643"/>
                  </a:lnTo>
                  <a:lnTo>
                    <a:pt x="1006873" y="1507140"/>
                  </a:lnTo>
                  <a:lnTo>
                    <a:pt x="961833" y="1520022"/>
                  </a:lnTo>
                  <a:lnTo>
                    <a:pt x="915715" y="1530199"/>
                  </a:lnTo>
                  <a:lnTo>
                    <a:pt x="868609" y="1537580"/>
                  </a:lnTo>
                  <a:lnTo>
                    <a:pt x="820606" y="1542075"/>
                  </a:lnTo>
                  <a:lnTo>
                    <a:pt x="771796" y="1543593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32481" y="1348090"/>
              <a:ext cx="6965315" cy="3891915"/>
            </a:xfrm>
            <a:custGeom>
              <a:avLst/>
              <a:gdLst/>
              <a:ahLst/>
              <a:cxnLst/>
              <a:rect l="l" t="t" r="r" b="b"/>
              <a:pathLst>
                <a:path w="6965315" h="3891915">
                  <a:moveTo>
                    <a:pt x="4264896" y="1568866"/>
                  </a:moveTo>
                  <a:lnTo>
                    <a:pt x="6964896" y="0"/>
                  </a:lnTo>
                </a:path>
                <a:path w="6965315" h="3891915">
                  <a:moveTo>
                    <a:pt x="6937056" y="3891754"/>
                  </a:moveTo>
                  <a:lnTo>
                    <a:pt x="4237056" y="2322888"/>
                  </a:lnTo>
                </a:path>
                <a:path w="6965315" h="3891915">
                  <a:moveTo>
                    <a:pt x="0" y="3891755"/>
                  </a:moveTo>
                  <a:lnTo>
                    <a:pt x="2699999" y="2322888"/>
                  </a:lnTo>
                </a:path>
              </a:pathLst>
            </a:custGeom>
            <a:ln w="9524">
              <a:solidFill>
                <a:srgbClr val="CED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291393" y="4143229"/>
            <a:ext cx="157419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50" dirty="0">
                <a:solidFill>
                  <a:srgbClr val="0034EC"/>
                </a:solidFill>
                <a:cs typeface="Arial"/>
              </a:rPr>
              <a:t>Ольга,</a:t>
            </a:r>
            <a:r>
              <a:rPr b="1" dirty="0">
                <a:solidFill>
                  <a:srgbClr val="0034EC"/>
                </a:solidFill>
                <a:cs typeface="Arial"/>
              </a:rPr>
              <a:t> </a:t>
            </a:r>
            <a:r>
              <a:rPr b="1" spc="-50" dirty="0">
                <a:solidFill>
                  <a:srgbClr val="0034EC"/>
                </a:solidFill>
                <a:cs typeface="Arial"/>
              </a:rPr>
              <a:t>31</a:t>
            </a:r>
            <a:r>
              <a:rPr b="1" dirty="0">
                <a:solidFill>
                  <a:srgbClr val="0034EC"/>
                </a:solidFill>
                <a:cs typeface="Arial"/>
              </a:rPr>
              <a:t> </a:t>
            </a:r>
            <a:r>
              <a:rPr b="1" spc="70" dirty="0">
                <a:solidFill>
                  <a:srgbClr val="0034EC"/>
                </a:solidFill>
                <a:cs typeface="Arial"/>
              </a:rPr>
              <a:t>год</a:t>
            </a:r>
            <a:endParaRPr dirty="0"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33485" y="5129788"/>
            <a:ext cx="1776169" cy="764697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155"/>
              </a:spcBef>
            </a:pPr>
            <a:r>
              <a:rPr lang="ru-RU" sz="2000" dirty="0"/>
              <a:t>Ищет информацию в интернете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411257" y="5096312"/>
            <a:ext cx="1739264" cy="51847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155"/>
              </a:spcBef>
            </a:pPr>
            <a:r>
              <a:rPr sz="2000" dirty="0"/>
              <a:t>Читает отзывы на сайтах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95338" y="1886703"/>
            <a:ext cx="2700020" cy="2633782"/>
          </a:xfrm>
          <a:prstGeom prst="rect">
            <a:avLst/>
          </a:prstGeom>
        </p:spPr>
        <p:txBody>
          <a:bodyPr vert="horz" wrap="square" lIns="0" tIns="19685" rIns="0" bIns="0" rtlCol="0">
            <a:noAutofit/>
          </a:bodyPr>
          <a:lstStyle/>
          <a:p>
            <a:pPr marL="12700" marR="5080">
              <a:spcBef>
                <a:spcPts val="500"/>
              </a:spcBef>
            </a:pPr>
            <a:r>
              <a:rPr lang="ru-RU" sz="2000" b="1" dirty="0"/>
              <a:t>Что слышит?</a:t>
            </a:r>
            <a:endParaRPr lang="ru-RU" sz="2000" dirty="0"/>
          </a:p>
          <a:p>
            <a:pPr marL="180000" marR="5080" indent="-180000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Услышав рекламу по ТВ, переключает канал</a:t>
            </a:r>
          </a:p>
          <a:p>
            <a:pPr marL="180000" marR="5080" indent="-180000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В машине не меняет волну радио, когда слышит рекламу</a:t>
            </a:r>
          </a:p>
          <a:p>
            <a:pPr marL="180000" marR="5080" indent="-180000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Советуется с семьёй при покупке товара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4026796" y="1603757"/>
            <a:ext cx="1841778" cy="764697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155"/>
              </a:spcBef>
            </a:pPr>
            <a:r>
              <a:rPr sz="2000" dirty="0"/>
              <a:t>Волнует рост цен на товары и услуги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6325199" y="1603757"/>
            <a:ext cx="1739264" cy="764697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155"/>
              </a:spcBef>
            </a:pPr>
            <a:r>
              <a:rPr sz="2000" dirty="0"/>
              <a:t>Недовольна камерой смартфона</a:t>
            </a:r>
          </a:p>
        </p:txBody>
      </p:sp>
      <p:pic>
        <p:nvPicPr>
          <p:cNvPr id="23" name="object 2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9595" y="2750347"/>
            <a:ext cx="661662" cy="100964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B507037-1122-47BA-5779-58A21745F437}"/>
              </a:ext>
            </a:extLst>
          </p:cNvPr>
          <p:cNvSpPr txBox="1"/>
          <p:nvPr/>
        </p:nvSpPr>
        <p:spPr>
          <a:xfrm>
            <a:off x="8995464" y="1886703"/>
            <a:ext cx="2700020" cy="2476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ru-RU" sz="2000" b="1" dirty="0"/>
              <a:t>Что видит?</a:t>
            </a:r>
          </a:p>
          <a:p>
            <a:pPr marL="180000" indent="-180000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Ездит в офис на машине — баннеры вдоль дороги</a:t>
            </a:r>
          </a:p>
          <a:p>
            <a:pPr marL="180000" indent="-180000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Смотрит </a:t>
            </a:r>
            <a:r>
              <a:rPr lang="en" sz="2000" dirty="0"/>
              <a:t>YouTube-shorts</a:t>
            </a:r>
          </a:p>
          <a:p>
            <a:pPr marL="180000" indent="-180000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По вечерам смотрит сериалы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57" y="-12700"/>
            <a:ext cx="7044267" cy="3232573"/>
            <a:chOff x="17893" y="-9525"/>
            <a:chExt cx="5283200" cy="2424430"/>
          </a:xfrm>
        </p:grpSpPr>
        <p:sp>
          <p:nvSpPr>
            <p:cNvPr id="3" name="object 3"/>
            <p:cNvSpPr/>
            <p:nvPr/>
          </p:nvSpPr>
          <p:spPr>
            <a:xfrm>
              <a:off x="2919069" y="136057"/>
              <a:ext cx="2266315" cy="2266315"/>
            </a:xfrm>
            <a:custGeom>
              <a:avLst/>
              <a:gdLst/>
              <a:ahLst/>
              <a:cxnLst/>
              <a:rect l="l" t="t" r="r" b="b"/>
              <a:pathLst>
                <a:path w="2266315" h="2266315">
                  <a:moveTo>
                    <a:pt x="1133030" y="2266061"/>
                  </a:moveTo>
                  <a:lnTo>
                    <a:pt x="1085136" y="2265067"/>
                  </a:lnTo>
                  <a:lnTo>
                    <a:pt x="1037748" y="2262112"/>
                  </a:lnTo>
                  <a:lnTo>
                    <a:pt x="990905" y="2257234"/>
                  </a:lnTo>
                  <a:lnTo>
                    <a:pt x="944649" y="2250472"/>
                  </a:lnTo>
                  <a:lnTo>
                    <a:pt x="899017" y="2241867"/>
                  </a:lnTo>
                  <a:lnTo>
                    <a:pt x="854049" y="2231458"/>
                  </a:lnTo>
                  <a:lnTo>
                    <a:pt x="809784" y="2219283"/>
                  </a:lnTo>
                  <a:lnTo>
                    <a:pt x="766262" y="2205383"/>
                  </a:lnTo>
                  <a:lnTo>
                    <a:pt x="723522" y="2189796"/>
                  </a:lnTo>
                  <a:lnTo>
                    <a:pt x="681603" y="2172561"/>
                  </a:lnTo>
                  <a:lnTo>
                    <a:pt x="640545" y="2153720"/>
                  </a:lnTo>
                  <a:lnTo>
                    <a:pt x="600387" y="2133309"/>
                  </a:lnTo>
                  <a:lnTo>
                    <a:pt x="561168" y="2111370"/>
                  </a:lnTo>
                  <a:lnTo>
                    <a:pt x="522928" y="2087940"/>
                  </a:lnTo>
                  <a:lnTo>
                    <a:pt x="485706" y="2063060"/>
                  </a:lnTo>
                  <a:lnTo>
                    <a:pt x="449540" y="2036769"/>
                  </a:lnTo>
                  <a:lnTo>
                    <a:pt x="414472" y="2009106"/>
                  </a:lnTo>
                  <a:lnTo>
                    <a:pt x="380540" y="1980110"/>
                  </a:lnTo>
                  <a:lnTo>
                    <a:pt x="347782" y="1949821"/>
                  </a:lnTo>
                  <a:lnTo>
                    <a:pt x="316240" y="1918279"/>
                  </a:lnTo>
                  <a:lnTo>
                    <a:pt x="285951" y="1885521"/>
                  </a:lnTo>
                  <a:lnTo>
                    <a:pt x="256955" y="1851589"/>
                  </a:lnTo>
                  <a:lnTo>
                    <a:pt x="229292" y="1816521"/>
                  </a:lnTo>
                  <a:lnTo>
                    <a:pt x="203001" y="1780355"/>
                  </a:lnTo>
                  <a:lnTo>
                    <a:pt x="178121" y="1743133"/>
                  </a:lnTo>
                  <a:lnTo>
                    <a:pt x="154691" y="1704893"/>
                  </a:lnTo>
                  <a:lnTo>
                    <a:pt x="132752" y="1665674"/>
                  </a:lnTo>
                  <a:lnTo>
                    <a:pt x="112341" y="1625516"/>
                  </a:lnTo>
                  <a:lnTo>
                    <a:pt x="93499" y="1584458"/>
                  </a:lnTo>
                  <a:lnTo>
                    <a:pt x="76265" y="1542539"/>
                  </a:lnTo>
                  <a:lnTo>
                    <a:pt x="60678" y="1499799"/>
                  </a:lnTo>
                  <a:lnTo>
                    <a:pt x="46778" y="1456277"/>
                  </a:lnTo>
                  <a:lnTo>
                    <a:pt x="34603" y="1412012"/>
                  </a:lnTo>
                  <a:lnTo>
                    <a:pt x="24194" y="1367044"/>
                  </a:lnTo>
                  <a:lnTo>
                    <a:pt x="15589" y="1321412"/>
                  </a:lnTo>
                  <a:lnTo>
                    <a:pt x="8827" y="1275155"/>
                  </a:lnTo>
                  <a:lnTo>
                    <a:pt x="3949" y="1228313"/>
                  </a:lnTo>
                  <a:lnTo>
                    <a:pt x="993" y="1180925"/>
                  </a:lnTo>
                  <a:lnTo>
                    <a:pt x="0" y="1133030"/>
                  </a:lnTo>
                  <a:lnTo>
                    <a:pt x="1100" y="1083072"/>
                  </a:lnTo>
                  <a:lnTo>
                    <a:pt x="4385" y="1033407"/>
                  </a:lnTo>
                  <a:lnTo>
                    <a:pt x="9826" y="984100"/>
                  </a:lnTo>
                  <a:lnTo>
                    <a:pt x="17396" y="935217"/>
                  </a:lnTo>
                  <a:lnTo>
                    <a:pt x="27069" y="886823"/>
                  </a:lnTo>
                  <a:lnTo>
                    <a:pt x="38818" y="838983"/>
                  </a:lnTo>
                  <a:lnTo>
                    <a:pt x="52615" y="791762"/>
                  </a:lnTo>
                  <a:lnTo>
                    <a:pt x="68433" y="745225"/>
                  </a:lnTo>
                  <a:lnTo>
                    <a:pt x="86246" y="699438"/>
                  </a:lnTo>
                  <a:lnTo>
                    <a:pt x="106027" y="654466"/>
                  </a:lnTo>
                  <a:lnTo>
                    <a:pt x="127748" y="610375"/>
                  </a:lnTo>
                  <a:lnTo>
                    <a:pt x="151382" y="567228"/>
                  </a:lnTo>
                  <a:lnTo>
                    <a:pt x="176903" y="525093"/>
                  </a:lnTo>
                  <a:lnTo>
                    <a:pt x="204283" y="484033"/>
                  </a:lnTo>
                  <a:lnTo>
                    <a:pt x="233495" y="444114"/>
                  </a:lnTo>
                  <a:lnTo>
                    <a:pt x="264513" y="405402"/>
                  </a:lnTo>
                  <a:lnTo>
                    <a:pt x="297309" y="367961"/>
                  </a:lnTo>
                  <a:lnTo>
                    <a:pt x="331856" y="331857"/>
                  </a:lnTo>
                  <a:lnTo>
                    <a:pt x="367961" y="297309"/>
                  </a:lnTo>
                  <a:lnTo>
                    <a:pt x="405402" y="264513"/>
                  </a:lnTo>
                  <a:lnTo>
                    <a:pt x="444114" y="233495"/>
                  </a:lnTo>
                  <a:lnTo>
                    <a:pt x="484033" y="204283"/>
                  </a:lnTo>
                  <a:lnTo>
                    <a:pt x="525093" y="176903"/>
                  </a:lnTo>
                  <a:lnTo>
                    <a:pt x="567228" y="151382"/>
                  </a:lnTo>
                  <a:lnTo>
                    <a:pt x="610375" y="127748"/>
                  </a:lnTo>
                  <a:lnTo>
                    <a:pt x="654466" y="106027"/>
                  </a:lnTo>
                  <a:lnTo>
                    <a:pt x="699438" y="86246"/>
                  </a:lnTo>
                  <a:lnTo>
                    <a:pt x="745225" y="68433"/>
                  </a:lnTo>
                  <a:lnTo>
                    <a:pt x="791762" y="52615"/>
                  </a:lnTo>
                  <a:lnTo>
                    <a:pt x="838983" y="38818"/>
                  </a:lnTo>
                  <a:lnTo>
                    <a:pt x="886823" y="27069"/>
                  </a:lnTo>
                  <a:lnTo>
                    <a:pt x="935217" y="17396"/>
                  </a:lnTo>
                  <a:lnTo>
                    <a:pt x="984100" y="9826"/>
                  </a:lnTo>
                  <a:lnTo>
                    <a:pt x="1033407" y="4385"/>
                  </a:lnTo>
                  <a:lnTo>
                    <a:pt x="1083072" y="1100"/>
                  </a:lnTo>
                  <a:lnTo>
                    <a:pt x="1133030" y="0"/>
                  </a:lnTo>
                  <a:lnTo>
                    <a:pt x="1180925" y="993"/>
                  </a:lnTo>
                  <a:lnTo>
                    <a:pt x="1228313" y="3949"/>
                  </a:lnTo>
                  <a:lnTo>
                    <a:pt x="1275155" y="8827"/>
                  </a:lnTo>
                  <a:lnTo>
                    <a:pt x="1321412" y="15589"/>
                  </a:lnTo>
                  <a:lnTo>
                    <a:pt x="1367044" y="24194"/>
                  </a:lnTo>
                  <a:lnTo>
                    <a:pt x="1412012" y="34603"/>
                  </a:lnTo>
                  <a:lnTo>
                    <a:pt x="1456277" y="46778"/>
                  </a:lnTo>
                  <a:lnTo>
                    <a:pt x="1499799" y="60678"/>
                  </a:lnTo>
                  <a:lnTo>
                    <a:pt x="1542539" y="76265"/>
                  </a:lnTo>
                  <a:lnTo>
                    <a:pt x="1584458" y="93499"/>
                  </a:lnTo>
                  <a:lnTo>
                    <a:pt x="1625516" y="112341"/>
                  </a:lnTo>
                  <a:lnTo>
                    <a:pt x="1665674" y="132752"/>
                  </a:lnTo>
                  <a:lnTo>
                    <a:pt x="1704893" y="154691"/>
                  </a:lnTo>
                  <a:lnTo>
                    <a:pt x="1743133" y="178121"/>
                  </a:lnTo>
                  <a:lnTo>
                    <a:pt x="1780355" y="203001"/>
                  </a:lnTo>
                  <a:lnTo>
                    <a:pt x="1816520" y="229292"/>
                  </a:lnTo>
                  <a:lnTo>
                    <a:pt x="1851589" y="256955"/>
                  </a:lnTo>
                  <a:lnTo>
                    <a:pt x="1885521" y="285951"/>
                  </a:lnTo>
                  <a:lnTo>
                    <a:pt x="1918279" y="316240"/>
                  </a:lnTo>
                  <a:lnTo>
                    <a:pt x="1949821" y="347782"/>
                  </a:lnTo>
                  <a:lnTo>
                    <a:pt x="1980110" y="380540"/>
                  </a:lnTo>
                  <a:lnTo>
                    <a:pt x="2009106" y="414472"/>
                  </a:lnTo>
                  <a:lnTo>
                    <a:pt x="2036769" y="449540"/>
                  </a:lnTo>
                  <a:lnTo>
                    <a:pt x="2063060" y="485706"/>
                  </a:lnTo>
                  <a:lnTo>
                    <a:pt x="2087940" y="522928"/>
                  </a:lnTo>
                  <a:lnTo>
                    <a:pt x="2111369" y="561168"/>
                  </a:lnTo>
                  <a:lnTo>
                    <a:pt x="2133309" y="600387"/>
                  </a:lnTo>
                  <a:lnTo>
                    <a:pt x="2153719" y="640545"/>
                  </a:lnTo>
                  <a:lnTo>
                    <a:pt x="2172561" y="681603"/>
                  </a:lnTo>
                  <a:lnTo>
                    <a:pt x="2189795" y="723522"/>
                  </a:lnTo>
                  <a:lnTo>
                    <a:pt x="2205382" y="766262"/>
                  </a:lnTo>
                  <a:lnTo>
                    <a:pt x="2219283" y="809784"/>
                  </a:lnTo>
                  <a:lnTo>
                    <a:pt x="2231457" y="854049"/>
                  </a:lnTo>
                  <a:lnTo>
                    <a:pt x="2241867" y="899017"/>
                  </a:lnTo>
                  <a:lnTo>
                    <a:pt x="2250472" y="944649"/>
                  </a:lnTo>
                  <a:lnTo>
                    <a:pt x="2257233" y="990905"/>
                  </a:lnTo>
                  <a:lnTo>
                    <a:pt x="2262111" y="1037748"/>
                  </a:lnTo>
                  <a:lnTo>
                    <a:pt x="2265067" y="1085136"/>
                  </a:lnTo>
                  <a:lnTo>
                    <a:pt x="2266061" y="1133030"/>
                  </a:lnTo>
                  <a:lnTo>
                    <a:pt x="2265067" y="1180925"/>
                  </a:lnTo>
                  <a:lnTo>
                    <a:pt x="2262111" y="1228313"/>
                  </a:lnTo>
                  <a:lnTo>
                    <a:pt x="2257233" y="1275155"/>
                  </a:lnTo>
                  <a:lnTo>
                    <a:pt x="2250472" y="1321412"/>
                  </a:lnTo>
                  <a:lnTo>
                    <a:pt x="2241867" y="1367044"/>
                  </a:lnTo>
                  <a:lnTo>
                    <a:pt x="2231457" y="1412012"/>
                  </a:lnTo>
                  <a:lnTo>
                    <a:pt x="2219283" y="1456277"/>
                  </a:lnTo>
                  <a:lnTo>
                    <a:pt x="2205382" y="1499799"/>
                  </a:lnTo>
                  <a:lnTo>
                    <a:pt x="2189795" y="1542539"/>
                  </a:lnTo>
                  <a:lnTo>
                    <a:pt x="2172561" y="1584458"/>
                  </a:lnTo>
                  <a:lnTo>
                    <a:pt x="2153719" y="1625516"/>
                  </a:lnTo>
                  <a:lnTo>
                    <a:pt x="2133309" y="1665674"/>
                  </a:lnTo>
                  <a:lnTo>
                    <a:pt x="2111369" y="1704893"/>
                  </a:lnTo>
                  <a:lnTo>
                    <a:pt x="2087940" y="1743133"/>
                  </a:lnTo>
                  <a:lnTo>
                    <a:pt x="2063060" y="1780355"/>
                  </a:lnTo>
                  <a:lnTo>
                    <a:pt x="2036769" y="1816521"/>
                  </a:lnTo>
                  <a:lnTo>
                    <a:pt x="2009106" y="1851589"/>
                  </a:lnTo>
                  <a:lnTo>
                    <a:pt x="1980110" y="1885521"/>
                  </a:lnTo>
                  <a:lnTo>
                    <a:pt x="1949821" y="1918279"/>
                  </a:lnTo>
                  <a:lnTo>
                    <a:pt x="1918279" y="1949821"/>
                  </a:lnTo>
                  <a:lnTo>
                    <a:pt x="1885521" y="1980110"/>
                  </a:lnTo>
                  <a:lnTo>
                    <a:pt x="1851589" y="2009106"/>
                  </a:lnTo>
                  <a:lnTo>
                    <a:pt x="1816520" y="2036769"/>
                  </a:lnTo>
                  <a:lnTo>
                    <a:pt x="1780355" y="2063060"/>
                  </a:lnTo>
                  <a:lnTo>
                    <a:pt x="1743133" y="2087940"/>
                  </a:lnTo>
                  <a:lnTo>
                    <a:pt x="1704893" y="2111370"/>
                  </a:lnTo>
                  <a:lnTo>
                    <a:pt x="1665674" y="2133309"/>
                  </a:lnTo>
                  <a:lnTo>
                    <a:pt x="1625516" y="2153720"/>
                  </a:lnTo>
                  <a:lnTo>
                    <a:pt x="1584458" y="2172561"/>
                  </a:lnTo>
                  <a:lnTo>
                    <a:pt x="1542539" y="2189796"/>
                  </a:lnTo>
                  <a:lnTo>
                    <a:pt x="1499799" y="2205383"/>
                  </a:lnTo>
                  <a:lnTo>
                    <a:pt x="1456277" y="2219283"/>
                  </a:lnTo>
                  <a:lnTo>
                    <a:pt x="1412012" y="2231458"/>
                  </a:lnTo>
                  <a:lnTo>
                    <a:pt x="1367044" y="2241867"/>
                  </a:lnTo>
                  <a:lnTo>
                    <a:pt x="1321412" y="2250472"/>
                  </a:lnTo>
                  <a:lnTo>
                    <a:pt x="1275155" y="2257234"/>
                  </a:lnTo>
                  <a:lnTo>
                    <a:pt x="1228313" y="2262112"/>
                  </a:lnTo>
                  <a:lnTo>
                    <a:pt x="1180925" y="2265067"/>
                  </a:lnTo>
                  <a:lnTo>
                    <a:pt x="1133030" y="2266061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2919069" y="136057"/>
              <a:ext cx="2266315" cy="2266315"/>
            </a:xfrm>
            <a:custGeom>
              <a:avLst/>
              <a:gdLst/>
              <a:ahLst/>
              <a:cxnLst/>
              <a:rect l="l" t="t" r="r" b="b"/>
              <a:pathLst>
                <a:path w="2266315" h="2266315">
                  <a:moveTo>
                    <a:pt x="2266061" y="1133030"/>
                  </a:moveTo>
                  <a:lnTo>
                    <a:pt x="2265067" y="1085136"/>
                  </a:lnTo>
                  <a:lnTo>
                    <a:pt x="2262112" y="1037748"/>
                  </a:lnTo>
                  <a:lnTo>
                    <a:pt x="2257233" y="990905"/>
                  </a:lnTo>
                  <a:lnTo>
                    <a:pt x="2250472" y="944649"/>
                  </a:lnTo>
                  <a:lnTo>
                    <a:pt x="2241867" y="899017"/>
                  </a:lnTo>
                  <a:lnTo>
                    <a:pt x="2231457" y="854049"/>
                  </a:lnTo>
                  <a:lnTo>
                    <a:pt x="2219283" y="809784"/>
                  </a:lnTo>
                  <a:lnTo>
                    <a:pt x="2205382" y="766262"/>
                  </a:lnTo>
                  <a:lnTo>
                    <a:pt x="2189795" y="723522"/>
                  </a:lnTo>
                  <a:lnTo>
                    <a:pt x="2172561" y="681603"/>
                  </a:lnTo>
                  <a:lnTo>
                    <a:pt x="2153719" y="640545"/>
                  </a:lnTo>
                  <a:lnTo>
                    <a:pt x="2133309" y="600387"/>
                  </a:lnTo>
                  <a:lnTo>
                    <a:pt x="2111369" y="561168"/>
                  </a:lnTo>
                  <a:lnTo>
                    <a:pt x="2087940" y="522928"/>
                  </a:lnTo>
                  <a:lnTo>
                    <a:pt x="2063060" y="485706"/>
                  </a:lnTo>
                  <a:lnTo>
                    <a:pt x="2036769" y="449540"/>
                  </a:lnTo>
                  <a:lnTo>
                    <a:pt x="2009106" y="414472"/>
                  </a:lnTo>
                  <a:lnTo>
                    <a:pt x="1980110" y="380540"/>
                  </a:lnTo>
                  <a:lnTo>
                    <a:pt x="1949821" y="347782"/>
                  </a:lnTo>
                  <a:lnTo>
                    <a:pt x="1918279" y="316240"/>
                  </a:lnTo>
                  <a:lnTo>
                    <a:pt x="1885521" y="285951"/>
                  </a:lnTo>
                  <a:lnTo>
                    <a:pt x="1851589" y="256955"/>
                  </a:lnTo>
                  <a:lnTo>
                    <a:pt x="1816520" y="229292"/>
                  </a:lnTo>
                  <a:lnTo>
                    <a:pt x="1780355" y="203001"/>
                  </a:lnTo>
                  <a:lnTo>
                    <a:pt x="1743133" y="178121"/>
                  </a:lnTo>
                  <a:lnTo>
                    <a:pt x="1704893" y="154691"/>
                  </a:lnTo>
                  <a:lnTo>
                    <a:pt x="1665674" y="132752"/>
                  </a:lnTo>
                  <a:lnTo>
                    <a:pt x="1625516" y="112341"/>
                  </a:lnTo>
                  <a:lnTo>
                    <a:pt x="1584458" y="93499"/>
                  </a:lnTo>
                  <a:lnTo>
                    <a:pt x="1542539" y="76265"/>
                  </a:lnTo>
                  <a:lnTo>
                    <a:pt x="1499799" y="60678"/>
                  </a:lnTo>
                  <a:lnTo>
                    <a:pt x="1456277" y="46778"/>
                  </a:lnTo>
                  <a:lnTo>
                    <a:pt x="1412012" y="34603"/>
                  </a:lnTo>
                  <a:lnTo>
                    <a:pt x="1367044" y="24194"/>
                  </a:lnTo>
                  <a:lnTo>
                    <a:pt x="1321412" y="15589"/>
                  </a:lnTo>
                  <a:lnTo>
                    <a:pt x="1275155" y="8827"/>
                  </a:lnTo>
                  <a:lnTo>
                    <a:pt x="1228313" y="3949"/>
                  </a:lnTo>
                  <a:lnTo>
                    <a:pt x="1180925" y="993"/>
                  </a:lnTo>
                  <a:lnTo>
                    <a:pt x="1133030" y="0"/>
                  </a:lnTo>
                  <a:lnTo>
                    <a:pt x="1083072" y="1100"/>
                  </a:lnTo>
                  <a:lnTo>
                    <a:pt x="1033407" y="4385"/>
                  </a:lnTo>
                  <a:lnTo>
                    <a:pt x="984100" y="9826"/>
                  </a:lnTo>
                  <a:lnTo>
                    <a:pt x="935217" y="17396"/>
                  </a:lnTo>
                  <a:lnTo>
                    <a:pt x="886823" y="27069"/>
                  </a:lnTo>
                  <a:lnTo>
                    <a:pt x="838983" y="38818"/>
                  </a:lnTo>
                  <a:lnTo>
                    <a:pt x="791762" y="52615"/>
                  </a:lnTo>
                  <a:lnTo>
                    <a:pt x="745225" y="68433"/>
                  </a:lnTo>
                  <a:lnTo>
                    <a:pt x="699438" y="86246"/>
                  </a:lnTo>
                  <a:lnTo>
                    <a:pt x="654466" y="106027"/>
                  </a:lnTo>
                  <a:lnTo>
                    <a:pt x="610375" y="127748"/>
                  </a:lnTo>
                  <a:lnTo>
                    <a:pt x="567228" y="151382"/>
                  </a:lnTo>
                  <a:lnTo>
                    <a:pt x="525093" y="176903"/>
                  </a:lnTo>
                  <a:lnTo>
                    <a:pt x="484033" y="204283"/>
                  </a:lnTo>
                  <a:lnTo>
                    <a:pt x="444114" y="233495"/>
                  </a:lnTo>
                  <a:lnTo>
                    <a:pt x="405402" y="264513"/>
                  </a:lnTo>
                  <a:lnTo>
                    <a:pt x="367961" y="297309"/>
                  </a:lnTo>
                  <a:lnTo>
                    <a:pt x="331856" y="331857"/>
                  </a:lnTo>
                  <a:lnTo>
                    <a:pt x="297309" y="367961"/>
                  </a:lnTo>
                  <a:lnTo>
                    <a:pt x="264513" y="405402"/>
                  </a:lnTo>
                  <a:lnTo>
                    <a:pt x="233495" y="444114"/>
                  </a:lnTo>
                  <a:lnTo>
                    <a:pt x="204283" y="484033"/>
                  </a:lnTo>
                  <a:lnTo>
                    <a:pt x="176903" y="525093"/>
                  </a:lnTo>
                  <a:lnTo>
                    <a:pt x="151382" y="567228"/>
                  </a:lnTo>
                  <a:lnTo>
                    <a:pt x="127748" y="610375"/>
                  </a:lnTo>
                  <a:lnTo>
                    <a:pt x="106027" y="654466"/>
                  </a:lnTo>
                  <a:lnTo>
                    <a:pt x="86246" y="699438"/>
                  </a:lnTo>
                  <a:lnTo>
                    <a:pt x="68433" y="745225"/>
                  </a:lnTo>
                  <a:lnTo>
                    <a:pt x="52615" y="791762"/>
                  </a:lnTo>
                  <a:lnTo>
                    <a:pt x="38818" y="838983"/>
                  </a:lnTo>
                  <a:lnTo>
                    <a:pt x="27069" y="886823"/>
                  </a:lnTo>
                  <a:lnTo>
                    <a:pt x="17396" y="935217"/>
                  </a:lnTo>
                  <a:lnTo>
                    <a:pt x="9826" y="984100"/>
                  </a:lnTo>
                  <a:lnTo>
                    <a:pt x="4385" y="1033407"/>
                  </a:lnTo>
                  <a:lnTo>
                    <a:pt x="1100" y="1083072"/>
                  </a:lnTo>
                  <a:lnTo>
                    <a:pt x="0" y="1133030"/>
                  </a:lnTo>
                  <a:lnTo>
                    <a:pt x="993" y="1180925"/>
                  </a:lnTo>
                  <a:lnTo>
                    <a:pt x="3949" y="1228313"/>
                  </a:lnTo>
                  <a:lnTo>
                    <a:pt x="8827" y="1275155"/>
                  </a:lnTo>
                  <a:lnTo>
                    <a:pt x="15589" y="1321412"/>
                  </a:lnTo>
                  <a:lnTo>
                    <a:pt x="24194" y="1367044"/>
                  </a:lnTo>
                  <a:lnTo>
                    <a:pt x="34603" y="1412012"/>
                  </a:lnTo>
                  <a:lnTo>
                    <a:pt x="46778" y="1456277"/>
                  </a:lnTo>
                  <a:lnTo>
                    <a:pt x="60678" y="1499799"/>
                  </a:lnTo>
                  <a:lnTo>
                    <a:pt x="76265" y="1542539"/>
                  </a:lnTo>
                  <a:lnTo>
                    <a:pt x="93499" y="1584458"/>
                  </a:lnTo>
                  <a:lnTo>
                    <a:pt x="112341" y="1625516"/>
                  </a:lnTo>
                  <a:lnTo>
                    <a:pt x="132752" y="1665674"/>
                  </a:lnTo>
                  <a:lnTo>
                    <a:pt x="154691" y="1704893"/>
                  </a:lnTo>
                  <a:lnTo>
                    <a:pt x="178121" y="1743133"/>
                  </a:lnTo>
                  <a:lnTo>
                    <a:pt x="203001" y="1780355"/>
                  </a:lnTo>
                  <a:lnTo>
                    <a:pt x="229292" y="1816521"/>
                  </a:lnTo>
                  <a:lnTo>
                    <a:pt x="256955" y="1851589"/>
                  </a:lnTo>
                  <a:lnTo>
                    <a:pt x="285951" y="1885521"/>
                  </a:lnTo>
                  <a:lnTo>
                    <a:pt x="316240" y="1918279"/>
                  </a:lnTo>
                  <a:lnTo>
                    <a:pt x="347782" y="1949821"/>
                  </a:lnTo>
                  <a:lnTo>
                    <a:pt x="380540" y="1980110"/>
                  </a:lnTo>
                  <a:lnTo>
                    <a:pt x="414472" y="2009106"/>
                  </a:lnTo>
                  <a:lnTo>
                    <a:pt x="449540" y="2036769"/>
                  </a:lnTo>
                  <a:lnTo>
                    <a:pt x="485706" y="2063060"/>
                  </a:lnTo>
                  <a:lnTo>
                    <a:pt x="522928" y="2087940"/>
                  </a:lnTo>
                  <a:lnTo>
                    <a:pt x="561168" y="2111370"/>
                  </a:lnTo>
                  <a:lnTo>
                    <a:pt x="600387" y="2133309"/>
                  </a:lnTo>
                  <a:lnTo>
                    <a:pt x="640545" y="2153720"/>
                  </a:lnTo>
                  <a:lnTo>
                    <a:pt x="681603" y="2172562"/>
                  </a:lnTo>
                  <a:lnTo>
                    <a:pt x="723522" y="2189796"/>
                  </a:lnTo>
                  <a:lnTo>
                    <a:pt x="766262" y="2205383"/>
                  </a:lnTo>
                  <a:lnTo>
                    <a:pt x="809784" y="2219283"/>
                  </a:lnTo>
                  <a:lnTo>
                    <a:pt x="854049" y="2231458"/>
                  </a:lnTo>
                  <a:lnTo>
                    <a:pt x="899017" y="2241867"/>
                  </a:lnTo>
                  <a:lnTo>
                    <a:pt x="944649" y="2250472"/>
                  </a:lnTo>
                  <a:lnTo>
                    <a:pt x="990905" y="2257234"/>
                  </a:lnTo>
                  <a:lnTo>
                    <a:pt x="1037748" y="2262112"/>
                  </a:lnTo>
                  <a:lnTo>
                    <a:pt x="1085136" y="2265068"/>
                  </a:lnTo>
                  <a:lnTo>
                    <a:pt x="1133030" y="2266061"/>
                  </a:lnTo>
                  <a:lnTo>
                    <a:pt x="1180925" y="2265068"/>
                  </a:lnTo>
                  <a:lnTo>
                    <a:pt x="1228313" y="2262112"/>
                  </a:lnTo>
                  <a:lnTo>
                    <a:pt x="1275155" y="2257234"/>
                  </a:lnTo>
                  <a:lnTo>
                    <a:pt x="1321412" y="2250472"/>
                  </a:lnTo>
                  <a:lnTo>
                    <a:pt x="1367044" y="2241867"/>
                  </a:lnTo>
                  <a:lnTo>
                    <a:pt x="1412012" y="2231458"/>
                  </a:lnTo>
                  <a:lnTo>
                    <a:pt x="1456277" y="2219283"/>
                  </a:lnTo>
                  <a:lnTo>
                    <a:pt x="1499799" y="2205383"/>
                  </a:lnTo>
                  <a:lnTo>
                    <a:pt x="1542539" y="2189796"/>
                  </a:lnTo>
                  <a:lnTo>
                    <a:pt x="1584458" y="2172562"/>
                  </a:lnTo>
                  <a:lnTo>
                    <a:pt x="1625516" y="2153720"/>
                  </a:lnTo>
                  <a:lnTo>
                    <a:pt x="1665674" y="2133309"/>
                  </a:lnTo>
                  <a:lnTo>
                    <a:pt x="1704893" y="2111370"/>
                  </a:lnTo>
                  <a:lnTo>
                    <a:pt x="1743133" y="2087940"/>
                  </a:lnTo>
                  <a:lnTo>
                    <a:pt x="1780355" y="2063060"/>
                  </a:lnTo>
                  <a:lnTo>
                    <a:pt x="1816520" y="2036769"/>
                  </a:lnTo>
                  <a:lnTo>
                    <a:pt x="1851589" y="2009106"/>
                  </a:lnTo>
                  <a:lnTo>
                    <a:pt x="1885521" y="1980110"/>
                  </a:lnTo>
                  <a:lnTo>
                    <a:pt x="1918279" y="1949821"/>
                  </a:lnTo>
                  <a:lnTo>
                    <a:pt x="1949821" y="1918279"/>
                  </a:lnTo>
                  <a:lnTo>
                    <a:pt x="1980110" y="1885521"/>
                  </a:lnTo>
                  <a:lnTo>
                    <a:pt x="2009106" y="1851589"/>
                  </a:lnTo>
                  <a:lnTo>
                    <a:pt x="2036769" y="1816521"/>
                  </a:lnTo>
                  <a:lnTo>
                    <a:pt x="2063060" y="1780355"/>
                  </a:lnTo>
                  <a:lnTo>
                    <a:pt x="2087940" y="1743133"/>
                  </a:lnTo>
                  <a:lnTo>
                    <a:pt x="2111369" y="1704893"/>
                  </a:lnTo>
                  <a:lnTo>
                    <a:pt x="2133309" y="1665674"/>
                  </a:lnTo>
                  <a:lnTo>
                    <a:pt x="2153719" y="1625516"/>
                  </a:lnTo>
                  <a:lnTo>
                    <a:pt x="2172561" y="1584458"/>
                  </a:lnTo>
                  <a:lnTo>
                    <a:pt x="2189795" y="1542539"/>
                  </a:lnTo>
                  <a:lnTo>
                    <a:pt x="2205382" y="1499799"/>
                  </a:lnTo>
                  <a:lnTo>
                    <a:pt x="2219283" y="1456277"/>
                  </a:lnTo>
                  <a:lnTo>
                    <a:pt x="2231457" y="1412012"/>
                  </a:lnTo>
                  <a:lnTo>
                    <a:pt x="2241867" y="1367044"/>
                  </a:lnTo>
                  <a:lnTo>
                    <a:pt x="2250472" y="1321412"/>
                  </a:lnTo>
                  <a:lnTo>
                    <a:pt x="2257233" y="1275155"/>
                  </a:lnTo>
                  <a:lnTo>
                    <a:pt x="2262112" y="1228313"/>
                  </a:lnTo>
                  <a:lnTo>
                    <a:pt x="2265067" y="1180925"/>
                  </a:lnTo>
                  <a:lnTo>
                    <a:pt x="2266061" y="1133030"/>
                  </a:lnTo>
                  <a:close/>
                </a:path>
              </a:pathLst>
            </a:custGeom>
            <a:ln w="253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3832279" y="771375"/>
              <a:ext cx="512445" cy="513080"/>
            </a:xfrm>
            <a:custGeom>
              <a:avLst/>
              <a:gdLst/>
              <a:ahLst/>
              <a:cxnLst/>
              <a:rect l="l" t="t" r="r" b="b"/>
              <a:pathLst>
                <a:path w="512445" h="513080">
                  <a:moveTo>
                    <a:pt x="255909" y="470266"/>
                  </a:moveTo>
                  <a:lnTo>
                    <a:pt x="206903" y="464605"/>
                  </a:lnTo>
                  <a:lnTo>
                    <a:pt x="161885" y="448483"/>
                  </a:lnTo>
                  <a:lnTo>
                    <a:pt x="122149" y="423196"/>
                  </a:lnTo>
                  <a:lnTo>
                    <a:pt x="88990" y="390037"/>
                  </a:lnTo>
                  <a:lnTo>
                    <a:pt x="63703" y="350302"/>
                  </a:lnTo>
                  <a:lnTo>
                    <a:pt x="47582" y="305284"/>
                  </a:lnTo>
                  <a:lnTo>
                    <a:pt x="41920" y="256278"/>
                  </a:lnTo>
                  <a:lnTo>
                    <a:pt x="43349" y="232038"/>
                  </a:lnTo>
                  <a:lnTo>
                    <a:pt x="47490" y="208631"/>
                  </a:lnTo>
                  <a:lnTo>
                    <a:pt x="54126" y="186166"/>
                  </a:lnTo>
                  <a:lnTo>
                    <a:pt x="63041" y="164755"/>
                  </a:lnTo>
                  <a:lnTo>
                    <a:pt x="56633" y="155748"/>
                  </a:lnTo>
                  <a:lnTo>
                    <a:pt x="15224" y="87244"/>
                  </a:lnTo>
                  <a:lnTo>
                    <a:pt x="0" y="26573"/>
                  </a:lnTo>
                  <a:lnTo>
                    <a:pt x="8645" y="8394"/>
                  </a:lnTo>
                  <a:lnTo>
                    <a:pt x="36303" y="0"/>
                  </a:lnTo>
                  <a:lnTo>
                    <a:pt x="75220" y="10713"/>
                  </a:lnTo>
                  <a:lnTo>
                    <a:pt x="95238" y="21197"/>
                  </a:lnTo>
                  <a:lnTo>
                    <a:pt x="35348" y="21197"/>
                  </a:lnTo>
                  <a:lnTo>
                    <a:pt x="23819" y="23520"/>
                  </a:lnTo>
                  <a:lnTo>
                    <a:pt x="20994" y="32133"/>
                  </a:lnTo>
                  <a:lnTo>
                    <a:pt x="23576" y="49857"/>
                  </a:lnTo>
                  <a:lnTo>
                    <a:pt x="34619" y="78053"/>
                  </a:lnTo>
                  <a:lnTo>
                    <a:pt x="57180" y="118081"/>
                  </a:lnTo>
                  <a:lnTo>
                    <a:pt x="83601" y="156700"/>
                  </a:lnTo>
                  <a:lnTo>
                    <a:pt x="116388" y="199079"/>
                  </a:lnTo>
                  <a:lnTo>
                    <a:pt x="143479" y="231155"/>
                  </a:lnTo>
                  <a:lnTo>
                    <a:pt x="159592" y="249216"/>
                  </a:lnTo>
                  <a:lnTo>
                    <a:pt x="163209" y="253260"/>
                  </a:lnTo>
                  <a:lnTo>
                    <a:pt x="171062" y="261799"/>
                  </a:lnTo>
                  <a:lnTo>
                    <a:pt x="182254" y="273631"/>
                  </a:lnTo>
                  <a:lnTo>
                    <a:pt x="184928" y="276543"/>
                  </a:lnTo>
                  <a:lnTo>
                    <a:pt x="215678" y="307854"/>
                  </a:lnTo>
                  <a:lnTo>
                    <a:pt x="238727" y="330082"/>
                  </a:lnTo>
                  <a:lnTo>
                    <a:pt x="250474" y="341187"/>
                  </a:lnTo>
                  <a:lnTo>
                    <a:pt x="258949" y="348977"/>
                  </a:lnTo>
                  <a:lnTo>
                    <a:pt x="270097" y="358970"/>
                  </a:lnTo>
                  <a:lnTo>
                    <a:pt x="273136" y="361730"/>
                  </a:lnTo>
                  <a:lnTo>
                    <a:pt x="307438" y="391111"/>
                  </a:lnTo>
                  <a:lnTo>
                    <a:pt x="314072" y="396503"/>
                  </a:lnTo>
                  <a:lnTo>
                    <a:pt x="314691" y="397017"/>
                  </a:lnTo>
                  <a:lnTo>
                    <a:pt x="355184" y="428303"/>
                  </a:lnTo>
                  <a:lnTo>
                    <a:pt x="385063" y="449145"/>
                  </a:lnTo>
                  <a:lnTo>
                    <a:pt x="347431" y="449145"/>
                  </a:lnTo>
                  <a:lnTo>
                    <a:pt x="326020" y="458070"/>
                  </a:lnTo>
                  <a:lnTo>
                    <a:pt x="303556" y="464705"/>
                  </a:lnTo>
                  <a:lnTo>
                    <a:pt x="280149" y="468841"/>
                  </a:lnTo>
                  <a:lnTo>
                    <a:pt x="255909" y="470266"/>
                  </a:lnTo>
                  <a:close/>
                </a:path>
                <a:path w="512445" h="513080">
                  <a:moveTo>
                    <a:pt x="387149" y="424984"/>
                  </a:moveTo>
                  <a:lnTo>
                    <a:pt x="352765" y="400035"/>
                  </a:lnTo>
                  <a:lnTo>
                    <a:pt x="314058" y="368981"/>
                  </a:lnTo>
                  <a:lnTo>
                    <a:pt x="271400" y="331455"/>
                  </a:lnTo>
                  <a:lnTo>
                    <a:pt x="225160" y="287090"/>
                  </a:lnTo>
                  <a:lnTo>
                    <a:pt x="180794" y="240831"/>
                  </a:lnTo>
                  <a:lnTo>
                    <a:pt x="143286" y="198148"/>
                  </a:lnTo>
                  <a:lnTo>
                    <a:pt x="112258" y="159418"/>
                  </a:lnTo>
                  <a:lnTo>
                    <a:pt x="87331" y="125015"/>
                  </a:lnTo>
                  <a:lnTo>
                    <a:pt x="99555" y="110711"/>
                  </a:lnTo>
                  <a:lnTo>
                    <a:pt x="112985" y="97560"/>
                  </a:lnTo>
                  <a:lnTo>
                    <a:pt x="127518" y="85612"/>
                  </a:lnTo>
                  <a:lnTo>
                    <a:pt x="143052" y="74921"/>
                  </a:lnTo>
                  <a:lnTo>
                    <a:pt x="94547" y="44396"/>
                  </a:lnTo>
                  <a:lnTo>
                    <a:pt x="58784" y="27321"/>
                  </a:lnTo>
                  <a:lnTo>
                    <a:pt x="35348" y="21197"/>
                  </a:lnTo>
                  <a:lnTo>
                    <a:pt x="95238" y="21197"/>
                  </a:lnTo>
                  <a:lnTo>
                    <a:pt x="119694" y="34005"/>
                  </a:lnTo>
                  <a:lnTo>
                    <a:pt x="164022" y="63346"/>
                  </a:lnTo>
                  <a:lnTo>
                    <a:pt x="347844" y="63346"/>
                  </a:lnTo>
                  <a:lnTo>
                    <a:pt x="389667" y="89381"/>
                  </a:lnTo>
                  <a:lnTo>
                    <a:pt x="422826" y="122540"/>
                  </a:lnTo>
                  <a:lnTo>
                    <a:pt x="448113" y="162275"/>
                  </a:lnTo>
                  <a:lnTo>
                    <a:pt x="464235" y="207293"/>
                  </a:lnTo>
                  <a:lnTo>
                    <a:pt x="469896" y="256299"/>
                  </a:lnTo>
                  <a:lnTo>
                    <a:pt x="468490" y="280632"/>
                  </a:lnTo>
                  <a:lnTo>
                    <a:pt x="464391" y="304144"/>
                  </a:lnTo>
                  <a:lnTo>
                    <a:pt x="457781" y="326705"/>
                  </a:lnTo>
                  <a:lnTo>
                    <a:pt x="448840" y="348185"/>
                  </a:lnTo>
                  <a:lnTo>
                    <a:pt x="462757" y="369198"/>
                  </a:lnTo>
                  <a:lnTo>
                    <a:pt x="437329" y="369198"/>
                  </a:lnTo>
                  <a:lnTo>
                    <a:pt x="426627" y="384760"/>
                  </a:lnTo>
                  <a:lnTo>
                    <a:pt x="414654" y="399314"/>
                  </a:lnTo>
                  <a:lnTo>
                    <a:pt x="401474" y="412756"/>
                  </a:lnTo>
                  <a:lnTo>
                    <a:pt x="387149" y="424984"/>
                  </a:lnTo>
                  <a:close/>
                </a:path>
                <a:path w="512445" h="513080">
                  <a:moveTo>
                    <a:pt x="347844" y="63346"/>
                  </a:moveTo>
                  <a:lnTo>
                    <a:pt x="164022" y="63346"/>
                  </a:lnTo>
                  <a:lnTo>
                    <a:pt x="185502" y="54417"/>
                  </a:lnTo>
                  <a:lnTo>
                    <a:pt x="208063" y="47813"/>
                  </a:lnTo>
                  <a:lnTo>
                    <a:pt x="231575" y="43717"/>
                  </a:lnTo>
                  <a:lnTo>
                    <a:pt x="255909" y="42311"/>
                  </a:lnTo>
                  <a:lnTo>
                    <a:pt x="304914" y="47972"/>
                  </a:lnTo>
                  <a:lnTo>
                    <a:pt x="347844" y="63346"/>
                  </a:lnTo>
                  <a:close/>
                </a:path>
                <a:path w="512445" h="513080">
                  <a:moveTo>
                    <a:pt x="507644" y="491329"/>
                  </a:moveTo>
                  <a:lnTo>
                    <a:pt x="480217" y="491329"/>
                  </a:lnTo>
                  <a:lnTo>
                    <a:pt x="488835" y="488496"/>
                  </a:lnTo>
                  <a:lnTo>
                    <a:pt x="491182" y="476915"/>
                  </a:lnTo>
                  <a:lnTo>
                    <a:pt x="485022" y="453450"/>
                  </a:lnTo>
                  <a:lnTo>
                    <a:pt x="467892" y="417683"/>
                  </a:lnTo>
                  <a:lnTo>
                    <a:pt x="437329" y="369198"/>
                  </a:lnTo>
                  <a:lnTo>
                    <a:pt x="462757" y="369198"/>
                  </a:lnTo>
                  <a:lnTo>
                    <a:pt x="478318" y="392692"/>
                  </a:lnTo>
                  <a:lnTo>
                    <a:pt x="501623" y="437180"/>
                  </a:lnTo>
                  <a:lnTo>
                    <a:pt x="512301" y="476031"/>
                  </a:lnTo>
                  <a:lnTo>
                    <a:pt x="507644" y="491329"/>
                  </a:lnTo>
                  <a:close/>
                </a:path>
                <a:path w="512445" h="513080">
                  <a:moveTo>
                    <a:pt x="478778" y="512742"/>
                  </a:moveTo>
                  <a:lnTo>
                    <a:pt x="438026" y="502837"/>
                  </a:lnTo>
                  <a:lnTo>
                    <a:pt x="382718" y="473176"/>
                  </a:lnTo>
                  <a:lnTo>
                    <a:pt x="347431" y="449145"/>
                  </a:lnTo>
                  <a:lnTo>
                    <a:pt x="385063" y="449145"/>
                  </a:lnTo>
                  <a:lnTo>
                    <a:pt x="387766" y="450940"/>
                  </a:lnTo>
                  <a:lnTo>
                    <a:pt x="394210" y="455092"/>
                  </a:lnTo>
                  <a:lnTo>
                    <a:pt x="434282" y="477681"/>
                  </a:lnTo>
                  <a:lnTo>
                    <a:pt x="462491" y="488742"/>
                  </a:lnTo>
                  <a:lnTo>
                    <a:pt x="480217" y="491329"/>
                  </a:lnTo>
                  <a:lnTo>
                    <a:pt x="507644" y="491329"/>
                  </a:lnTo>
                  <a:lnTo>
                    <a:pt x="503900" y="503626"/>
                  </a:lnTo>
                  <a:lnTo>
                    <a:pt x="498909" y="507614"/>
                  </a:lnTo>
                  <a:lnTo>
                    <a:pt x="493055" y="510463"/>
                  </a:lnTo>
                  <a:lnTo>
                    <a:pt x="486344" y="512172"/>
                  </a:lnTo>
                  <a:lnTo>
                    <a:pt x="478778" y="5127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55370" y="1084698"/>
              <a:ext cx="245441" cy="24544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7418" y="0"/>
              <a:ext cx="3272154" cy="2056130"/>
            </a:xfrm>
            <a:custGeom>
              <a:avLst/>
              <a:gdLst/>
              <a:ahLst/>
              <a:cxnLst/>
              <a:rect l="l" t="t" r="r" b="b"/>
              <a:pathLst>
                <a:path w="3272154" h="2056130">
                  <a:moveTo>
                    <a:pt x="3271766" y="420148"/>
                  </a:moveTo>
                  <a:lnTo>
                    <a:pt x="3271069" y="371915"/>
                  </a:lnTo>
                  <a:lnTo>
                    <a:pt x="3268989" y="324028"/>
                  </a:lnTo>
                  <a:lnTo>
                    <a:pt x="3265547" y="276506"/>
                  </a:lnTo>
                  <a:lnTo>
                    <a:pt x="3260761" y="229370"/>
                  </a:lnTo>
                  <a:lnTo>
                    <a:pt x="3254650" y="182637"/>
                  </a:lnTo>
                  <a:lnTo>
                    <a:pt x="3247234" y="136328"/>
                  </a:lnTo>
                  <a:lnTo>
                    <a:pt x="3238531" y="90461"/>
                  </a:lnTo>
                  <a:lnTo>
                    <a:pt x="3228562" y="45055"/>
                  </a:lnTo>
                  <a:lnTo>
                    <a:pt x="3217344" y="130"/>
                  </a:lnTo>
                  <a:lnTo>
                    <a:pt x="3217308" y="0"/>
                  </a:lnTo>
                </a:path>
                <a:path w="3272154" h="2056130">
                  <a:moveTo>
                    <a:pt x="55057" y="0"/>
                  </a:moveTo>
                  <a:lnTo>
                    <a:pt x="36738" y="75371"/>
                  </a:lnTo>
                  <a:lnTo>
                    <a:pt x="27069" y="123745"/>
                  </a:lnTo>
                  <a:lnTo>
                    <a:pt x="18852" y="172465"/>
                  </a:lnTo>
                  <a:lnTo>
                    <a:pt x="12099" y="221499"/>
                  </a:lnTo>
                  <a:lnTo>
                    <a:pt x="6825" y="270815"/>
                  </a:lnTo>
                  <a:lnTo>
                    <a:pt x="3042" y="320383"/>
                  </a:lnTo>
                  <a:lnTo>
                    <a:pt x="762" y="370171"/>
                  </a:lnTo>
                  <a:lnTo>
                    <a:pt x="0" y="420148"/>
                  </a:lnTo>
                  <a:lnTo>
                    <a:pt x="697" y="468382"/>
                  </a:lnTo>
                  <a:lnTo>
                    <a:pt x="2777" y="516269"/>
                  </a:lnTo>
                  <a:lnTo>
                    <a:pt x="6219" y="563790"/>
                  </a:lnTo>
                  <a:lnTo>
                    <a:pt x="11005" y="610927"/>
                  </a:lnTo>
                  <a:lnTo>
                    <a:pt x="17116" y="657659"/>
                  </a:lnTo>
                  <a:lnTo>
                    <a:pt x="24532" y="703969"/>
                  </a:lnTo>
                  <a:lnTo>
                    <a:pt x="33235" y="749836"/>
                  </a:lnTo>
                  <a:lnTo>
                    <a:pt x="43204" y="795241"/>
                  </a:lnTo>
                  <a:lnTo>
                    <a:pt x="54422" y="840166"/>
                  </a:lnTo>
                  <a:lnTo>
                    <a:pt x="66868" y="884591"/>
                  </a:lnTo>
                  <a:lnTo>
                    <a:pt x="80523" y="928497"/>
                  </a:lnTo>
                  <a:lnTo>
                    <a:pt x="95369" y="971864"/>
                  </a:lnTo>
                  <a:lnTo>
                    <a:pt x="111386" y="1014674"/>
                  </a:lnTo>
                  <a:lnTo>
                    <a:pt x="128555" y="1056908"/>
                  </a:lnTo>
                  <a:lnTo>
                    <a:pt x="146857" y="1098546"/>
                  </a:lnTo>
                  <a:lnTo>
                    <a:pt x="166273" y="1139568"/>
                  </a:lnTo>
                  <a:lnTo>
                    <a:pt x="186782" y="1179957"/>
                  </a:lnTo>
                  <a:lnTo>
                    <a:pt x="208368" y="1219692"/>
                  </a:lnTo>
                  <a:lnTo>
                    <a:pt x="231009" y="1258755"/>
                  </a:lnTo>
                  <a:lnTo>
                    <a:pt x="254687" y="1297126"/>
                  </a:lnTo>
                  <a:lnTo>
                    <a:pt x="279383" y="1334786"/>
                  </a:lnTo>
                  <a:lnTo>
                    <a:pt x="305077" y="1371716"/>
                  </a:lnTo>
                  <a:lnTo>
                    <a:pt x="331751" y="1407897"/>
                  </a:lnTo>
                  <a:lnTo>
                    <a:pt x="359385" y="1443310"/>
                  </a:lnTo>
                  <a:lnTo>
                    <a:pt x="387960" y="1477935"/>
                  </a:lnTo>
                  <a:lnTo>
                    <a:pt x="417456" y="1511753"/>
                  </a:lnTo>
                  <a:lnTo>
                    <a:pt x="447856" y="1544745"/>
                  </a:lnTo>
                  <a:lnTo>
                    <a:pt x="479139" y="1576893"/>
                  </a:lnTo>
                  <a:lnTo>
                    <a:pt x="511286" y="1608175"/>
                  </a:lnTo>
                  <a:lnTo>
                    <a:pt x="544278" y="1638575"/>
                  </a:lnTo>
                  <a:lnTo>
                    <a:pt x="578096" y="1668072"/>
                  </a:lnTo>
                  <a:lnTo>
                    <a:pt x="612721" y="1696647"/>
                  </a:lnTo>
                  <a:lnTo>
                    <a:pt x="648134" y="1724280"/>
                  </a:lnTo>
                  <a:lnTo>
                    <a:pt x="684315" y="1750954"/>
                  </a:lnTo>
                  <a:lnTo>
                    <a:pt x="721245" y="1776649"/>
                  </a:lnTo>
                  <a:lnTo>
                    <a:pt x="758905" y="1801344"/>
                  </a:lnTo>
                  <a:lnTo>
                    <a:pt x="797276" y="1825022"/>
                  </a:lnTo>
                  <a:lnTo>
                    <a:pt x="836339" y="1847664"/>
                  </a:lnTo>
                  <a:lnTo>
                    <a:pt x="876074" y="1869249"/>
                  </a:lnTo>
                  <a:lnTo>
                    <a:pt x="916463" y="1889759"/>
                  </a:lnTo>
                  <a:lnTo>
                    <a:pt x="957486" y="1909174"/>
                  </a:lnTo>
                  <a:lnTo>
                    <a:pt x="999123" y="1927476"/>
                  </a:lnTo>
                  <a:lnTo>
                    <a:pt x="1041357" y="1944645"/>
                  </a:lnTo>
                  <a:lnTo>
                    <a:pt x="1084167" y="1960662"/>
                  </a:lnTo>
                  <a:lnTo>
                    <a:pt x="1127534" y="1975508"/>
                  </a:lnTo>
                  <a:lnTo>
                    <a:pt x="1171440" y="1989163"/>
                  </a:lnTo>
                  <a:lnTo>
                    <a:pt x="1215865" y="2001610"/>
                  </a:lnTo>
                  <a:lnTo>
                    <a:pt x="1260790" y="2012827"/>
                  </a:lnTo>
                  <a:lnTo>
                    <a:pt x="1306195" y="2022796"/>
                  </a:lnTo>
                  <a:lnTo>
                    <a:pt x="1352062" y="2031499"/>
                  </a:lnTo>
                  <a:lnTo>
                    <a:pt x="1398372" y="2038915"/>
                  </a:lnTo>
                  <a:lnTo>
                    <a:pt x="1445104" y="2045026"/>
                  </a:lnTo>
                  <a:lnTo>
                    <a:pt x="1492241" y="2049812"/>
                  </a:lnTo>
                  <a:lnTo>
                    <a:pt x="1539762" y="2053255"/>
                  </a:lnTo>
                  <a:lnTo>
                    <a:pt x="1587649" y="2055334"/>
                  </a:lnTo>
                  <a:lnTo>
                    <a:pt x="1635883" y="2056032"/>
                  </a:lnTo>
                  <a:lnTo>
                    <a:pt x="1684117" y="2055334"/>
                  </a:lnTo>
                  <a:lnTo>
                    <a:pt x="1732004" y="2053255"/>
                  </a:lnTo>
                  <a:lnTo>
                    <a:pt x="1779525" y="2049812"/>
                  </a:lnTo>
                  <a:lnTo>
                    <a:pt x="1826662" y="2045026"/>
                  </a:lnTo>
                  <a:lnTo>
                    <a:pt x="1873394" y="2038915"/>
                  </a:lnTo>
                  <a:lnTo>
                    <a:pt x="1919704" y="2031499"/>
                  </a:lnTo>
                  <a:lnTo>
                    <a:pt x="1965571" y="2022796"/>
                  </a:lnTo>
                  <a:lnTo>
                    <a:pt x="2010976" y="2012827"/>
                  </a:lnTo>
                  <a:lnTo>
                    <a:pt x="2055901" y="2001610"/>
                  </a:lnTo>
                  <a:lnTo>
                    <a:pt x="2100326" y="1989163"/>
                  </a:lnTo>
                  <a:lnTo>
                    <a:pt x="2144232" y="1975508"/>
                  </a:lnTo>
                  <a:lnTo>
                    <a:pt x="2187599" y="1960662"/>
                  </a:lnTo>
                  <a:lnTo>
                    <a:pt x="2230409" y="1944645"/>
                  </a:lnTo>
                  <a:lnTo>
                    <a:pt x="2272643" y="1927476"/>
                  </a:lnTo>
                  <a:lnTo>
                    <a:pt x="2314280" y="1909174"/>
                  </a:lnTo>
                  <a:lnTo>
                    <a:pt x="2355303" y="1889759"/>
                  </a:lnTo>
                  <a:lnTo>
                    <a:pt x="2395692" y="1869249"/>
                  </a:lnTo>
                  <a:lnTo>
                    <a:pt x="2435427" y="1847664"/>
                  </a:lnTo>
                  <a:lnTo>
                    <a:pt x="2474490" y="1825022"/>
                  </a:lnTo>
                  <a:lnTo>
                    <a:pt x="2512861" y="1801344"/>
                  </a:lnTo>
                  <a:lnTo>
                    <a:pt x="2550521" y="1776649"/>
                  </a:lnTo>
                  <a:lnTo>
                    <a:pt x="2587451" y="1750954"/>
                  </a:lnTo>
                  <a:lnTo>
                    <a:pt x="2623632" y="1724280"/>
                  </a:lnTo>
                  <a:lnTo>
                    <a:pt x="2659045" y="1696647"/>
                  </a:lnTo>
                  <a:lnTo>
                    <a:pt x="2693670" y="1668072"/>
                  </a:lnTo>
                  <a:lnTo>
                    <a:pt x="2727488" y="1638575"/>
                  </a:lnTo>
                  <a:lnTo>
                    <a:pt x="2760480" y="1608175"/>
                  </a:lnTo>
                  <a:lnTo>
                    <a:pt x="2792627" y="1576893"/>
                  </a:lnTo>
                  <a:lnTo>
                    <a:pt x="2823910" y="1544745"/>
                  </a:lnTo>
                  <a:lnTo>
                    <a:pt x="2854310" y="1511753"/>
                  </a:lnTo>
                  <a:lnTo>
                    <a:pt x="2883806" y="1477935"/>
                  </a:lnTo>
                  <a:lnTo>
                    <a:pt x="2912381" y="1443310"/>
                  </a:lnTo>
                  <a:lnTo>
                    <a:pt x="2940015" y="1407897"/>
                  </a:lnTo>
                  <a:lnTo>
                    <a:pt x="2966689" y="1371716"/>
                  </a:lnTo>
                  <a:lnTo>
                    <a:pt x="2992383" y="1334786"/>
                  </a:lnTo>
                  <a:lnTo>
                    <a:pt x="3017079" y="1297126"/>
                  </a:lnTo>
                  <a:lnTo>
                    <a:pt x="3040757" y="1258755"/>
                  </a:lnTo>
                  <a:lnTo>
                    <a:pt x="3063398" y="1219692"/>
                  </a:lnTo>
                  <a:lnTo>
                    <a:pt x="3084984" y="1179957"/>
                  </a:lnTo>
                  <a:lnTo>
                    <a:pt x="3105493" y="1139568"/>
                  </a:lnTo>
                  <a:lnTo>
                    <a:pt x="3124909" y="1098546"/>
                  </a:lnTo>
                  <a:lnTo>
                    <a:pt x="3143211" y="1056908"/>
                  </a:lnTo>
                  <a:lnTo>
                    <a:pt x="3160380" y="1014674"/>
                  </a:lnTo>
                  <a:lnTo>
                    <a:pt x="3176397" y="971864"/>
                  </a:lnTo>
                  <a:lnTo>
                    <a:pt x="3191243" y="928497"/>
                  </a:lnTo>
                  <a:lnTo>
                    <a:pt x="3204898" y="884591"/>
                  </a:lnTo>
                  <a:lnTo>
                    <a:pt x="3217344" y="840166"/>
                  </a:lnTo>
                  <a:lnTo>
                    <a:pt x="3228562" y="795241"/>
                  </a:lnTo>
                  <a:lnTo>
                    <a:pt x="3238531" y="749836"/>
                  </a:lnTo>
                  <a:lnTo>
                    <a:pt x="3247234" y="703969"/>
                  </a:lnTo>
                  <a:lnTo>
                    <a:pt x="3254650" y="657659"/>
                  </a:lnTo>
                  <a:lnTo>
                    <a:pt x="3260761" y="610927"/>
                  </a:lnTo>
                  <a:lnTo>
                    <a:pt x="3265547" y="563790"/>
                  </a:lnTo>
                  <a:lnTo>
                    <a:pt x="3268989" y="516269"/>
                  </a:lnTo>
                  <a:lnTo>
                    <a:pt x="3271069" y="468382"/>
                  </a:lnTo>
                  <a:lnTo>
                    <a:pt x="3271766" y="420148"/>
                  </a:lnTo>
                </a:path>
              </a:pathLst>
            </a:custGeom>
            <a:ln w="19049">
              <a:solidFill>
                <a:srgbClr val="0034EC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3332" y="1828342"/>
              <a:ext cx="220041" cy="22004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265523" y="1736609"/>
            <a:ext cx="2276685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432636">
              <a:lnSpc>
                <a:spcPts val="2200"/>
              </a:lnSpc>
              <a:spcBef>
                <a:spcPts val="240"/>
              </a:spcBef>
            </a:pPr>
            <a:r>
              <a:rPr sz="1867" spc="107" dirty="0">
                <a:solidFill>
                  <a:srgbClr val="FFFFFF"/>
                </a:solidFill>
                <a:latin typeface="Arial"/>
                <a:cs typeface="Arial"/>
              </a:rPr>
              <a:t>аналитики, </a:t>
            </a:r>
            <a:r>
              <a:rPr sz="1867" dirty="0">
                <a:solidFill>
                  <a:srgbClr val="FFFFFF"/>
                </a:solidFill>
                <a:latin typeface="Arial"/>
                <a:cs typeface="Arial"/>
              </a:rPr>
              <a:t>РРС-</a:t>
            </a:r>
            <a:r>
              <a:rPr sz="1867" spc="120" dirty="0">
                <a:solidFill>
                  <a:srgbClr val="FFFFFF"/>
                </a:solidFill>
                <a:latin typeface="Arial"/>
                <a:cs typeface="Arial"/>
              </a:rPr>
              <a:t>специалисты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14416" y="662093"/>
            <a:ext cx="2346960" cy="563879"/>
          </a:xfrm>
          <a:custGeom>
            <a:avLst/>
            <a:gdLst/>
            <a:ahLst/>
            <a:cxnLst/>
            <a:rect l="l" t="t" r="r" b="b"/>
            <a:pathLst>
              <a:path w="1760220" h="422909">
                <a:moveTo>
                  <a:pt x="1759940" y="209550"/>
                </a:moveTo>
                <a:lnTo>
                  <a:pt x="1446466" y="209550"/>
                </a:lnTo>
                <a:lnTo>
                  <a:pt x="1446466" y="0"/>
                </a:lnTo>
                <a:lnTo>
                  <a:pt x="0" y="0"/>
                </a:lnTo>
                <a:lnTo>
                  <a:pt x="0" y="209550"/>
                </a:lnTo>
                <a:lnTo>
                  <a:pt x="0" y="213360"/>
                </a:lnTo>
                <a:lnTo>
                  <a:pt x="0" y="422910"/>
                </a:lnTo>
                <a:lnTo>
                  <a:pt x="1759940" y="422910"/>
                </a:lnTo>
                <a:lnTo>
                  <a:pt x="1759940" y="2095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97486" y="354901"/>
            <a:ext cx="2382519" cy="1159292"/>
          </a:xfrm>
          <a:prstGeom prst="rect">
            <a:avLst/>
          </a:prstGeom>
        </p:spPr>
        <p:txBody>
          <a:bodyPr vert="horz" wrap="square" lIns="0" tIns="30480" rIns="0" bIns="0" rtlCol="0" anchor="ctr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lang="ru-RU" sz="2000" dirty="0">
                <a:latin typeface="+mn-lt"/>
              </a:rPr>
              <a:t>ИТ-отдел, отдел бизнес-аналитики,</a:t>
            </a:r>
            <a:br>
              <a:rPr lang="ru-RU" sz="2000" dirty="0">
                <a:latin typeface="+mn-lt"/>
              </a:rPr>
            </a:br>
            <a:r>
              <a:rPr lang="ru-RU" sz="2000" dirty="0">
                <a:latin typeface="+mn-lt"/>
              </a:rPr>
              <a:t>отдел безопасности и закупок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105037" y="1603860"/>
            <a:ext cx="2677160" cy="135400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b="1" dirty="0"/>
              <a:t>Прямая ЦА:</a:t>
            </a:r>
          </a:p>
          <a:p>
            <a:pPr marL="16933">
              <a:spcBef>
                <a:spcPts val="47"/>
              </a:spcBef>
            </a:pPr>
            <a:r>
              <a:rPr sz="2000" dirty="0"/>
              <a:t>маркетинг-директор</a:t>
            </a:r>
          </a:p>
          <a:p>
            <a:pPr marL="37252" marR="6773">
              <a:lnSpc>
                <a:spcPts val="2200"/>
              </a:lnSpc>
              <a:spcBef>
                <a:spcPts val="1287"/>
              </a:spcBef>
            </a:pPr>
            <a:r>
              <a:rPr sz="2000" dirty="0"/>
              <a:t>Так как он выделит деньги на аналитику.</a:t>
            </a:r>
          </a:p>
        </p:txBody>
      </p:sp>
      <p:sp>
        <p:nvSpPr>
          <p:cNvPr id="15" name="object 15"/>
          <p:cNvSpPr/>
          <p:nvPr/>
        </p:nvSpPr>
        <p:spPr>
          <a:xfrm>
            <a:off x="0" y="4616719"/>
            <a:ext cx="12192000" cy="2241973"/>
          </a:xfrm>
          <a:custGeom>
            <a:avLst/>
            <a:gdLst/>
            <a:ahLst/>
            <a:cxnLst/>
            <a:rect l="l" t="t" r="r" b="b"/>
            <a:pathLst>
              <a:path w="9144000" h="1681479">
                <a:moveTo>
                  <a:pt x="9143999" y="1680959"/>
                </a:moveTo>
                <a:lnTo>
                  <a:pt x="0" y="1680959"/>
                </a:lnTo>
                <a:lnTo>
                  <a:pt x="0" y="0"/>
                </a:lnTo>
                <a:lnTo>
                  <a:pt x="9143999" y="0"/>
                </a:lnTo>
                <a:lnTo>
                  <a:pt x="9143999" y="1680959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 txBox="1"/>
          <p:nvPr/>
        </p:nvSpPr>
        <p:spPr>
          <a:xfrm>
            <a:off x="3280005" y="3611033"/>
            <a:ext cx="5304367" cy="44798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ru-RU" sz="2800" dirty="0"/>
              <a:t>Конкретизируем </a:t>
            </a:r>
            <a:r>
              <a:rPr sz="2800" dirty="0"/>
              <a:t>ЦА: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490265" y="5135946"/>
            <a:ext cx="2720340" cy="128667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27"/>
              </a:lnSpc>
              <a:spcBef>
                <a:spcPts val="133"/>
              </a:spcBef>
            </a:pPr>
            <a:r>
              <a:rPr sz="1867" b="1" spc="133" dirty="0">
                <a:solidFill>
                  <a:srgbClr val="FFFFFF"/>
                </a:solidFill>
                <a:latin typeface="Arial"/>
                <a:cs typeface="Arial"/>
              </a:rPr>
              <a:t>Ниши:</a:t>
            </a:r>
            <a:endParaRPr sz="1867">
              <a:latin typeface="Arial"/>
              <a:cs typeface="Arial"/>
            </a:endParaRPr>
          </a:p>
          <a:p>
            <a:pPr marL="16933" marR="6773">
              <a:lnSpc>
                <a:spcPts val="1907"/>
              </a:lnSpc>
              <a:spcBef>
                <a:spcPts val="60"/>
              </a:spcBef>
            </a:pPr>
            <a:r>
              <a:rPr sz="1600" spc="100" dirty="0">
                <a:solidFill>
                  <a:srgbClr val="FFFFFF"/>
                </a:solidFill>
                <a:latin typeface="Arial"/>
                <a:cs typeface="Arial"/>
              </a:rPr>
              <a:t>Екоммерс,</a:t>
            </a:r>
            <a:r>
              <a:rPr sz="16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47" dirty="0">
                <a:solidFill>
                  <a:srgbClr val="FFFFFF"/>
                </a:solidFill>
                <a:latin typeface="Arial"/>
                <a:cs typeface="Arial"/>
              </a:rPr>
              <a:t>Ритейл, </a:t>
            </a:r>
            <a:r>
              <a:rPr sz="1600" spc="120" dirty="0">
                <a:solidFill>
                  <a:srgbClr val="FFFFFF"/>
                </a:solidFill>
                <a:latin typeface="Arial"/>
                <a:cs typeface="Arial"/>
              </a:rPr>
              <a:t>Финанс,</a:t>
            </a:r>
            <a:r>
              <a:rPr sz="1600" spc="2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Телеком,</a:t>
            </a:r>
            <a:r>
              <a:rPr sz="1600" spc="2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80" dirty="0">
                <a:solidFill>
                  <a:srgbClr val="FFFFFF"/>
                </a:solidFill>
                <a:latin typeface="Arial"/>
                <a:cs typeface="Arial"/>
              </a:rPr>
              <a:t>Фарма, </a:t>
            </a:r>
            <a:r>
              <a:rPr sz="1600" spc="100" dirty="0">
                <a:solidFill>
                  <a:srgbClr val="FFFFFF"/>
                </a:solidFill>
                <a:latin typeface="Arial"/>
                <a:cs typeface="Arial"/>
              </a:rPr>
              <a:t>Маркетплейсы,</a:t>
            </a:r>
            <a:r>
              <a:rPr sz="1600" spc="5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3" dirty="0">
                <a:solidFill>
                  <a:srgbClr val="FFFFFF"/>
                </a:solidFill>
                <a:latin typeface="Arial"/>
                <a:cs typeface="Arial"/>
              </a:rPr>
              <a:t>Авто, </a:t>
            </a:r>
            <a:r>
              <a:rPr sz="1600" spc="107" dirty="0">
                <a:solidFill>
                  <a:srgbClr val="FFFFFF"/>
                </a:solidFill>
                <a:latin typeface="Arial"/>
                <a:cs typeface="Arial"/>
              </a:rPr>
              <a:t>Недвижимость,</a:t>
            </a:r>
            <a:r>
              <a:rPr sz="1600" spc="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33" dirty="0">
                <a:solidFill>
                  <a:srgbClr val="FFFFFF"/>
                </a:solidFill>
                <a:latin typeface="Arial"/>
                <a:cs typeface="Arial"/>
              </a:rPr>
              <a:t>ИТ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61415" y="5135946"/>
            <a:ext cx="2219960" cy="10430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27"/>
              </a:lnSpc>
              <a:spcBef>
                <a:spcPts val="133"/>
              </a:spcBef>
            </a:pPr>
            <a:r>
              <a:rPr sz="1867" b="1" spc="-27" dirty="0">
                <a:solidFill>
                  <a:srgbClr val="FFFFFF"/>
                </a:solidFill>
                <a:latin typeface="Arial"/>
                <a:cs typeface="Arial"/>
              </a:rPr>
              <a:t>Гео:</a:t>
            </a:r>
            <a:endParaRPr sz="1867">
              <a:latin typeface="Arial"/>
              <a:cs typeface="Arial"/>
            </a:endParaRPr>
          </a:p>
          <a:p>
            <a:pPr marL="16933" marR="6773">
              <a:lnSpc>
                <a:spcPts val="1907"/>
              </a:lnSpc>
              <a:spcBef>
                <a:spcPts val="60"/>
              </a:spcBef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РФ,</a:t>
            </a:r>
            <a:r>
              <a:rPr sz="16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52" dirty="0">
                <a:solidFill>
                  <a:srgbClr val="FFFFFF"/>
                </a:solidFill>
                <a:latin typeface="Arial"/>
                <a:cs typeface="Arial"/>
              </a:rPr>
              <a:t>крупные</a:t>
            </a:r>
            <a:r>
              <a:rPr sz="16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73" dirty="0">
                <a:solidFill>
                  <a:srgbClr val="FFFFFF"/>
                </a:solidFill>
                <a:latin typeface="Arial"/>
                <a:cs typeface="Arial"/>
              </a:rPr>
              <a:t>города, </a:t>
            </a:r>
            <a:r>
              <a:rPr sz="1600" spc="107" dirty="0">
                <a:solidFill>
                  <a:srgbClr val="FFFFFF"/>
                </a:solidFill>
                <a:latin typeface="Arial"/>
                <a:cs typeface="Arial"/>
              </a:rPr>
              <a:t>где</a:t>
            </a:r>
            <a:r>
              <a:rPr sz="1600" spc="8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есть</a:t>
            </a:r>
            <a:r>
              <a:rPr sz="1600" spc="8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HQ,</a:t>
            </a:r>
            <a:r>
              <a:rPr sz="1600" spc="8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13" dirty="0">
                <a:solidFill>
                  <a:srgbClr val="FFFFFF"/>
                </a:solidFill>
                <a:latin typeface="Arial"/>
                <a:cs typeface="Arial"/>
              </a:rPr>
              <a:t>скорее </a:t>
            </a:r>
            <a:r>
              <a:rPr sz="1600" spc="107" dirty="0">
                <a:solidFill>
                  <a:srgbClr val="FFFFFF"/>
                </a:solidFill>
                <a:latin typeface="Arial"/>
                <a:cs typeface="Arial"/>
              </a:rPr>
              <a:t>всего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67" dirty="0">
                <a:solidFill>
                  <a:srgbClr val="FFFFFF"/>
                </a:solidFill>
                <a:latin typeface="Arial"/>
                <a:cs typeface="Arial"/>
              </a:rPr>
              <a:t>МСК,</a:t>
            </a:r>
            <a:r>
              <a:rPr sz="16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13" dirty="0">
                <a:solidFill>
                  <a:srgbClr val="FFFFFF"/>
                </a:solidFill>
                <a:latin typeface="Arial"/>
                <a:cs typeface="Arial"/>
              </a:rPr>
              <a:t>Питер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074795" y="5135945"/>
            <a:ext cx="1849120" cy="5428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27"/>
              </a:lnSpc>
              <a:spcBef>
                <a:spcPts val="133"/>
              </a:spcBef>
            </a:pPr>
            <a:r>
              <a:rPr sz="1867" b="1" spc="113" dirty="0">
                <a:solidFill>
                  <a:srgbClr val="FFFFFF"/>
                </a:solidFill>
                <a:latin typeface="Arial"/>
                <a:cs typeface="Arial"/>
              </a:rPr>
              <a:t>Отслеживают</a:t>
            </a:r>
            <a:endParaRPr sz="1867" dirty="0">
              <a:latin typeface="Arial"/>
              <a:cs typeface="Arial"/>
            </a:endParaRPr>
          </a:p>
          <a:p>
            <a:pPr marL="16933">
              <a:lnSpc>
                <a:spcPts val="1907"/>
              </a:lnSpc>
            </a:pPr>
            <a:r>
              <a:rPr sz="1600" spc="160" dirty="0">
                <a:solidFill>
                  <a:srgbClr val="FFFFFF"/>
                </a:solidFill>
                <a:latin typeface="Arial"/>
                <a:cs typeface="Arial"/>
              </a:rPr>
              <a:t>конверсии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13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33" dirty="0">
                <a:solidFill>
                  <a:srgbClr val="FFFFFF"/>
                </a:solidFill>
                <a:latin typeface="Arial"/>
                <a:cs typeface="Arial"/>
              </a:rPr>
              <a:t>GA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074795" y="5897946"/>
            <a:ext cx="2429085" cy="543739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6933" marR="6773">
              <a:lnSpc>
                <a:spcPts val="1947"/>
              </a:lnSpc>
              <a:spcBef>
                <a:spcPts val="440"/>
              </a:spcBef>
            </a:pPr>
            <a:r>
              <a:rPr sz="1867" b="1" spc="100" dirty="0">
                <a:solidFill>
                  <a:srgbClr val="FFFFFF"/>
                </a:solidFill>
                <a:latin typeface="Arial"/>
                <a:cs typeface="Arial"/>
              </a:rPr>
              <a:t>Тратят</a:t>
            </a:r>
            <a:r>
              <a:rPr sz="1867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13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Arial"/>
                <a:cs typeface="Arial"/>
              </a:rPr>
              <a:t>отчетность </a:t>
            </a:r>
            <a:r>
              <a:rPr sz="1600" spc="100" dirty="0">
                <a:solidFill>
                  <a:srgbClr val="FFFFFF"/>
                </a:solidFill>
                <a:latin typeface="Arial"/>
                <a:cs typeface="Arial"/>
              </a:rPr>
              <a:t>более</a:t>
            </a:r>
            <a:r>
              <a:rPr sz="16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6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ч.</a:t>
            </a:r>
            <a:r>
              <a:rPr sz="16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13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16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00" dirty="0">
                <a:solidFill>
                  <a:srgbClr val="FFFFFF"/>
                </a:solidFill>
                <a:latin typeface="Arial"/>
                <a:cs typeface="Arial"/>
              </a:rPr>
              <a:t>неделю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19557" y="5158305"/>
            <a:ext cx="1084580" cy="5428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27"/>
              </a:lnSpc>
              <a:spcBef>
                <a:spcPts val="133"/>
              </a:spcBef>
            </a:pPr>
            <a:r>
              <a:rPr sz="1867" b="1" spc="80" dirty="0">
                <a:solidFill>
                  <a:srgbClr val="FFFFFF"/>
                </a:solidFill>
                <a:latin typeface="Arial"/>
                <a:cs typeface="Arial"/>
              </a:rPr>
              <a:t>Возраст</a:t>
            </a:r>
            <a:endParaRPr sz="1867">
              <a:latin typeface="Arial"/>
              <a:cs typeface="Arial"/>
            </a:endParaRPr>
          </a:p>
          <a:p>
            <a:pPr marL="16933">
              <a:lnSpc>
                <a:spcPts val="1907"/>
              </a:lnSpc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25-</a:t>
            </a:r>
            <a:r>
              <a:rPr sz="1600" spc="160" dirty="0">
                <a:solidFill>
                  <a:srgbClr val="FFFFFF"/>
                </a:solidFill>
                <a:latin typeface="Arial"/>
                <a:cs typeface="Arial"/>
              </a:rPr>
              <a:t>40</a:t>
            </a:r>
            <a:r>
              <a:rPr sz="1600" spc="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33" dirty="0">
                <a:solidFill>
                  <a:srgbClr val="FFFFFF"/>
                </a:solidFill>
                <a:latin typeface="Arial"/>
                <a:cs typeface="Arial"/>
              </a:rPr>
              <a:t>лет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89138" y="4224150"/>
            <a:ext cx="9502140" cy="842433"/>
            <a:chOff x="366853" y="3168112"/>
            <a:chExt cx="7126605" cy="631825"/>
          </a:xfrm>
        </p:grpSpPr>
        <p:sp>
          <p:nvSpPr>
            <p:cNvPr id="23" name="object 23"/>
            <p:cNvSpPr/>
            <p:nvPr/>
          </p:nvSpPr>
          <p:spPr>
            <a:xfrm>
              <a:off x="6889827" y="3168112"/>
              <a:ext cx="603250" cy="603250"/>
            </a:xfrm>
            <a:custGeom>
              <a:avLst/>
              <a:gdLst/>
              <a:ahLst/>
              <a:cxnLst/>
              <a:rect l="l" t="t" r="r" b="b"/>
              <a:pathLst>
                <a:path w="603250" h="603250">
                  <a:moveTo>
                    <a:pt x="301561" y="603124"/>
                  </a:moveTo>
                  <a:lnTo>
                    <a:pt x="252646" y="599177"/>
                  </a:lnTo>
                  <a:lnTo>
                    <a:pt x="206244" y="587750"/>
                  </a:lnTo>
                  <a:lnTo>
                    <a:pt x="162976" y="569464"/>
                  </a:lnTo>
                  <a:lnTo>
                    <a:pt x="123463" y="544940"/>
                  </a:lnTo>
                  <a:lnTo>
                    <a:pt x="88325" y="514798"/>
                  </a:lnTo>
                  <a:lnTo>
                    <a:pt x="58183" y="479660"/>
                  </a:lnTo>
                  <a:lnTo>
                    <a:pt x="33659" y="440147"/>
                  </a:lnTo>
                  <a:lnTo>
                    <a:pt x="15373" y="396878"/>
                  </a:lnTo>
                  <a:lnTo>
                    <a:pt x="3946" y="350476"/>
                  </a:lnTo>
                  <a:lnTo>
                    <a:pt x="0" y="301562"/>
                  </a:lnTo>
                  <a:lnTo>
                    <a:pt x="3756" y="254102"/>
                  </a:lnTo>
                  <a:lnTo>
                    <a:pt x="14802" y="208239"/>
                  </a:lnTo>
                  <a:lnTo>
                    <a:pt x="32803" y="164782"/>
                  </a:lnTo>
                  <a:lnTo>
                    <a:pt x="57422" y="124540"/>
                  </a:lnTo>
                  <a:lnTo>
                    <a:pt x="88325" y="88325"/>
                  </a:lnTo>
                  <a:lnTo>
                    <a:pt x="124540" y="57423"/>
                  </a:lnTo>
                  <a:lnTo>
                    <a:pt x="164781" y="32803"/>
                  </a:lnTo>
                  <a:lnTo>
                    <a:pt x="208239" y="14803"/>
                  </a:lnTo>
                  <a:lnTo>
                    <a:pt x="254102" y="3756"/>
                  </a:lnTo>
                  <a:lnTo>
                    <a:pt x="301561" y="0"/>
                  </a:lnTo>
                  <a:lnTo>
                    <a:pt x="350476" y="3946"/>
                  </a:lnTo>
                  <a:lnTo>
                    <a:pt x="396878" y="15373"/>
                  </a:lnTo>
                  <a:lnTo>
                    <a:pt x="440147" y="33659"/>
                  </a:lnTo>
                  <a:lnTo>
                    <a:pt x="479660" y="58184"/>
                  </a:lnTo>
                  <a:lnTo>
                    <a:pt x="514798" y="88325"/>
                  </a:lnTo>
                  <a:lnTo>
                    <a:pt x="544939" y="123463"/>
                  </a:lnTo>
                  <a:lnTo>
                    <a:pt x="569463" y="162977"/>
                  </a:lnTo>
                  <a:lnTo>
                    <a:pt x="587749" y="206245"/>
                  </a:lnTo>
                  <a:lnTo>
                    <a:pt x="599176" y="252647"/>
                  </a:lnTo>
                  <a:lnTo>
                    <a:pt x="603123" y="301562"/>
                  </a:lnTo>
                  <a:lnTo>
                    <a:pt x="599176" y="350476"/>
                  </a:lnTo>
                  <a:lnTo>
                    <a:pt x="587749" y="396878"/>
                  </a:lnTo>
                  <a:lnTo>
                    <a:pt x="569463" y="440147"/>
                  </a:lnTo>
                  <a:lnTo>
                    <a:pt x="544939" y="479660"/>
                  </a:lnTo>
                  <a:lnTo>
                    <a:pt x="514798" y="514798"/>
                  </a:lnTo>
                  <a:lnTo>
                    <a:pt x="479660" y="544940"/>
                  </a:lnTo>
                  <a:lnTo>
                    <a:pt x="440147" y="569464"/>
                  </a:lnTo>
                  <a:lnTo>
                    <a:pt x="396878" y="587750"/>
                  </a:lnTo>
                  <a:lnTo>
                    <a:pt x="350476" y="599177"/>
                  </a:lnTo>
                  <a:lnTo>
                    <a:pt x="301561" y="603124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4" name="object 24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64415" y="3241560"/>
              <a:ext cx="457199" cy="45719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116641" y="3168112"/>
              <a:ext cx="603250" cy="603250"/>
            </a:xfrm>
            <a:custGeom>
              <a:avLst/>
              <a:gdLst/>
              <a:ahLst/>
              <a:cxnLst/>
              <a:rect l="l" t="t" r="r" b="b"/>
              <a:pathLst>
                <a:path w="603250" h="603250">
                  <a:moveTo>
                    <a:pt x="301562" y="603124"/>
                  </a:moveTo>
                  <a:lnTo>
                    <a:pt x="252647" y="599177"/>
                  </a:lnTo>
                  <a:lnTo>
                    <a:pt x="206245" y="587750"/>
                  </a:lnTo>
                  <a:lnTo>
                    <a:pt x="162977" y="569464"/>
                  </a:lnTo>
                  <a:lnTo>
                    <a:pt x="123463" y="544940"/>
                  </a:lnTo>
                  <a:lnTo>
                    <a:pt x="88325" y="514798"/>
                  </a:lnTo>
                  <a:lnTo>
                    <a:pt x="58184" y="479660"/>
                  </a:lnTo>
                  <a:lnTo>
                    <a:pt x="33659" y="440147"/>
                  </a:lnTo>
                  <a:lnTo>
                    <a:pt x="15373" y="396878"/>
                  </a:lnTo>
                  <a:lnTo>
                    <a:pt x="3946" y="350476"/>
                  </a:lnTo>
                  <a:lnTo>
                    <a:pt x="0" y="301562"/>
                  </a:lnTo>
                  <a:lnTo>
                    <a:pt x="3756" y="254102"/>
                  </a:lnTo>
                  <a:lnTo>
                    <a:pt x="14803" y="208239"/>
                  </a:lnTo>
                  <a:lnTo>
                    <a:pt x="32803" y="164782"/>
                  </a:lnTo>
                  <a:lnTo>
                    <a:pt x="57422" y="124540"/>
                  </a:lnTo>
                  <a:lnTo>
                    <a:pt x="88325" y="88325"/>
                  </a:lnTo>
                  <a:lnTo>
                    <a:pt x="124540" y="57423"/>
                  </a:lnTo>
                  <a:lnTo>
                    <a:pt x="164781" y="32803"/>
                  </a:lnTo>
                  <a:lnTo>
                    <a:pt x="208239" y="14803"/>
                  </a:lnTo>
                  <a:lnTo>
                    <a:pt x="254102" y="3756"/>
                  </a:lnTo>
                  <a:lnTo>
                    <a:pt x="301562" y="0"/>
                  </a:lnTo>
                  <a:lnTo>
                    <a:pt x="350477" y="3946"/>
                  </a:lnTo>
                  <a:lnTo>
                    <a:pt x="396879" y="15373"/>
                  </a:lnTo>
                  <a:lnTo>
                    <a:pt x="440147" y="33659"/>
                  </a:lnTo>
                  <a:lnTo>
                    <a:pt x="479660" y="58184"/>
                  </a:lnTo>
                  <a:lnTo>
                    <a:pt x="514798" y="88325"/>
                  </a:lnTo>
                  <a:lnTo>
                    <a:pt x="544939" y="123463"/>
                  </a:lnTo>
                  <a:lnTo>
                    <a:pt x="569464" y="162977"/>
                  </a:lnTo>
                  <a:lnTo>
                    <a:pt x="587749" y="206245"/>
                  </a:lnTo>
                  <a:lnTo>
                    <a:pt x="599176" y="252647"/>
                  </a:lnTo>
                  <a:lnTo>
                    <a:pt x="603123" y="301562"/>
                  </a:lnTo>
                  <a:lnTo>
                    <a:pt x="599176" y="350476"/>
                  </a:lnTo>
                  <a:lnTo>
                    <a:pt x="587749" y="396878"/>
                  </a:lnTo>
                  <a:lnTo>
                    <a:pt x="569464" y="440147"/>
                  </a:lnTo>
                  <a:lnTo>
                    <a:pt x="544939" y="479660"/>
                  </a:lnTo>
                  <a:lnTo>
                    <a:pt x="514798" y="514798"/>
                  </a:lnTo>
                  <a:lnTo>
                    <a:pt x="479660" y="544940"/>
                  </a:lnTo>
                  <a:lnTo>
                    <a:pt x="440147" y="569464"/>
                  </a:lnTo>
                  <a:lnTo>
                    <a:pt x="396879" y="587750"/>
                  </a:lnTo>
                  <a:lnTo>
                    <a:pt x="350477" y="599177"/>
                  </a:lnTo>
                  <a:lnTo>
                    <a:pt x="301562" y="603124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91229" y="3241560"/>
              <a:ext cx="457199" cy="45719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831016" y="3172161"/>
              <a:ext cx="603250" cy="603250"/>
            </a:xfrm>
            <a:custGeom>
              <a:avLst/>
              <a:gdLst/>
              <a:ahLst/>
              <a:cxnLst/>
              <a:rect l="l" t="t" r="r" b="b"/>
              <a:pathLst>
                <a:path w="603250" h="603250">
                  <a:moveTo>
                    <a:pt x="301562" y="603123"/>
                  </a:moveTo>
                  <a:lnTo>
                    <a:pt x="252647" y="599177"/>
                  </a:lnTo>
                  <a:lnTo>
                    <a:pt x="206245" y="587750"/>
                  </a:lnTo>
                  <a:lnTo>
                    <a:pt x="162976" y="569464"/>
                  </a:lnTo>
                  <a:lnTo>
                    <a:pt x="123463" y="544939"/>
                  </a:lnTo>
                  <a:lnTo>
                    <a:pt x="88325" y="514798"/>
                  </a:lnTo>
                  <a:lnTo>
                    <a:pt x="58183" y="479660"/>
                  </a:lnTo>
                  <a:lnTo>
                    <a:pt x="33659" y="440146"/>
                  </a:lnTo>
                  <a:lnTo>
                    <a:pt x="15373" y="396878"/>
                  </a:lnTo>
                  <a:lnTo>
                    <a:pt x="3946" y="350476"/>
                  </a:lnTo>
                  <a:lnTo>
                    <a:pt x="0" y="301561"/>
                  </a:lnTo>
                  <a:lnTo>
                    <a:pt x="3756" y="254102"/>
                  </a:lnTo>
                  <a:lnTo>
                    <a:pt x="14803" y="208239"/>
                  </a:lnTo>
                  <a:lnTo>
                    <a:pt x="32803" y="164781"/>
                  </a:lnTo>
                  <a:lnTo>
                    <a:pt x="57423" y="124540"/>
                  </a:lnTo>
                  <a:lnTo>
                    <a:pt x="88325" y="88325"/>
                  </a:lnTo>
                  <a:lnTo>
                    <a:pt x="124540" y="57422"/>
                  </a:lnTo>
                  <a:lnTo>
                    <a:pt x="164782" y="32803"/>
                  </a:lnTo>
                  <a:lnTo>
                    <a:pt x="208239" y="14803"/>
                  </a:lnTo>
                  <a:lnTo>
                    <a:pt x="254102" y="3756"/>
                  </a:lnTo>
                  <a:lnTo>
                    <a:pt x="301562" y="0"/>
                  </a:lnTo>
                  <a:lnTo>
                    <a:pt x="350476" y="3946"/>
                  </a:lnTo>
                  <a:lnTo>
                    <a:pt x="396878" y="15373"/>
                  </a:lnTo>
                  <a:lnTo>
                    <a:pt x="440147" y="33659"/>
                  </a:lnTo>
                  <a:lnTo>
                    <a:pt x="479660" y="58183"/>
                  </a:lnTo>
                  <a:lnTo>
                    <a:pt x="514798" y="88325"/>
                  </a:lnTo>
                  <a:lnTo>
                    <a:pt x="544939" y="123463"/>
                  </a:lnTo>
                  <a:lnTo>
                    <a:pt x="569464" y="162976"/>
                  </a:lnTo>
                  <a:lnTo>
                    <a:pt x="587750" y="206244"/>
                  </a:lnTo>
                  <a:lnTo>
                    <a:pt x="599176" y="252646"/>
                  </a:lnTo>
                  <a:lnTo>
                    <a:pt x="603123" y="301561"/>
                  </a:lnTo>
                  <a:lnTo>
                    <a:pt x="599176" y="350476"/>
                  </a:lnTo>
                  <a:lnTo>
                    <a:pt x="587750" y="396878"/>
                  </a:lnTo>
                  <a:lnTo>
                    <a:pt x="569464" y="440146"/>
                  </a:lnTo>
                  <a:lnTo>
                    <a:pt x="544939" y="479660"/>
                  </a:lnTo>
                  <a:lnTo>
                    <a:pt x="514798" y="514798"/>
                  </a:lnTo>
                  <a:lnTo>
                    <a:pt x="479660" y="544939"/>
                  </a:lnTo>
                  <a:lnTo>
                    <a:pt x="440147" y="569464"/>
                  </a:lnTo>
                  <a:lnTo>
                    <a:pt x="396878" y="587750"/>
                  </a:lnTo>
                  <a:lnTo>
                    <a:pt x="350476" y="599177"/>
                  </a:lnTo>
                  <a:lnTo>
                    <a:pt x="301562" y="603123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8" name="object 28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05604" y="3245609"/>
              <a:ext cx="457199" cy="45719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66853" y="3196409"/>
              <a:ext cx="603250" cy="603250"/>
            </a:xfrm>
            <a:custGeom>
              <a:avLst/>
              <a:gdLst/>
              <a:ahLst/>
              <a:cxnLst/>
              <a:rect l="l" t="t" r="r" b="b"/>
              <a:pathLst>
                <a:path w="603250" h="603250">
                  <a:moveTo>
                    <a:pt x="301561" y="603123"/>
                  </a:moveTo>
                  <a:lnTo>
                    <a:pt x="252647" y="599177"/>
                  </a:lnTo>
                  <a:lnTo>
                    <a:pt x="206245" y="587750"/>
                  </a:lnTo>
                  <a:lnTo>
                    <a:pt x="162976" y="569464"/>
                  </a:lnTo>
                  <a:lnTo>
                    <a:pt x="123463" y="544939"/>
                  </a:lnTo>
                  <a:lnTo>
                    <a:pt x="88325" y="514798"/>
                  </a:lnTo>
                  <a:lnTo>
                    <a:pt x="58183" y="479660"/>
                  </a:lnTo>
                  <a:lnTo>
                    <a:pt x="33659" y="440147"/>
                  </a:lnTo>
                  <a:lnTo>
                    <a:pt x="15373" y="396878"/>
                  </a:lnTo>
                  <a:lnTo>
                    <a:pt x="3946" y="350476"/>
                  </a:lnTo>
                  <a:lnTo>
                    <a:pt x="0" y="301561"/>
                  </a:lnTo>
                  <a:lnTo>
                    <a:pt x="3756" y="254102"/>
                  </a:lnTo>
                  <a:lnTo>
                    <a:pt x="14803" y="208239"/>
                  </a:lnTo>
                  <a:lnTo>
                    <a:pt x="32803" y="164781"/>
                  </a:lnTo>
                  <a:lnTo>
                    <a:pt x="57422" y="124540"/>
                  </a:lnTo>
                  <a:lnTo>
                    <a:pt x="88325" y="88325"/>
                  </a:lnTo>
                  <a:lnTo>
                    <a:pt x="124540" y="57422"/>
                  </a:lnTo>
                  <a:lnTo>
                    <a:pt x="164781" y="32803"/>
                  </a:lnTo>
                  <a:lnTo>
                    <a:pt x="208239" y="14803"/>
                  </a:lnTo>
                  <a:lnTo>
                    <a:pt x="254102" y="3756"/>
                  </a:lnTo>
                  <a:lnTo>
                    <a:pt x="301561" y="0"/>
                  </a:lnTo>
                  <a:lnTo>
                    <a:pt x="350476" y="3946"/>
                  </a:lnTo>
                  <a:lnTo>
                    <a:pt x="396878" y="15373"/>
                  </a:lnTo>
                  <a:lnTo>
                    <a:pt x="440147" y="33659"/>
                  </a:lnTo>
                  <a:lnTo>
                    <a:pt x="479660" y="58183"/>
                  </a:lnTo>
                  <a:lnTo>
                    <a:pt x="514798" y="88325"/>
                  </a:lnTo>
                  <a:lnTo>
                    <a:pt x="544940" y="123463"/>
                  </a:lnTo>
                  <a:lnTo>
                    <a:pt x="569464" y="162976"/>
                  </a:lnTo>
                  <a:lnTo>
                    <a:pt x="587750" y="206245"/>
                  </a:lnTo>
                  <a:lnTo>
                    <a:pt x="599177" y="252647"/>
                  </a:lnTo>
                  <a:lnTo>
                    <a:pt x="603123" y="301561"/>
                  </a:lnTo>
                  <a:lnTo>
                    <a:pt x="599177" y="350476"/>
                  </a:lnTo>
                  <a:lnTo>
                    <a:pt x="587750" y="396878"/>
                  </a:lnTo>
                  <a:lnTo>
                    <a:pt x="569464" y="440147"/>
                  </a:lnTo>
                  <a:lnTo>
                    <a:pt x="544940" y="479660"/>
                  </a:lnTo>
                  <a:lnTo>
                    <a:pt x="514798" y="514798"/>
                  </a:lnTo>
                  <a:lnTo>
                    <a:pt x="479660" y="544939"/>
                  </a:lnTo>
                  <a:lnTo>
                    <a:pt x="440147" y="569464"/>
                  </a:lnTo>
                  <a:lnTo>
                    <a:pt x="396878" y="587750"/>
                  </a:lnTo>
                  <a:lnTo>
                    <a:pt x="350476" y="599177"/>
                  </a:lnTo>
                  <a:lnTo>
                    <a:pt x="301561" y="603123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1441" y="3269857"/>
              <a:ext cx="457199" cy="457199"/>
            </a:xfrm>
            <a:prstGeom prst="rect">
              <a:avLst/>
            </a:prstGeom>
          </p:spPr>
        </p:pic>
      </p:grpSp>
      <p:sp>
        <p:nvSpPr>
          <p:cNvPr id="31" name="object 2">
            <a:extLst>
              <a:ext uri="{FF2B5EF4-FFF2-40B4-BE49-F238E27FC236}">
                <a16:creationId xmlns:a16="http://schemas.microsoft.com/office/drawing/2014/main" id="{A080428E-ED52-7E00-C1EC-3006B951FB3B}"/>
              </a:ext>
            </a:extLst>
          </p:cNvPr>
          <p:cNvSpPr txBox="1">
            <a:spLocks/>
          </p:cNvSpPr>
          <p:nvPr/>
        </p:nvSpPr>
        <p:spPr>
          <a:xfrm>
            <a:off x="7951325" y="19094"/>
            <a:ext cx="4093132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6933">
              <a:spcBef>
                <a:spcPts val="133"/>
              </a:spcBef>
            </a:pPr>
            <a:r>
              <a:rPr lang="ru-RU" b="0" dirty="0">
                <a:solidFill>
                  <a:srgbClr val="000000"/>
                </a:solidFill>
                <a:latin typeface="+mj-lt"/>
              </a:rPr>
              <a:t>Пример описания ЦА:</a:t>
            </a:r>
            <a:endParaRPr lang="ru-RU" b="0" dirty="0">
              <a:latin typeface="+mj-lt"/>
            </a:endParaRPr>
          </a:p>
        </p:txBody>
      </p:sp>
      <p:pic>
        <p:nvPicPr>
          <p:cNvPr id="32" name="object 3">
            <a:extLst>
              <a:ext uri="{FF2B5EF4-FFF2-40B4-BE49-F238E27FC236}">
                <a16:creationId xmlns:a16="http://schemas.microsoft.com/office/drawing/2014/main" id="{3FD0CE79-0DD1-74CA-FFFE-AB22F6D8D30C}"/>
              </a:ext>
            </a:extLst>
          </p:cNvPr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311" y="336085"/>
            <a:ext cx="4093132" cy="1060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5379E7-21DE-7809-4CA1-E44AE33CF3A2}"/>
              </a:ext>
            </a:extLst>
          </p:cNvPr>
          <p:cNvSpPr txBox="1"/>
          <p:nvPr/>
        </p:nvSpPr>
        <p:spPr>
          <a:xfrm>
            <a:off x="9676316" y="1517640"/>
            <a:ext cx="2515684" cy="25853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dirty="0"/>
              <a:t>PPC-</a:t>
            </a:r>
            <a:r>
              <a:rPr lang="ru-RU" dirty="0"/>
              <a:t>специалист,</a:t>
            </a:r>
            <a:br>
              <a:rPr lang="ru-RU"/>
            </a:br>
            <a:r>
              <a:rPr lang="en" dirty="0"/>
              <a:t>Pay Per Click </a:t>
            </a:r>
            <a:r>
              <a:rPr lang="ru-RU" dirty="0"/>
              <a:t>специалист — это специалист по контекстной рекламе, он привлекает на сайт пользователей, которые с большой вероятностью что-то на нем закажут.</a:t>
            </a:r>
          </a:p>
        </p:txBody>
      </p:sp>
    </p:spTree>
    <p:extLst>
      <p:ext uri="{BB962C8B-B14F-4D97-AF65-F5344CB8AC3E}">
        <p14:creationId xmlns:p14="http://schemas.microsoft.com/office/powerpoint/2010/main" val="558334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19324C-27F2-BBC9-8C5E-3D2C9116F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90" y="365125"/>
            <a:ext cx="11248474" cy="820947"/>
          </a:xfrm>
        </p:spPr>
        <p:txBody>
          <a:bodyPr>
            <a:normAutofit/>
          </a:bodyPr>
          <a:lstStyle/>
          <a:p>
            <a:r>
              <a:rPr lang="ru-RU" dirty="0"/>
              <a:t>Ограничения соц. дем. и  метода персон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1D5F7D-0EB0-5EA7-497E-82F9BC377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90" y="4515817"/>
            <a:ext cx="4954440" cy="178945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В реальных продуктах определение ЦА через демографические характеристики или метод персон являются слишком грубыми и не могут отразить сложную реальность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5A089D-F323-63FD-B3A7-C1E1C97425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490" y="1311966"/>
            <a:ext cx="2968343" cy="280670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3BB025-3AF2-16D2-823F-B37142A54EA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424" y="1311966"/>
            <a:ext cx="3010962" cy="2806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97861A5-9B2F-7667-C179-FE513E6765E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5978" y="1186072"/>
            <a:ext cx="3236336" cy="300228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BA80D4C-0772-1883-8B01-9907018C5AF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504" y="4158423"/>
            <a:ext cx="5843460" cy="261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63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A240CE-4564-8865-81A2-E3F32B782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339F083-A43C-EB41-581A-CD2A22E66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ЦА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091A71BF-55EC-A57E-1D0A-28143727A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233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17DDE-6825-DC1F-B7B2-9D68DE94D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7A76C1F-197D-E40D-E032-AD3BB60DB3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100"/>
              </a:spcBef>
            </a:pPr>
            <a:r>
              <a:rPr dirty="0"/>
              <a:t>Методы изучения ЦА: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B634491B-E89B-4E9B-8260-8875B064C2AD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6349" y="1815099"/>
            <a:ext cx="1620824" cy="1620824"/>
          </a:xfrm>
          <a:prstGeom prst="rect">
            <a:avLst/>
          </a:prstGeom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A8C72C2D-6E09-B6D1-33DB-B644E6AB051D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5321" y="1710429"/>
            <a:ext cx="1620824" cy="1620824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ABBB0614-48E8-12DE-6A0F-6A64DFFBD7FD}"/>
              </a:ext>
            </a:extLst>
          </p:cNvPr>
          <p:cNvSpPr txBox="1"/>
          <p:nvPr/>
        </p:nvSpPr>
        <p:spPr>
          <a:xfrm>
            <a:off x="909630" y="5102071"/>
            <a:ext cx="4772025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«</a:t>
            </a:r>
            <a:r>
              <a:rPr sz="2000" b="1" dirty="0"/>
              <a:t>Почему</a:t>
            </a:r>
            <a:r>
              <a:rPr sz="2000" dirty="0"/>
              <a:t>», «</a:t>
            </a:r>
            <a:r>
              <a:rPr sz="2000" b="1" dirty="0"/>
              <a:t>как</a:t>
            </a:r>
            <a:r>
              <a:rPr sz="2000" dirty="0"/>
              <a:t>», «</a:t>
            </a:r>
            <a:r>
              <a:rPr sz="2000" b="1" dirty="0"/>
              <a:t>зачем</a:t>
            </a:r>
            <a:r>
              <a:rPr sz="2000" dirty="0"/>
              <a:t>»?</a:t>
            </a:r>
          </a:p>
          <a:p>
            <a:pPr marL="12700" marR="5080" algn="ctr">
              <a:lnSpc>
                <a:spcPct val="100000"/>
              </a:lnSpc>
            </a:pPr>
            <a:r>
              <a:rPr sz="2000" dirty="0"/>
              <a:t>Копаем вглубь, узнаём паттерны поведения, потребности, проблемы и так далее.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3306034-A754-7A08-D7B5-FB577E23031D}"/>
              </a:ext>
            </a:extLst>
          </p:cNvPr>
          <p:cNvSpPr txBox="1"/>
          <p:nvPr/>
        </p:nvSpPr>
        <p:spPr>
          <a:xfrm>
            <a:off x="6418926" y="4963572"/>
            <a:ext cx="4793615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«</a:t>
            </a:r>
            <a:r>
              <a:rPr sz="2000" b="1" dirty="0"/>
              <a:t>Сколько</a:t>
            </a:r>
            <a:r>
              <a:rPr sz="2000" dirty="0"/>
              <a:t>»?</a:t>
            </a:r>
          </a:p>
          <a:p>
            <a:pPr marL="12700" marR="5080" algn="ctr">
              <a:lnSpc>
                <a:spcPct val="100000"/>
              </a:lnSpc>
            </a:pPr>
            <a:r>
              <a:rPr sz="2000" dirty="0"/>
              <a:t>Даём статистическую оценку уже известным паттернам поведения, потребностям и проблемам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848E6815-9BD7-6CC4-524A-65999A13D0C7}"/>
              </a:ext>
            </a:extLst>
          </p:cNvPr>
          <p:cNvSpPr txBox="1"/>
          <p:nvPr/>
        </p:nvSpPr>
        <p:spPr>
          <a:xfrm>
            <a:off x="1321247" y="3548051"/>
            <a:ext cx="394879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8419" algn="ctr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Качественные исследования (CustDev, JTBD)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64C64F56-125F-C80E-0D8F-31F2240CB6AF}"/>
              </a:ext>
            </a:extLst>
          </p:cNvPr>
          <p:cNvSpPr txBox="1"/>
          <p:nvPr/>
        </p:nvSpPr>
        <p:spPr>
          <a:xfrm>
            <a:off x="6418925" y="3549338"/>
            <a:ext cx="479361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5405" algn="ctr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Количественные исследования (анкетирование, опросы)</a:t>
            </a:r>
          </a:p>
        </p:txBody>
      </p:sp>
    </p:spTree>
    <p:extLst>
      <p:ext uri="{BB962C8B-B14F-4D97-AF65-F5344CB8AC3E}">
        <p14:creationId xmlns:p14="http://schemas.microsoft.com/office/powerpoint/2010/main" val="6865527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F2581-5AD0-6708-2315-1C365B433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E67E71FD-ABBD-8AD7-A067-0BD5AEC8D6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650313"/>
            <a:ext cx="10515600" cy="755186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marR="6773">
              <a:lnSpc>
                <a:spcPct val="116100"/>
              </a:lnSpc>
              <a:spcBef>
                <a:spcPts val="133"/>
              </a:spcBef>
            </a:pPr>
            <a:r>
              <a:rPr lang="ru-RU" dirty="0"/>
              <a:t>Анализ </a:t>
            </a:r>
            <a:r>
              <a:rPr dirty="0"/>
              <a:t>ЦА — это непрерывный процесс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58D7F4F-4122-D5B1-238E-C4AFDBB7AEE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2002311"/>
            <a:ext cx="10515600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6773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dirty="0"/>
              <a:t>Вначале один раз детально изучаете и вникаете во все тонкости, а далее уточняете / меняете описания.</a:t>
            </a:r>
          </a:p>
          <a:p>
            <a:pPr marL="0" marR="6773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/>
          </a:p>
          <a:p>
            <a:pPr marL="0" marR="6773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dirty="0"/>
              <a:t>Ведь ваша компания, продукт и рынок могут меняться, предпочтения пользователей могут меняться.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5600D0B0-7544-7ADD-9989-5BE36C185D01}"/>
              </a:ext>
            </a:extLst>
          </p:cNvPr>
          <p:cNvSpPr/>
          <p:nvPr/>
        </p:nvSpPr>
        <p:spPr>
          <a:xfrm>
            <a:off x="462990" y="4753560"/>
            <a:ext cx="11127740" cy="1666240"/>
          </a:xfrm>
          <a:custGeom>
            <a:avLst/>
            <a:gdLst/>
            <a:ahLst/>
            <a:cxnLst/>
            <a:rect l="l" t="t" r="r" b="b"/>
            <a:pathLst>
              <a:path w="8345805" h="1249679">
                <a:moveTo>
                  <a:pt x="0" y="956775"/>
                </a:moveTo>
                <a:lnTo>
                  <a:pt x="20295" y="918946"/>
                </a:lnTo>
                <a:lnTo>
                  <a:pt x="41248" y="875656"/>
                </a:lnTo>
                <a:lnTo>
                  <a:pt x="62987" y="828911"/>
                </a:lnTo>
                <a:lnTo>
                  <a:pt x="85641" y="780719"/>
                </a:lnTo>
                <a:lnTo>
                  <a:pt x="109341" y="733086"/>
                </a:lnTo>
                <a:lnTo>
                  <a:pt x="134214" y="688019"/>
                </a:lnTo>
                <a:lnTo>
                  <a:pt x="160392" y="647524"/>
                </a:lnTo>
                <a:lnTo>
                  <a:pt x="188003" y="613609"/>
                </a:lnTo>
                <a:lnTo>
                  <a:pt x="217177" y="588280"/>
                </a:lnTo>
                <a:lnTo>
                  <a:pt x="280730" y="571407"/>
                </a:lnTo>
                <a:lnTo>
                  <a:pt x="308479" y="581250"/>
                </a:lnTo>
                <a:lnTo>
                  <a:pt x="370689" y="631939"/>
                </a:lnTo>
                <a:lnTo>
                  <a:pt x="404354" y="669270"/>
                </a:lnTo>
                <a:lnTo>
                  <a:pt x="439195" y="712247"/>
                </a:lnTo>
                <a:lnTo>
                  <a:pt x="474815" y="759113"/>
                </a:lnTo>
                <a:lnTo>
                  <a:pt x="510817" y="808109"/>
                </a:lnTo>
                <a:lnTo>
                  <a:pt x="546802" y="857479"/>
                </a:lnTo>
                <a:lnTo>
                  <a:pt x="582374" y="905463"/>
                </a:lnTo>
                <a:lnTo>
                  <a:pt x="617134" y="950305"/>
                </a:lnTo>
                <a:lnTo>
                  <a:pt x="650684" y="990246"/>
                </a:lnTo>
                <a:lnTo>
                  <a:pt x="682629" y="1023528"/>
                </a:lnTo>
                <a:lnTo>
                  <a:pt x="712569" y="1048393"/>
                </a:lnTo>
                <a:lnTo>
                  <a:pt x="774978" y="1066492"/>
                </a:lnTo>
                <a:lnTo>
                  <a:pt x="806614" y="1053941"/>
                </a:lnTo>
                <a:lnTo>
                  <a:pt x="835609" y="1029138"/>
                </a:lnTo>
                <a:lnTo>
                  <a:pt x="862556" y="995790"/>
                </a:lnTo>
                <a:lnTo>
                  <a:pt x="888048" y="957605"/>
                </a:lnTo>
                <a:lnTo>
                  <a:pt x="912679" y="918291"/>
                </a:lnTo>
                <a:lnTo>
                  <a:pt x="937042" y="881555"/>
                </a:lnTo>
                <a:lnTo>
                  <a:pt x="961730" y="851104"/>
                </a:lnTo>
                <a:lnTo>
                  <a:pt x="987337" y="830646"/>
                </a:lnTo>
                <a:lnTo>
                  <a:pt x="1014457" y="823889"/>
                </a:lnTo>
                <a:lnTo>
                  <a:pt x="1037651" y="831741"/>
                </a:lnTo>
                <a:lnTo>
                  <a:pt x="1083243" y="879743"/>
                </a:lnTo>
                <a:lnTo>
                  <a:pt x="1105907" y="914448"/>
                </a:lnTo>
                <a:lnTo>
                  <a:pt x="1128658" y="952661"/>
                </a:lnTo>
                <a:lnTo>
                  <a:pt x="1151632" y="991657"/>
                </a:lnTo>
                <a:lnTo>
                  <a:pt x="1174959" y="1028716"/>
                </a:lnTo>
                <a:lnTo>
                  <a:pt x="1198774" y="1061114"/>
                </a:lnTo>
                <a:lnTo>
                  <a:pt x="1223210" y="1086130"/>
                </a:lnTo>
                <a:lnTo>
                  <a:pt x="1248398" y="1101042"/>
                </a:lnTo>
                <a:lnTo>
                  <a:pt x="1274473" y="1103126"/>
                </a:lnTo>
                <a:lnTo>
                  <a:pt x="1301567" y="1089660"/>
                </a:lnTo>
                <a:lnTo>
                  <a:pt x="1332208" y="1048786"/>
                </a:lnTo>
                <a:lnTo>
                  <a:pt x="1361510" y="981308"/>
                </a:lnTo>
                <a:lnTo>
                  <a:pt x="1375927" y="939714"/>
                </a:lnTo>
                <a:lnTo>
                  <a:pt x="1390332" y="894012"/>
                </a:lnTo>
                <a:lnTo>
                  <a:pt x="1404832" y="845052"/>
                </a:lnTo>
                <a:lnTo>
                  <a:pt x="1419535" y="793682"/>
                </a:lnTo>
                <a:lnTo>
                  <a:pt x="1434547" y="740749"/>
                </a:lnTo>
                <a:lnTo>
                  <a:pt x="1449978" y="687101"/>
                </a:lnTo>
                <a:lnTo>
                  <a:pt x="1465933" y="633587"/>
                </a:lnTo>
                <a:lnTo>
                  <a:pt x="1482520" y="581054"/>
                </a:lnTo>
                <a:lnTo>
                  <a:pt x="1499847" y="530350"/>
                </a:lnTo>
                <a:lnTo>
                  <a:pt x="1518022" y="482324"/>
                </a:lnTo>
                <a:lnTo>
                  <a:pt x="1537152" y="437824"/>
                </a:lnTo>
                <a:lnTo>
                  <a:pt x="1557344" y="397697"/>
                </a:lnTo>
                <a:lnTo>
                  <a:pt x="1578706" y="362792"/>
                </a:lnTo>
                <a:lnTo>
                  <a:pt x="1625369" y="312039"/>
                </a:lnTo>
                <a:lnTo>
                  <a:pt x="1678001" y="292347"/>
                </a:lnTo>
                <a:lnTo>
                  <a:pt x="1701265" y="295027"/>
                </a:lnTo>
                <a:lnTo>
                  <a:pt x="1751651" y="319413"/>
                </a:lnTo>
                <a:lnTo>
                  <a:pt x="1806577" y="365491"/>
                </a:lnTo>
                <a:lnTo>
                  <a:pt x="1835517" y="395287"/>
                </a:lnTo>
                <a:lnTo>
                  <a:pt x="1865321" y="428853"/>
                </a:lnTo>
                <a:lnTo>
                  <a:pt x="1895899" y="465637"/>
                </a:lnTo>
                <a:lnTo>
                  <a:pt x="1927159" y="505089"/>
                </a:lnTo>
                <a:lnTo>
                  <a:pt x="1959013" y="546656"/>
                </a:lnTo>
                <a:lnTo>
                  <a:pt x="1991368" y="589789"/>
                </a:lnTo>
                <a:lnTo>
                  <a:pt x="2024136" y="633936"/>
                </a:lnTo>
                <a:lnTo>
                  <a:pt x="2057226" y="678546"/>
                </a:lnTo>
                <a:lnTo>
                  <a:pt x="2090547" y="723067"/>
                </a:lnTo>
                <a:lnTo>
                  <a:pt x="2124008" y="766948"/>
                </a:lnTo>
                <a:lnTo>
                  <a:pt x="2157520" y="809639"/>
                </a:lnTo>
                <a:lnTo>
                  <a:pt x="2190992" y="850588"/>
                </a:lnTo>
                <a:lnTo>
                  <a:pt x="2224334" y="889243"/>
                </a:lnTo>
                <a:lnTo>
                  <a:pt x="2257455" y="925055"/>
                </a:lnTo>
                <a:lnTo>
                  <a:pt x="2290265" y="957470"/>
                </a:lnTo>
                <a:lnTo>
                  <a:pt x="2322673" y="985939"/>
                </a:lnTo>
                <a:lnTo>
                  <a:pt x="2354590" y="1009911"/>
                </a:lnTo>
                <a:lnTo>
                  <a:pt x="2416586" y="1042155"/>
                </a:lnTo>
                <a:lnTo>
                  <a:pt x="2475530" y="1049794"/>
                </a:lnTo>
                <a:lnTo>
                  <a:pt x="2503111" y="1043332"/>
                </a:lnTo>
                <a:lnTo>
                  <a:pt x="2558499" y="1010986"/>
                </a:lnTo>
                <a:lnTo>
                  <a:pt x="2613992" y="956377"/>
                </a:lnTo>
                <a:lnTo>
                  <a:pt x="2641705" y="922086"/>
                </a:lnTo>
                <a:lnTo>
                  <a:pt x="2669356" y="883864"/>
                </a:lnTo>
                <a:lnTo>
                  <a:pt x="2696917" y="842255"/>
                </a:lnTo>
                <a:lnTo>
                  <a:pt x="2724359" y="797804"/>
                </a:lnTo>
                <a:lnTo>
                  <a:pt x="2751652" y="751057"/>
                </a:lnTo>
                <a:lnTo>
                  <a:pt x="2778766" y="702558"/>
                </a:lnTo>
                <a:lnTo>
                  <a:pt x="2805674" y="652852"/>
                </a:lnTo>
                <a:lnTo>
                  <a:pt x="2832345" y="602483"/>
                </a:lnTo>
                <a:lnTo>
                  <a:pt x="2858751" y="551997"/>
                </a:lnTo>
                <a:lnTo>
                  <a:pt x="2884863" y="501938"/>
                </a:lnTo>
                <a:lnTo>
                  <a:pt x="2910650" y="452852"/>
                </a:lnTo>
                <a:lnTo>
                  <a:pt x="2936084" y="405282"/>
                </a:lnTo>
                <a:lnTo>
                  <a:pt x="2961137" y="359775"/>
                </a:lnTo>
                <a:lnTo>
                  <a:pt x="2985777" y="316874"/>
                </a:lnTo>
                <a:lnTo>
                  <a:pt x="3009978" y="277124"/>
                </a:lnTo>
                <a:lnTo>
                  <a:pt x="3033708" y="241071"/>
                </a:lnTo>
                <a:lnTo>
                  <a:pt x="3056940" y="209259"/>
                </a:lnTo>
                <a:lnTo>
                  <a:pt x="3101790" y="160538"/>
                </a:lnTo>
                <a:lnTo>
                  <a:pt x="3144295" y="135319"/>
                </a:lnTo>
                <a:lnTo>
                  <a:pt x="3164595" y="132885"/>
                </a:lnTo>
                <a:lnTo>
                  <a:pt x="3185602" y="138500"/>
                </a:lnTo>
                <a:lnTo>
                  <a:pt x="3224504" y="173371"/>
                </a:lnTo>
                <a:lnTo>
                  <a:pt x="3259788" y="235154"/>
                </a:lnTo>
                <a:lnTo>
                  <a:pt x="3276272" y="274409"/>
                </a:lnTo>
                <a:lnTo>
                  <a:pt x="3292091" y="318318"/>
                </a:lnTo>
                <a:lnTo>
                  <a:pt x="3307324" y="366189"/>
                </a:lnTo>
                <a:lnTo>
                  <a:pt x="3322051" y="417331"/>
                </a:lnTo>
                <a:lnTo>
                  <a:pt x="3336351" y="471052"/>
                </a:lnTo>
                <a:lnTo>
                  <a:pt x="3350303" y="526661"/>
                </a:lnTo>
                <a:lnTo>
                  <a:pt x="3363989" y="583468"/>
                </a:lnTo>
                <a:lnTo>
                  <a:pt x="3377486" y="640779"/>
                </a:lnTo>
                <a:lnTo>
                  <a:pt x="3390876" y="697904"/>
                </a:lnTo>
                <a:lnTo>
                  <a:pt x="3404236" y="754151"/>
                </a:lnTo>
                <a:lnTo>
                  <a:pt x="3417648" y="808829"/>
                </a:lnTo>
                <a:lnTo>
                  <a:pt x="3431191" y="861247"/>
                </a:lnTo>
                <a:lnTo>
                  <a:pt x="3444943" y="910713"/>
                </a:lnTo>
                <a:lnTo>
                  <a:pt x="3458986" y="956535"/>
                </a:lnTo>
                <a:lnTo>
                  <a:pt x="3473398" y="998023"/>
                </a:lnTo>
                <a:lnTo>
                  <a:pt x="3488259" y="1034484"/>
                </a:lnTo>
                <a:lnTo>
                  <a:pt x="3519648" y="1089562"/>
                </a:lnTo>
                <a:lnTo>
                  <a:pt x="3553789" y="1116237"/>
                </a:lnTo>
                <a:lnTo>
                  <a:pt x="3575497" y="1117337"/>
                </a:lnTo>
                <a:lnTo>
                  <a:pt x="3598023" y="1108638"/>
                </a:lnTo>
                <a:lnTo>
                  <a:pt x="3645159" y="1065809"/>
                </a:lnTo>
                <a:lnTo>
                  <a:pt x="3669582" y="1033659"/>
                </a:lnTo>
                <a:lnTo>
                  <a:pt x="3694452" y="995672"/>
                </a:lnTo>
                <a:lnTo>
                  <a:pt x="3719675" y="952837"/>
                </a:lnTo>
                <a:lnTo>
                  <a:pt x="3745159" y="906146"/>
                </a:lnTo>
                <a:lnTo>
                  <a:pt x="3770810" y="856588"/>
                </a:lnTo>
                <a:lnTo>
                  <a:pt x="3796536" y="805152"/>
                </a:lnTo>
                <a:lnTo>
                  <a:pt x="3822243" y="752830"/>
                </a:lnTo>
                <a:lnTo>
                  <a:pt x="3847838" y="700612"/>
                </a:lnTo>
                <a:lnTo>
                  <a:pt x="3873229" y="649487"/>
                </a:lnTo>
                <a:lnTo>
                  <a:pt x="3898322" y="600445"/>
                </a:lnTo>
                <a:lnTo>
                  <a:pt x="3923024" y="554477"/>
                </a:lnTo>
                <a:lnTo>
                  <a:pt x="3947243" y="512572"/>
                </a:lnTo>
                <a:lnTo>
                  <a:pt x="3970885" y="475721"/>
                </a:lnTo>
                <a:lnTo>
                  <a:pt x="3993858" y="444914"/>
                </a:lnTo>
                <a:lnTo>
                  <a:pt x="4037422" y="405391"/>
                </a:lnTo>
                <a:lnTo>
                  <a:pt x="4057827" y="398656"/>
                </a:lnTo>
                <a:lnTo>
                  <a:pt x="4081780" y="402226"/>
                </a:lnTo>
                <a:lnTo>
                  <a:pt x="4126275" y="440842"/>
                </a:lnTo>
                <a:lnTo>
                  <a:pt x="4147068" y="473210"/>
                </a:lnTo>
                <a:lnTo>
                  <a:pt x="4167056" y="512500"/>
                </a:lnTo>
                <a:lnTo>
                  <a:pt x="4186366" y="557372"/>
                </a:lnTo>
                <a:lnTo>
                  <a:pt x="4205121" y="606488"/>
                </a:lnTo>
                <a:lnTo>
                  <a:pt x="4223446" y="658509"/>
                </a:lnTo>
                <a:lnTo>
                  <a:pt x="4241466" y="712096"/>
                </a:lnTo>
                <a:lnTo>
                  <a:pt x="4259305" y="765910"/>
                </a:lnTo>
                <a:lnTo>
                  <a:pt x="4277089" y="818612"/>
                </a:lnTo>
                <a:lnTo>
                  <a:pt x="4294941" y="868864"/>
                </a:lnTo>
                <a:lnTo>
                  <a:pt x="4312987" y="915327"/>
                </a:lnTo>
                <a:lnTo>
                  <a:pt x="4331352" y="956661"/>
                </a:lnTo>
                <a:lnTo>
                  <a:pt x="4350158" y="991529"/>
                </a:lnTo>
                <a:lnTo>
                  <a:pt x="4389600" y="1036506"/>
                </a:lnTo>
                <a:lnTo>
                  <a:pt x="4421990" y="1047538"/>
                </a:lnTo>
                <a:lnTo>
                  <a:pt x="4455679" y="1042946"/>
                </a:lnTo>
                <a:lnTo>
                  <a:pt x="4490279" y="1025993"/>
                </a:lnTo>
                <a:lnTo>
                  <a:pt x="4525401" y="999945"/>
                </a:lnTo>
                <a:lnTo>
                  <a:pt x="4560658" y="968067"/>
                </a:lnTo>
                <a:lnTo>
                  <a:pt x="4595660" y="933622"/>
                </a:lnTo>
                <a:lnTo>
                  <a:pt x="4630021" y="899877"/>
                </a:lnTo>
                <a:lnTo>
                  <a:pt x="4663350" y="870095"/>
                </a:lnTo>
                <a:lnTo>
                  <a:pt x="4695261" y="847541"/>
                </a:lnTo>
                <a:lnTo>
                  <a:pt x="4725365" y="835481"/>
                </a:lnTo>
                <a:lnTo>
                  <a:pt x="4753273" y="837178"/>
                </a:lnTo>
                <a:lnTo>
                  <a:pt x="4796841" y="880304"/>
                </a:lnTo>
                <a:lnTo>
                  <a:pt x="4815380" y="917117"/>
                </a:lnTo>
                <a:lnTo>
                  <a:pt x="4832435" y="960712"/>
                </a:lnTo>
                <a:lnTo>
                  <a:pt x="4848515" y="1008552"/>
                </a:lnTo>
                <a:lnTo>
                  <a:pt x="4864129" y="1058100"/>
                </a:lnTo>
                <a:lnTo>
                  <a:pt x="4879788" y="1106817"/>
                </a:lnTo>
                <a:lnTo>
                  <a:pt x="4896001" y="1152166"/>
                </a:lnTo>
                <a:lnTo>
                  <a:pt x="4913277" y="1191608"/>
                </a:lnTo>
                <a:lnTo>
                  <a:pt x="4953057" y="1242625"/>
                </a:lnTo>
                <a:lnTo>
                  <a:pt x="4976581" y="1249123"/>
                </a:lnTo>
                <a:lnTo>
                  <a:pt x="5000153" y="1241447"/>
                </a:lnTo>
                <a:lnTo>
                  <a:pt x="5050251" y="1192382"/>
                </a:lnTo>
                <a:lnTo>
                  <a:pt x="5076725" y="1155129"/>
                </a:lnTo>
                <a:lnTo>
                  <a:pt x="5104113" y="1112155"/>
                </a:lnTo>
                <a:lnTo>
                  <a:pt x="5132390" y="1065527"/>
                </a:lnTo>
                <a:lnTo>
                  <a:pt x="5161529" y="1017314"/>
                </a:lnTo>
                <a:lnTo>
                  <a:pt x="5191505" y="969586"/>
                </a:lnTo>
                <a:lnTo>
                  <a:pt x="5222291" y="924409"/>
                </a:lnTo>
                <a:lnTo>
                  <a:pt x="5253861" y="883854"/>
                </a:lnTo>
                <a:lnTo>
                  <a:pt x="5286189" y="849989"/>
                </a:lnTo>
                <a:lnTo>
                  <a:pt x="5319249" y="824881"/>
                </a:lnTo>
                <a:lnTo>
                  <a:pt x="5388636" y="808091"/>
                </a:lnTo>
                <a:lnTo>
                  <a:pt x="5426909" y="815682"/>
                </a:lnTo>
                <a:lnTo>
                  <a:pt x="5467275" y="831523"/>
                </a:lnTo>
                <a:lnTo>
                  <a:pt x="5509178" y="853763"/>
                </a:lnTo>
                <a:lnTo>
                  <a:pt x="5552060" y="880552"/>
                </a:lnTo>
                <a:lnTo>
                  <a:pt x="5595362" y="910038"/>
                </a:lnTo>
                <a:lnTo>
                  <a:pt x="5638528" y="940371"/>
                </a:lnTo>
                <a:lnTo>
                  <a:pt x="5681000" y="969701"/>
                </a:lnTo>
                <a:lnTo>
                  <a:pt x="5722220" y="996175"/>
                </a:lnTo>
                <a:lnTo>
                  <a:pt x="5761631" y="1017943"/>
                </a:lnTo>
                <a:lnTo>
                  <a:pt x="5798676" y="1033155"/>
                </a:lnTo>
                <a:lnTo>
                  <a:pt x="5832795" y="1039960"/>
                </a:lnTo>
                <a:lnTo>
                  <a:pt x="5863433" y="1036506"/>
                </a:lnTo>
                <a:lnTo>
                  <a:pt x="5911859" y="995425"/>
                </a:lnTo>
                <a:lnTo>
                  <a:pt x="5930500" y="960839"/>
                </a:lnTo>
                <a:lnTo>
                  <a:pt x="5946472" y="919528"/>
                </a:lnTo>
                <a:lnTo>
                  <a:pt x="5960560" y="873469"/>
                </a:lnTo>
                <a:lnTo>
                  <a:pt x="5973547" y="824639"/>
                </a:lnTo>
                <a:lnTo>
                  <a:pt x="5986217" y="775018"/>
                </a:lnTo>
                <a:lnTo>
                  <a:pt x="5999355" y="726581"/>
                </a:lnTo>
                <a:lnTo>
                  <a:pt x="6013745" y="681308"/>
                </a:lnTo>
                <a:lnTo>
                  <a:pt x="6030170" y="641176"/>
                </a:lnTo>
                <a:lnTo>
                  <a:pt x="6049416" y="608164"/>
                </a:lnTo>
                <a:lnTo>
                  <a:pt x="6099502" y="571407"/>
                </a:lnTo>
                <a:lnTo>
                  <a:pt x="6124972" y="570992"/>
                </a:lnTo>
                <a:lnTo>
                  <a:pt x="6152930" y="579609"/>
                </a:lnTo>
                <a:lnTo>
                  <a:pt x="6215094" y="618332"/>
                </a:lnTo>
                <a:lnTo>
                  <a:pt x="6248692" y="645636"/>
                </a:lnTo>
                <a:lnTo>
                  <a:pt x="6283563" y="676366"/>
                </a:lnTo>
                <a:lnTo>
                  <a:pt x="6319403" y="709120"/>
                </a:lnTo>
                <a:lnTo>
                  <a:pt x="6355908" y="742497"/>
                </a:lnTo>
                <a:lnTo>
                  <a:pt x="6392774" y="775095"/>
                </a:lnTo>
                <a:lnTo>
                  <a:pt x="6429698" y="805514"/>
                </a:lnTo>
                <a:lnTo>
                  <a:pt x="6466376" y="832350"/>
                </a:lnTo>
                <a:lnTo>
                  <a:pt x="6502504" y="854204"/>
                </a:lnTo>
                <a:lnTo>
                  <a:pt x="6537778" y="869672"/>
                </a:lnTo>
                <a:lnTo>
                  <a:pt x="6571895" y="877355"/>
                </a:lnTo>
                <a:lnTo>
                  <a:pt x="6604551" y="875850"/>
                </a:lnTo>
                <a:lnTo>
                  <a:pt x="6655856" y="847561"/>
                </a:lnTo>
                <a:lnTo>
                  <a:pt x="6694567" y="794735"/>
                </a:lnTo>
                <a:lnTo>
                  <a:pt x="6713020" y="759563"/>
                </a:lnTo>
                <a:lnTo>
                  <a:pt x="6730972" y="719527"/>
                </a:lnTo>
                <a:lnTo>
                  <a:pt x="6748502" y="675357"/>
                </a:lnTo>
                <a:lnTo>
                  <a:pt x="6765686" y="627784"/>
                </a:lnTo>
                <a:lnTo>
                  <a:pt x="6782602" y="577538"/>
                </a:lnTo>
                <a:lnTo>
                  <a:pt x="6799326" y="525351"/>
                </a:lnTo>
                <a:lnTo>
                  <a:pt x="6815936" y="471952"/>
                </a:lnTo>
                <a:lnTo>
                  <a:pt x="6832509" y="418073"/>
                </a:lnTo>
                <a:lnTo>
                  <a:pt x="6849121" y="364443"/>
                </a:lnTo>
                <a:lnTo>
                  <a:pt x="6865851" y="311795"/>
                </a:lnTo>
                <a:lnTo>
                  <a:pt x="6882775" y="260858"/>
                </a:lnTo>
                <a:lnTo>
                  <a:pt x="6899969" y="212363"/>
                </a:lnTo>
                <a:lnTo>
                  <a:pt x="6917512" y="167041"/>
                </a:lnTo>
                <a:lnTo>
                  <a:pt x="6935480" y="125622"/>
                </a:lnTo>
                <a:lnTo>
                  <a:pt x="6953951" y="88837"/>
                </a:lnTo>
                <a:lnTo>
                  <a:pt x="6992707" y="32093"/>
                </a:lnTo>
                <a:lnTo>
                  <a:pt x="7034398" y="2654"/>
                </a:lnTo>
                <a:lnTo>
                  <a:pt x="7056537" y="0"/>
                </a:lnTo>
                <a:lnTo>
                  <a:pt x="7077843" y="5755"/>
                </a:lnTo>
                <a:lnTo>
                  <a:pt x="7123230" y="40192"/>
                </a:lnTo>
                <a:lnTo>
                  <a:pt x="7171738" y="100674"/>
                </a:lnTo>
                <a:lnTo>
                  <a:pt x="7196946" y="138985"/>
                </a:lnTo>
                <a:lnTo>
                  <a:pt x="7222673" y="181771"/>
                </a:lnTo>
                <a:lnTo>
                  <a:pt x="7248832" y="228353"/>
                </a:lnTo>
                <a:lnTo>
                  <a:pt x="7275336" y="278054"/>
                </a:lnTo>
                <a:lnTo>
                  <a:pt x="7302099" y="330193"/>
                </a:lnTo>
                <a:lnTo>
                  <a:pt x="7329034" y="384093"/>
                </a:lnTo>
                <a:lnTo>
                  <a:pt x="7356053" y="439075"/>
                </a:lnTo>
                <a:lnTo>
                  <a:pt x="7383070" y="494460"/>
                </a:lnTo>
                <a:lnTo>
                  <a:pt x="7409997" y="549570"/>
                </a:lnTo>
                <a:lnTo>
                  <a:pt x="7436748" y="603725"/>
                </a:lnTo>
                <a:lnTo>
                  <a:pt x="7463235" y="656247"/>
                </a:lnTo>
                <a:lnTo>
                  <a:pt x="7489372" y="706458"/>
                </a:lnTo>
                <a:lnTo>
                  <a:pt x="7515072" y="753678"/>
                </a:lnTo>
                <a:lnTo>
                  <a:pt x="7540248" y="797230"/>
                </a:lnTo>
                <a:lnTo>
                  <a:pt x="7564812" y="836434"/>
                </a:lnTo>
                <a:lnTo>
                  <a:pt x="7588678" y="870611"/>
                </a:lnTo>
                <a:lnTo>
                  <a:pt x="7633967" y="921173"/>
                </a:lnTo>
                <a:lnTo>
                  <a:pt x="7675420" y="943486"/>
                </a:lnTo>
                <a:lnTo>
                  <a:pt x="7698311" y="941794"/>
                </a:lnTo>
                <a:lnTo>
                  <a:pt x="7741268" y="908657"/>
                </a:lnTo>
                <a:lnTo>
                  <a:pt x="7780885" y="842907"/>
                </a:lnTo>
                <a:lnTo>
                  <a:pt x="7799602" y="800450"/>
                </a:lnTo>
                <a:lnTo>
                  <a:pt x="7817675" y="753017"/>
                </a:lnTo>
                <a:lnTo>
                  <a:pt x="7835170" y="701667"/>
                </a:lnTo>
                <a:lnTo>
                  <a:pt x="7852150" y="647458"/>
                </a:lnTo>
                <a:lnTo>
                  <a:pt x="7868680" y="591450"/>
                </a:lnTo>
                <a:lnTo>
                  <a:pt x="7884823" y="534701"/>
                </a:lnTo>
                <a:lnTo>
                  <a:pt x="7900644" y="478271"/>
                </a:lnTo>
                <a:lnTo>
                  <a:pt x="7916206" y="423218"/>
                </a:lnTo>
                <a:lnTo>
                  <a:pt x="7931574" y="370602"/>
                </a:lnTo>
                <a:lnTo>
                  <a:pt x="7946812" y="321482"/>
                </a:lnTo>
                <a:lnTo>
                  <a:pt x="7961984" y="276915"/>
                </a:lnTo>
                <a:lnTo>
                  <a:pt x="7977153" y="237962"/>
                </a:lnTo>
                <a:lnTo>
                  <a:pt x="8007743" y="181132"/>
                </a:lnTo>
                <a:lnTo>
                  <a:pt x="8039093" y="159462"/>
                </a:lnTo>
                <a:lnTo>
                  <a:pt x="8057572" y="162226"/>
                </a:lnTo>
                <a:lnTo>
                  <a:pt x="8093790" y="187577"/>
                </a:lnTo>
                <a:lnTo>
                  <a:pt x="8129123" y="236716"/>
                </a:lnTo>
                <a:lnTo>
                  <a:pt x="8163687" y="306472"/>
                </a:lnTo>
                <a:lnTo>
                  <a:pt x="8180718" y="348090"/>
                </a:lnTo>
                <a:lnTo>
                  <a:pt x="8197602" y="393673"/>
                </a:lnTo>
                <a:lnTo>
                  <a:pt x="8214352" y="442823"/>
                </a:lnTo>
                <a:lnTo>
                  <a:pt x="8230985" y="495146"/>
                </a:lnTo>
                <a:lnTo>
                  <a:pt x="8247514" y="550244"/>
                </a:lnTo>
                <a:lnTo>
                  <a:pt x="8263954" y="607720"/>
                </a:lnTo>
                <a:lnTo>
                  <a:pt x="8280321" y="667179"/>
                </a:lnTo>
                <a:lnTo>
                  <a:pt x="8296628" y="728224"/>
                </a:lnTo>
                <a:lnTo>
                  <a:pt x="8312891" y="790458"/>
                </a:lnTo>
                <a:lnTo>
                  <a:pt x="8329125" y="853486"/>
                </a:lnTo>
                <a:lnTo>
                  <a:pt x="8345344" y="916909"/>
                </a:lnTo>
              </a:path>
            </a:pathLst>
          </a:custGeom>
          <a:ln w="28574">
            <a:solidFill>
              <a:srgbClr val="0034E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5962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4B796-EC16-9052-D21D-4AE0AF06D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2F3EA71-F323-9DC9-B5F5-8471FCD6F9E9}"/>
              </a:ext>
            </a:extLst>
          </p:cNvPr>
          <p:cNvSpPr txBox="1"/>
          <p:nvPr/>
        </p:nvSpPr>
        <p:spPr>
          <a:xfrm>
            <a:off x="368491" y="3738253"/>
            <a:ext cx="3862316" cy="1748147"/>
          </a:xfrm>
          <a:prstGeom prst="rect">
            <a:avLst/>
          </a:prstGeom>
        </p:spPr>
        <p:txBody>
          <a:bodyPr vert="horz" wrap="square" lIns="0" tIns="16933" rIns="0" bIns="0" rtlCol="0">
            <a:noAutofit/>
          </a:bodyPr>
          <a:lstStyle/>
          <a:p>
            <a:pPr marL="16933" marR="6773" indent="-847" algn="ctr">
              <a:lnSpc>
                <a:spcPct val="116100"/>
              </a:lnSpc>
              <a:spcBef>
                <a:spcPts val="133"/>
              </a:spcBef>
            </a:pPr>
            <a:r>
              <a:rPr lang="ru-RU" sz="2200" b="1" dirty="0"/>
              <a:t>анализ рынка с помощью специально обученных людей:</a:t>
            </a:r>
            <a:br>
              <a:rPr lang="ru-RU" sz="2200" b="1" dirty="0"/>
            </a:br>
            <a:r>
              <a:rPr lang="ru-RU" sz="2200" dirty="0"/>
              <a:t>заказать у агентства,</a:t>
            </a:r>
          </a:p>
          <a:p>
            <a:pPr algn="ctr">
              <a:spcBef>
                <a:spcPts val="360"/>
              </a:spcBef>
            </a:pPr>
            <a:r>
              <a:rPr lang="ru-RU" sz="2200" dirty="0"/>
              <a:t>на фрилансе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DB51D9B-9D25-7CFE-3298-A75B57844E50}"/>
              </a:ext>
            </a:extLst>
          </p:cNvPr>
          <p:cNvSpPr txBox="1"/>
          <p:nvPr/>
        </p:nvSpPr>
        <p:spPr>
          <a:xfrm>
            <a:off x="4788088" y="2195183"/>
            <a:ext cx="3292687" cy="268994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779761">
              <a:spcBef>
                <a:spcPts val="133"/>
              </a:spcBef>
            </a:pPr>
            <a:r>
              <a:rPr sz="7200" b="1" spc="727" dirty="0">
                <a:solidFill>
                  <a:srgbClr val="0034EC"/>
                </a:solidFill>
                <a:latin typeface="Arial"/>
                <a:cs typeface="Arial"/>
              </a:rPr>
              <a:t>#2</a:t>
            </a:r>
            <a:endParaRPr sz="7200" dirty="0">
              <a:latin typeface="Arial"/>
              <a:cs typeface="Arial"/>
            </a:endParaRPr>
          </a:p>
          <a:p>
            <a:pPr marL="16933" marR="6773" indent="573179">
              <a:lnSpc>
                <a:spcPct val="116100"/>
              </a:lnSpc>
              <a:spcBef>
                <a:spcPts val="3207"/>
              </a:spcBef>
            </a:pPr>
            <a:r>
              <a:rPr lang="ru-RU" sz="2200" b="1" dirty="0"/>
              <a:t>сделать самому:</a:t>
            </a:r>
            <a:br>
              <a:rPr lang="ru-RU" sz="2200" b="1" dirty="0"/>
            </a:br>
            <a:r>
              <a:rPr lang="ru-RU" sz="2200" dirty="0"/>
              <a:t>провести опросы, изучить информацию в интернете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48017C76-6305-7B94-0C74-BDD06D231E47}"/>
              </a:ext>
            </a:extLst>
          </p:cNvPr>
          <p:cNvSpPr txBox="1"/>
          <p:nvPr/>
        </p:nvSpPr>
        <p:spPr>
          <a:xfrm>
            <a:off x="8636294" y="2195183"/>
            <a:ext cx="2958253" cy="217409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791614">
              <a:spcBef>
                <a:spcPts val="133"/>
              </a:spcBef>
            </a:pPr>
            <a:r>
              <a:rPr sz="7200" b="1" spc="727" dirty="0">
                <a:solidFill>
                  <a:srgbClr val="0034EC"/>
                </a:solidFill>
                <a:latin typeface="Arial"/>
                <a:cs typeface="Arial"/>
              </a:rPr>
              <a:t>#3</a:t>
            </a:r>
            <a:endParaRPr sz="7200" dirty="0">
              <a:latin typeface="Arial"/>
              <a:cs typeface="Arial"/>
            </a:endParaRPr>
          </a:p>
          <a:p>
            <a:pPr marL="537620" marR="6773" indent="-521534">
              <a:spcBef>
                <a:spcPts val="2880"/>
              </a:spcBef>
            </a:pPr>
            <a:r>
              <a:rPr lang="ru-RU" sz="2200" b="1" dirty="0"/>
              <a:t>найти / купить готовые исследования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44095BA-F125-E5D7-3B85-DA9CBEDF78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38635" y="2177579"/>
            <a:ext cx="1071880" cy="112509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7200" b="1" spc="47" dirty="0">
                <a:solidFill>
                  <a:srgbClr val="0034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#1</a:t>
            </a:r>
            <a:endParaRPr sz="7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0F254774-2DB7-0F10-F4F6-41B0120F82B6}"/>
              </a:ext>
            </a:extLst>
          </p:cNvPr>
          <p:cNvSpPr txBox="1">
            <a:spLocks/>
          </p:cNvSpPr>
          <p:nvPr/>
        </p:nvSpPr>
        <p:spPr>
          <a:xfrm>
            <a:off x="838200" y="650313"/>
            <a:ext cx="10515600" cy="755186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6933" marR="6773">
              <a:lnSpc>
                <a:spcPct val="116100"/>
              </a:lnSpc>
              <a:spcBef>
                <a:spcPts val="133"/>
              </a:spcBef>
            </a:pPr>
            <a:r>
              <a:rPr lang="ru-RU" dirty="0"/>
              <a:t>Как проанализировать ЦА?</a:t>
            </a:r>
          </a:p>
        </p:txBody>
      </p:sp>
    </p:spTree>
    <p:extLst>
      <p:ext uri="{BB962C8B-B14F-4D97-AF65-F5344CB8AC3E}">
        <p14:creationId xmlns:p14="http://schemas.microsoft.com/office/powerpoint/2010/main" val="31295809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30F58-C8EA-584C-2B87-744C1D931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0743125-8303-DD0A-FB1B-3232137F6D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4947" y="318921"/>
            <a:ext cx="849813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Исследования «своими силами»: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2C670F9-C737-2BBD-AE75-5E3E1824A12B}"/>
              </a:ext>
            </a:extLst>
          </p:cNvPr>
          <p:cNvSpPr txBox="1"/>
          <p:nvPr/>
        </p:nvSpPr>
        <p:spPr>
          <a:xfrm>
            <a:off x="961469" y="1836302"/>
            <a:ext cx="3014785" cy="1165704"/>
          </a:xfrm>
          <a:prstGeom prst="rect">
            <a:avLst/>
          </a:prstGeom>
        </p:spPr>
        <p:txBody>
          <a:bodyPr vert="horz" wrap="square" lIns="0" tIns="74930" rIns="0" bIns="0" rtlCol="0">
            <a:noAutofit/>
          </a:bodyPr>
          <a:lstStyle/>
          <a:p>
            <a:pPr marL="12065">
              <a:spcBef>
                <a:spcPts val="590"/>
              </a:spcBef>
              <a:buClr>
                <a:srgbClr val="0034EC"/>
              </a:buClr>
              <a:buSzPct val="110714"/>
              <a:tabLst>
                <a:tab pos="403860" algn="l"/>
                <a:tab pos="404495" algn="l"/>
              </a:tabLst>
            </a:pPr>
            <a:r>
              <a:rPr lang="ru-RU" sz="2200" b="1" dirty="0">
                <a:solidFill>
                  <a:srgbClr val="0432FF"/>
                </a:solidFill>
              </a:rPr>
              <a:t>Преимущества:</a:t>
            </a:r>
            <a:endParaRPr lang="ru-RU" sz="2200" dirty="0">
              <a:solidFill>
                <a:srgbClr val="0432FF"/>
              </a:solidFill>
            </a:endParaRPr>
          </a:p>
          <a:p>
            <a:pPr marL="403860" indent="-391795">
              <a:spcBef>
                <a:spcPts val="590"/>
              </a:spcBef>
              <a:buClr>
                <a:srgbClr val="0034E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sz="2000" dirty="0"/>
              <a:t>Дешевизна</a:t>
            </a:r>
          </a:p>
          <a:p>
            <a:pPr marL="403860" indent="-391795">
              <a:spcBef>
                <a:spcPts val="695"/>
              </a:spcBef>
              <a:buClr>
                <a:srgbClr val="0034E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sz="2000" dirty="0"/>
              <a:t>Конфиденциальность</a:t>
            </a:r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A8928BBA-6188-C59B-58A6-DA2A30A29DC7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891" y="1171830"/>
            <a:ext cx="592718" cy="592718"/>
          </a:xfrm>
          <a:prstGeom prst="rect">
            <a:avLst/>
          </a:prstGeom>
        </p:spPr>
      </p:pic>
      <p:sp>
        <p:nvSpPr>
          <p:cNvPr id="7" name="object 7">
            <a:extLst>
              <a:ext uri="{FF2B5EF4-FFF2-40B4-BE49-F238E27FC236}">
                <a16:creationId xmlns:a16="http://schemas.microsoft.com/office/drawing/2014/main" id="{DA531BD7-9611-B11D-F4E8-8100ECDB1D37}"/>
              </a:ext>
            </a:extLst>
          </p:cNvPr>
          <p:cNvSpPr txBox="1"/>
          <p:nvPr/>
        </p:nvSpPr>
        <p:spPr>
          <a:xfrm>
            <a:off x="5991530" y="1786416"/>
            <a:ext cx="5923379" cy="1579154"/>
          </a:xfrm>
          <a:prstGeom prst="rect">
            <a:avLst/>
          </a:prstGeom>
        </p:spPr>
        <p:txBody>
          <a:bodyPr vert="horz" wrap="square" lIns="0" tIns="74930" rIns="0" bIns="0" rtlCol="0">
            <a:noAutofit/>
          </a:bodyPr>
          <a:lstStyle/>
          <a:p>
            <a:pPr marL="12065">
              <a:spcBef>
                <a:spcPts val="590"/>
              </a:spcBef>
              <a:buClr>
                <a:srgbClr val="FF33CC"/>
              </a:buClr>
              <a:buSzPct val="110714"/>
              <a:tabLst>
                <a:tab pos="403860" algn="l"/>
                <a:tab pos="404495" algn="l"/>
              </a:tabLst>
            </a:pPr>
            <a:r>
              <a:rPr lang="ru-RU" sz="2200" b="1" dirty="0">
                <a:solidFill>
                  <a:srgbClr val="FF40FF"/>
                </a:solidFill>
              </a:rPr>
              <a:t>Недостатки:</a:t>
            </a:r>
          </a:p>
          <a:p>
            <a:pPr marL="403860" indent="-391795">
              <a:lnSpc>
                <a:spcPct val="100000"/>
              </a:lnSpc>
              <a:spcBef>
                <a:spcPts val="590"/>
              </a:spcBef>
              <a:buClr>
                <a:srgbClr val="FF33C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sz="2000" dirty="0"/>
              <a:t>Опытность специалистов обычно ниже</a:t>
            </a:r>
          </a:p>
          <a:p>
            <a:pPr marL="403860" indent="-391795">
              <a:lnSpc>
                <a:spcPct val="100000"/>
              </a:lnSpc>
              <a:spcBef>
                <a:spcPts val="695"/>
              </a:spcBef>
              <a:buClr>
                <a:srgbClr val="FF33C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sz="2000" dirty="0"/>
              <a:t>Возможная предвзятость к результатам</a:t>
            </a:r>
          </a:p>
          <a:p>
            <a:pPr marL="403860" indent="-391795">
              <a:lnSpc>
                <a:spcPct val="100000"/>
              </a:lnSpc>
              <a:spcBef>
                <a:spcPts val="720"/>
              </a:spcBef>
              <a:buClr>
                <a:srgbClr val="FF33C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sz="2000" dirty="0"/>
              <a:t>Меньше инструментов / оборудования</a:t>
            </a:r>
          </a:p>
        </p:txBody>
      </p:sp>
      <p:pic>
        <p:nvPicPr>
          <p:cNvPr id="8" name="object 8">
            <a:extLst>
              <a:ext uri="{FF2B5EF4-FFF2-40B4-BE49-F238E27FC236}">
                <a16:creationId xmlns:a16="http://schemas.microsoft.com/office/drawing/2014/main" id="{8D8114FF-93CF-CFBC-1C2C-54107134878B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7568" y="1116745"/>
            <a:ext cx="667835" cy="667834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1A37E433-452A-14B8-8055-742FC01B0582}"/>
              </a:ext>
            </a:extLst>
          </p:cNvPr>
          <p:cNvSpPr txBox="1">
            <a:spLocks/>
          </p:cNvSpPr>
          <p:nvPr/>
        </p:nvSpPr>
        <p:spPr>
          <a:xfrm>
            <a:off x="794946" y="3551189"/>
            <a:ext cx="8855950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Исследования </a:t>
            </a:r>
            <a:r>
              <a:rPr lang="en-US" dirty="0"/>
              <a:t>«</a:t>
            </a:r>
            <a:r>
              <a:rPr lang="ru-RU" dirty="0"/>
              <a:t>на стороне</a:t>
            </a:r>
            <a:r>
              <a:rPr lang="en-US" dirty="0"/>
              <a:t>»</a:t>
            </a:r>
            <a:r>
              <a:rPr lang="ru-RU" dirty="0"/>
              <a:t>:</a:t>
            </a: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B99BD89D-0326-41B4-E497-778173F10C33}"/>
              </a:ext>
            </a:extLst>
          </p:cNvPr>
          <p:cNvSpPr txBox="1"/>
          <p:nvPr/>
        </p:nvSpPr>
        <p:spPr>
          <a:xfrm>
            <a:off x="925991" y="4893215"/>
            <a:ext cx="4714666" cy="1663822"/>
          </a:xfrm>
          <a:prstGeom prst="rect">
            <a:avLst/>
          </a:prstGeom>
        </p:spPr>
        <p:txBody>
          <a:bodyPr vert="horz" wrap="square" lIns="0" tIns="74930" rIns="0" bIns="0" rtlCol="0">
            <a:noAutofit/>
          </a:bodyPr>
          <a:lstStyle/>
          <a:p>
            <a:pPr marL="12065">
              <a:spcBef>
                <a:spcPts val="590"/>
              </a:spcBef>
              <a:buClr>
                <a:srgbClr val="0034EC"/>
              </a:buClr>
              <a:buSzPct val="110714"/>
              <a:tabLst>
                <a:tab pos="403860" algn="l"/>
                <a:tab pos="404495" algn="l"/>
              </a:tabLst>
            </a:pPr>
            <a:r>
              <a:rPr lang="ru-RU" sz="2200" b="1" dirty="0">
                <a:solidFill>
                  <a:srgbClr val="0432FF"/>
                </a:solidFill>
              </a:rPr>
              <a:t>Преимущества:</a:t>
            </a:r>
          </a:p>
          <a:p>
            <a:pPr marL="403860" indent="-391795">
              <a:spcBef>
                <a:spcPts val="590"/>
              </a:spcBef>
              <a:buClr>
                <a:srgbClr val="0034E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sz="2000" dirty="0"/>
              <a:t>Высокое качество проведения</a:t>
            </a:r>
          </a:p>
          <a:p>
            <a:pPr marL="403860" indent="-391795">
              <a:spcBef>
                <a:spcPts val="695"/>
              </a:spcBef>
              <a:buClr>
                <a:srgbClr val="0034E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sz="2000" dirty="0"/>
              <a:t>Объективность</a:t>
            </a:r>
          </a:p>
          <a:p>
            <a:pPr marL="403860" indent="-391795">
              <a:spcBef>
                <a:spcPts val="720"/>
              </a:spcBef>
              <a:buClr>
                <a:srgbClr val="0034E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sz="2000" dirty="0"/>
              <a:t>Больший выбор методов исследования</a:t>
            </a: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F43A2BD9-14E7-24B6-531D-2B3C486DD1DC}"/>
              </a:ext>
            </a:extLst>
          </p:cNvPr>
          <p:cNvSpPr txBox="1"/>
          <p:nvPr/>
        </p:nvSpPr>
        <p:spPr>
          <a:xfrm>
            <a:off x="5969496" y="4887107"/>
            <a:ext cx="5787410" cy="1594026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590"/>
              </a:spcBef>
              <a:buClr>
                <a:srgbClr val="FF33CC"/>
              </a:buClr>
              <a:buSzPct val="110714"/>
              <a:tabLst>
                <a:tab pos="403860" algn="l"/>
                <a:tab pos="404495" algn="l"/>
              </a:tabLst>
            </a:pPr>
            <a:r>
              <a:rPr lang="ru-RU" sz="2200" b="1" dirty="0">
                <a:solidFill>
                  <a:srgbClr val="FF40FF"/>
                </a:solidFill>
              </a:rPr>
              <a:t>Недостатки:</a:t>
            </a:r>
            <a:endParaRPr lang="ru-RU" sz="2200" dirty="0"/>
          </a:p>
          <a:p>
            <a:pPr marL="403860" indent="-391795">
              <a:lnSpc>
                <a:spcPct val="100000"/>
              </a:lnSpc>
              <a:spcBef>
                <a:spcPts val="590"/>
              </a:spcBef>
              <a:buClr>
                <a:srgbClr val="FF33C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sz="2000" dirty="0"/>
              <a:t>Высокая стоимость</a:t>
            </a:r>
          </a:p>
          <a:p>
            <a:pPr marL="403860" indent="-391795">
              <a:lnSpc>
                <a:spcPct val="100000"/>
              </a:lnSpc>
              <a:spcBef>
                <a:spcPts val="695"/>
              </a:spcBef>
              <a:buClr>
                <a:srgbClr val="FF33C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sz="2000" dirty="0"/>
              <a:t>Ниже погружение в особенности продукта</a:t>
            </a:r>
          </a:p>
          <a:p>
            <a:pPr marL="403860" indent="-391795">
              <a:lnSpc>
                <a:spcPct val="100000"/>
              </a:lnSpc>
              <a:spcBef>
                <a:spcPts val="695"/>
              </a:spcBef>
              <a:buClr>
                <a:srgbClr val="FF33CC"/>
              </a:buClr>
              <a:buSzPct val="110714"/>
              <a:buFont typeface="Arial Unicode MS"/>
              <a:buChar char="❑"/>
              <a:tabLst>
                <a:tab pos="403860" algn="l"/>
                <a:tab pos="404495" algn="l"/>
              </a:tabLst>
            </a:pPr>
            <a:r>
              <a:rPr lang="ru-RU" sz="2000" dirty="0"/>
              <a:t>Вероятность утечки информации</a:t>
            </a:r>
          </a:p>
        </p:txBody>
      </p:sp>
      <p:pic>
        <p:nvPicPr>
          <p:cNvPr id="14" name="object 7">
            <a:extLst>
              <a:ext uri="{FF2B5EF4-FFF2-40B4-BE49-F238E27FC236}">
                <a16:creationId xmlns:a16="http://schemas.microsoft.com/office/drawing/2014/main" id="{B6E83BFE-300A-80B2-83E3-C955720F75DA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472" y="4320784"/>
            <a:ext cx="592718" cy="592718"/>
          </a:xfrm>
          <a:prstGeom prst="rect">
            <a:avLst/>
          </a:prstGeom>
        </p:spPr>
      </p:pic>
      <p:pic>
        <p:nvPicPr>
          <p:cNvPr id="15" name="object 8">
            <a:extLst>
              <a:ext uri="{FF2B5EF4-FFF2-40B4-BE49-F238E27FC236}">
                <a16:creationId xmlns:a16="http://schemas.microsoft.com/office/drawing/2014/main" id="{A8EA6E87-D7AA-8556-799A-60409E17ADC1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5428" y="4249284"/>
            <a:ext cx="667834" cy="66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53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8046" y="438302"/>
            <a:ext cx="8566785" cy="1429237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0"/>
              </a:spcBef>
            </a:pPr>
            <a:r>
              <a:rPr dirty="0"/>
              <a:t>Как же тогда создать продукт, который будет востребованным?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75466" y="4827291"/>
            <a:ext cx="2684237" cy="805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10000"/>
              </a:lnSpc>
              <a:spcBef>
                <a:spcPts val="100"/>
              </a:spcBef>
            </a:pPr>
            <a:r>
              <a:rPr lang="ru-RU" sz="2400" dirty="0"/>
              <a:t>Проанализировать Вашу аудиторию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255511" y="4705613"/>
            <a:ext cx="357314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spcBef>
                <a:spcPts val="100"/>
              </a:spcBef>
            </a:pPr>
            <a:r>
              <a:rPr lang="ru-RU" sz="2400" dirty="0"/>
              <a:t>Составить продукт точно под потребности аудитории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5225" y="2741621"/>
            <a:ext cx="1789349" cy="17893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7116" y="2734740"/>
            <a:ext cx="1789349" cy="1789326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7630219" y="3465456"/>
            <a:ext cx="1093470" cy="328295"/>
            <a:chOff x="5414000" y="3265037"/>
            <a:chExt cx="1093470" cy="328295"/>
          </a:xfrm>
        </p:grpSpPr>
        <p:sp>
          <p:nvSpPr>
            <p:cNvPr id="8" name="object 8"/>
            <p:cNvSpPr/>
            <p:nvPr/>
          </p:nvSpPr>
          <p:spPr>
            <a:xfrm>
              <a:off x="5414000" y="3428999"/>
              <a:ext cx="709930" cy="0"/>
            </a:xfrm>
            <a:custGeom>
              <a:avLst/>
              <a:gdLst/>
              <a:ahLst/>
              <a:cxnLst/>
              <a:rect l="l" t="t" r="r" b="b"/>
              <a:pathLst>
                <a:path w="709929">
                  <a:moveTo>
                    <a:pt x="0" y="0"/>
                  </a:moveTo>
                  <a:lnTo>
                    <a:pt x="709499" y="0"/>
                  </a:lnTo>
                </a:path>
              </a:pathLst>
            </a:custGeom>
            <a:ln w="761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23500" y="3303137"/>
              <a:ext cx="346075" cy="252095"/>
            </a:xfrm>
            <a:custGeom>
              <a:avLst/>
              <a:gdLst/>
              <a:ahLst/>
              <a:cxnLst/>
              <a:rect l="l" t="t" r="r" b="b"/>
              <a:pathLst>
                <a:path w="346075" h="252095">
                  <a:moveTo>
                    <a:pt x="0" y="251723"/>
                  </a:moveTo>
                  <a:lnTo>
                    <a:pt x="0" y="0"/>
                  </a:lnTo>
                  <a:lnTo>
                    <a:pt x="345802" y="125861"/>
                  </a:lnTo>
                  <a:lnTo>
                    <a:pt x="0" y="251723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123500" y="3303137"/>
              <a:ext cx="346075" cy="252095"/>
            </a:xfrm>
            <a:custGeom>
              <a:avLst/>
              <a:gdLst/>
              <a:ahLst/>
              <a:cxnLst/>
              <a:rect l="l" t="t" r="r" b="b"/>
              <a:pathLst>
                <a:path w="346075" h="252095">
                  <a:moveTo>
                    <a:pt x="0" y="251723"/>
                  </a:moveTo>
                  <a:lnTo>
                    <a:pt x="345802" y="125861"/>
                  </a:lnTo>
                  <a:lnTo>
                    <a:pt x="0" y="0"/>
                  </a:lnTo>
                  <a:lnTo>
                    <a:pt x="0" y="251723"/>
                  </a:lnTo>
                  <a:close/>
                </a:path>
              </a:pathLst>
            </a:custGeom>
            <a:ln w="761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85C335F-96F8-8D17-0E0F-9C9788631E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5965" y="2534324"/>
            <a:ext cx="4133590" cy="306901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325DF-9D61-5F95-752D-105CD07ED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2AD6544-5CF9-C52B-3AFF-37973E5D06C8}"/>
              </a:ext>
            </a:extLst>
          </p:cNvPr>
          <p:cNvSpPr/>
          <p:nvPr/>
        </p:nvSpPr>
        <p:spPr>
          <a:xfrm>
            <a:off x="1001941" y="2708922"/>
            <a:ext cx="3169285" cy="847725"/>
          </a:xfrm>
          <a:custGeom>
            <a:avLst/>
            <a:gdLst/>
            <a:ahLst/>
            <a:cxnLst/>
            <a:rect l="l" t="t" r="r" b="b"/>
            <a:pathLst>
              <a:path w="3169285" h="847725">
                <a:moveTo>
                  <a:pt x="3168916" y="0"/>
                </a:moveTo>
                <a:lnTo>
                  <a:pt x="0" y="0"/>
                </a:lnTo>
                <a:lnTo>
                  <a:pt x="0" y="720077"/>
                </a:lnTo>
                <a:lnTo>
                  <a:pt x="0" y="847204"/>
                </a:lnTo>
                <a:lnTo>
                  <a:pt x="3168916" y="847204"/>
                </a:lnTo>
                <a:lnTo>
                  <a:pt x="3168916" y="720077"/>
                </a:lnTo>
                <a:lnTo>
                  <a:pt x="3168916" y="0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D8D9892D-562F-F101-4E98-681190F77964}"/>
              </a:ext>
            </a:extLst>
          </p:cNvPr>
          <p:cNvGrpSpPr/>
          <p:nvPr/>
        </p:nvGrpSpPr>
        <p:grpSpPr>
          <a:xfrm>
            <a:off x="6382704" y="2581799"/>
            <a:ext cx="3298190" cy="974725"/>
            <a:chOff x="6382704" y="2581799"/>
            <a:chExt cx="3298190" cy="97472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4721EE56-EF2B-CFFF-5E33-CB75A65E76F5}"/>
                </a:ext>
              </a:extLst>
            </p:cNvPr>
            <p:cNvSpPr/>
            <p:nvPr/>
          </p:nvSpPr>
          <p:spPr>
            <a:xfrm>
              <a:off x="6511493" y="2708922"/>
              <a:ext cx="3169285" cy="847725"/>
            </a:xfrm>
            <a:custGeom>
              <a:avLst/>
              <a:gdLst/>
              <a:ahLst/>
              <a:cxnLst/>
              <a:rect l="l" t="t" r="r" b="b"/>
              <a:pathLst>
                <a:path w="3169284" h="847725">
                  <a:moveTo>
                    <a:pt x="3168916" y="0"/>
                  </a:moveTo>
                  <a:lnTo>
                    <a:pt x="0" y="0"/>
                  </a:lnTo>
                  <a:lnTo>
                    <a:pt x="0" y="720077"/>
                  </a:lnTo>
                  <a:lnTo>
                    <a:pt x="0" y="847204"/>
                  </a:lnTo>
                  <a:lnTo>
                    <a:pt x="3168916" y="847204"/>
                  </a:lnTo>
                  <a:lnTo>
                    <a:pt x="3168916" y="720077"/>
                  </a:lnTo>
                  <a:lnTo>
                    <a:pt x="3168916" y="0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92D36BAD-02E0-E338-E093-1F3F86E9AADE}"/>
                </a:ext>
              </a:extLst>
            </p:cNvPr>
            <p:cNvSpPr/>
            <p:nvPr/>
          </p:nvSpPr>
          <p:spPr>
            <a:xfrm>
              <a:off x="6382704" y="2581799"/>
              <a:ext cx="3169285" cy="847725"/>
            </a:xfrm>
            <a:custGeom>
              <a:avLst/>
              <a:gdLst/>
              <a:ahLst/>
              <a:cxnLst/>
              <a:rect l="l" t="t" r="r" b="b"/>
              <a:pathLst>
                <a:path w="3169284" h="847725">
                  <a:moveTo>
                    <a:pt x="3168916" y="847199"/>
                  </a:moveTo>
                  <a:lnTo>
                    <a:pt x="0" y="847199"/>
                  </a:lnTo>
                  <a:lnTo>
                    <a:pt x="0" y="0"/>
                  </a:lnTo>
                  <a:lnTo>
                    <a:pt x="3168916" y="0"/>
                  </a:lnTo>
                  <a:lnTo>
                    <a:pt x="3168916" y="847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C5FF2096-3AF5-A47E-90CD-638755F3FE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654754"/>
            <a:ext cx="8173598" cy="746305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/>
              <a:t>Где брать данные?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CC27180B-20C3-FB48-9751-8AE96064BE2F}"/>
              </a:ext>
            </a:extLst>
          </p:cNvPr>
          <p:cNvSpPr/>
          <p:nvPr/>
        </p:nvSpPr>
        <p:spPr>
          <a:xfrm>
            <a:off x="873155" y="2581799"/>
            <a:ext cx="3169285" cy="847725"/>
          </a:xfrm>
          <a:custGeom>
            <a:avLst/>
            <a:gdLst/>
            <a:ahLst/>
            <a:cxnLst/>
            <a:rect l="l" t="t" r="r" b="b"/>
            <a:pathLst>
              <a:path w="3169285" h="847725">
                <a:moveTo>
                  <a:pt x="3168916" y="847199"/>
                </a:moveTo>
                <a:lnTo>
                  <a:pt x="0" y="847199"/>
                </a:lnTo>
                <a:lnTo>
                  <a:pt x="0" y="0"/>
                </a:lnTo>
                <a:lnTo>
                  <a:pt x="3168916" y="0"/>
                </a:lnTo>
                <a:lnTo>
                  <a:pt x="3168916" y="84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AF37D46F-E948-D105-1098-7F8325E76B62}"/>
              </a:ext>
            </a:extLst>
          </p:cNvPr>
          <p:cNvSpPr txBox="1"/>
          <p:nvPr/>
        </p:nvSpPr>
        <p:spPr>
          <a:xfrm>
            <a:off x="873155" y="2581799"/>
            <a:ext cx="3169285" cy="847201"/>
          </a:xfrm>
          <a:prstGeom prst="rect">
            <a:avLst/>
          </a:prstGeom>
          <a:ln w="19049">
            <a:solidFill>
              <a:srgbClr val="0034EC"/>
            </a:solidFill>
          </a:ln>
        </p:spPr>
        <p:txBody>
          <a:bodyPr vert="horz" wrap="square" lIns="0" tIns="127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b="1" dirty="0">
                <a:solidFill>
                  <a:srgbClr val="0432FF"/>
                </a:solidFill>
              </a:rPr>
              <a:t>Первичные данные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B6CEC684-6FFF-E2E6-AEDC-E6D085F2E41B}"/>
              </a:ext>
            </a:extLst>
          </p:cNvPr>
          <p:cNvSpPr txBox="1"/>
          <p:nvPr/>
        </p:nvSpPr>
        <p:spPr>
          <a:xfrm>
            <a:off x="6382704" y="2581799"/>
            <a:ext cx="3169285" cy="847725"/>
          </a:xfrm>
          <a:prstGeom prst="rect">
            <a:avLst/>
          </a:prstGeom>
          <a:ln w="19049">
            <a:solidFill>
              <a:srgbClr val="0034EC"/>
            </a:solidFill>
          </a:ln>
        </p:spPr>
        <p:txBody>
          <a:bodyPr vert="horz" wrap="square" lIns="0" tIns="127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274955">
              <a:lnSpc>
                <a:spcPct val="100000"/>
              </a:lnSpc>
              <a:spcBef>
                <a:spcPts val="5"/>
              </a:spcBef>
            </a:pPr>
            <a:r>
              <a:rPr sz="2400" b="1" dirty="0">
                <a:solidFill>
                  <a:srgbClr val="0432FF"/>
                </a:solidFill>
              </a:rPr>
              <a:t>Вторичные данные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E5E198DA-25E4-BDCA-8383-9A8563068B94}"/>
              </a:ext>
            </a:extLst>
          </p:cNvPr>
          <p:cNvSpPr txBox="1"/>
          <p:nvPr/>
        </p:nvSpPr>
        <p:spPr>
          <a:xfrm>
            <a:off x="1089472" y="3770974"/>
            <a:ext cx="2722131" cy="1753044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356235" indent="-344170">
              <a:lnSpc>
                <a:spcPct val="100000"/>
              </a:lnSpc>
              <a:spcBef>
                <a:spcPts val="1070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lang="ru-RU" sz="2000" dirty="0"/>
              <a:t>Опросы;</a:t>
            </a:r>
          </a:p>
          <a:p>
            <a:pPr marL="356235" indent="-344170">
              <a:lnSpc>
                <a:spcPct val="100000"/>
              </a:lnSpc>
              <a:spcBef>
                <a:spcPts val="969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lang="ru-RU" sz="2000" dirty="0"/>
              <a:t>Интервью;</a:t>
            </a:r>
          </a:p>
          <a:p>
            <a:pPr marL="356235" indent="-344170">
              <a:lnSpc>
                <a:spcPct val="100000"/>
              </a:lnSpc>
              <a:spcBef>
                <a:spcPts val="1019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lang="ru-RU" sz="2000" dirty="0"/>
              <a:t>Наблюдения;</a:t>
            </a:r>
          </a:p>
          <a:p>
            <a:pPr marL="356235" indent="-344170">
              <a:lnSpc>
                <a:spcPct val="100000"/>
              </a:lnSpc>
              <a:spcBef>
                <a:spcPts val="1019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lang="ru-RU" sz="2000" dirty="0"/>
              <a:t>Экспертная оценка</a:t>
            </a: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178BFD53-9CCF-093E-CA2C-C88F73CD525A}"/>
              </a:ext>
            </a:extLst>
          </p:cNvPr>
          <p:cNvSpPr txBox="1"/>
          <p:nvPr/>
        </p:nvSpPr>
        <p:spPr>
          <a:xfrm>
            <a:off x="6587048" y="3770974"/>
            <a:ext cx="2797584" cy="1753044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356235" indent="-344170">
              <a:lnSpc>
                <a:spcPct val="100000"/>
              </a:lnSpc>
              <a:spcBef>
                <a:spcPts val="1070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sz="2000" dirty="0"/>
              <a:t>Данные о продажах;</a:t>
            </a:r>
          </a:p>
          <a:p>
            <a:pPr marL="356235" indent="-344170">
              <a:lnSpc>
                <a:spcPct val="100000"/>
              </a:lnSpc>
              <a:spcBef>
                <a:spcPts val="969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sz="2000" dirty="0"/>
              <a:t>Отчетности компаний;</a:t>
            </a:r>
          </a:p>
          <a:p>
            <a:pPr marL="356235" indent="-344170">
              <a:lnSpc>
                <a:spcPct val="100000"/>
              </a:lnSpc>
              <a:spcBef>
                <a:spcPts val="1019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sz="2000" dirty="0"/>
              <a:t>Поисковая выдача;</a:t>
            </a:r>
          </a:p>
          <a:p>
            <a:pPr marL="356235" indent="-344170">
              <a:lnSpc>
                <a:spcPct val="100000"/>
              </a:lnSpc>
              <a:spcBef>
                <a:spcPts val="1019"/>
              </a:spcBef>
              <a:buClr>
                <a:srgbClr val="0034EC"/>
              </a:buClr>
              <a:buFont typeface="Arial Unicode MS"/>
              <a:buChar char="❑"/>
              <a:tabLst>
                <a:tab pos="356235" algn="l"/>
                <a:tab pos="357505" algn="l"/>
              </a:tabLst>
            </a:pPr>
            <a:r>
              <a:rPr sz="2000" dirty="0"/>
              <a:t>Внутренние данные</a:t>
            </a: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08ADAC8D-C5D4-A90D-2733-550277DBBB97}"/>
              </a:ext>
            </a:extLst>
          </p:cNvPr>
          <p:cNvSpPr/>
          <p:nvPr/>
        </p:nvSpPr>
        <p:spPr>
          <a:xfrm>
            <a:off x="11107202" y="433170"/>
            <a:ext cx="732367" cy="1011767"/>
          </a:xfrm>
          <a:custGeom>
            <a:avLst/>
            <a:gdLst/>
            <a:ahLst/>
            <a:cxnLst/>
            <a:rect l="l" t="t" r="r" b="b"/>
            <a:pathLst>
              <a:path w="549275" h="758825">
                <a:moveTo>
                  <a:pt x="549008" y="83731"/>
                </a:moveTo>
                <a:lnTo>
                  <a:pt x="542848" y="77558"/>
                </a:lnTo>
                <a:lnTo>
                  <a:pt x="540448" y="76428"/>
                </a:lnTo>
                <a:lnTo>
                  <a:pt x="512305" y="73647"/>
                </a:lnTo>
                <a:lnTo>
                  <a:pt x="512305" y="95999"/>
                </a:lnTo>
                <a:lnTo>
                  <a:pt x="450253" y="158051"/>
                </a:lnTo>
                <a:lnTo>
                  <a:pt x="414959" y="149237"/>
                </a:lnTo>
                <a:lnTo>
                  <a:pt x="430695" y="133489"/>
                </a:lnTo>
                <a:lnTo>
                  <a:pt x="472160" y="92024"/>
                </a:lnTo>
                <a:lnTo>
                  <a:pt x="512305" y="95999"/>
                </a:lnTo>
                <a:lnTo>
                  <a:pt x="512305" y="73647"/>
                </a:lnTo>
                <a:lnTo>
                  <a:pt x="478193" y="70269"/>
                </a:lnTo>
                <a:lnTo>
                  <a:pt x="474814" y="36144"/>
                </a:lnTo>
                <a:lnTo>
                  <a:pt x="471678" y="4457"/>
                </a:lnTo>
                <a:lnTo>
                  <a:pt x="466242" y="0"/>
                </a:lnTo>
                <a:lnTo>
                  <a:pt x="457568" y="850"/>
                </a:lnTo>
                <a:lnTo>
                  <a:pt x="456438" y="1384"/>
                </a:lnTo>
                <a:lnTo>
                  <a:pt x="456438" y="76288"/>
                </a:lnTo>
                <a:lnTo>
                  <a:pt x="399237" y="133489"/>
                </a:lnTo>
                <a:lnTo>
                  <a:pt x="390398" y="98209"/>
                </a:lnTo>
                <a:lnTo>
                  <a:pt x="452462" y="36144"/>
                </a:lnTo>
                <a:lnTo>
                  <a:pt x="456438" y="76288"/>
                </a:lnTo>
                <a:lnTo>
                  <a:pt x="456438" y="1384"/>
                </a:lnTo>
                <a:lnTo>
                  <a:pt x="455168" y="1981"/>
                </a:lnTo>
                <a:lnTo>
                  <a:pt x="367461" y="89700"/>
                </a:lnTo>
                <a:lnTo>
                  <a:pt x="366344" y="93713"/>
                </a:lnTo>
                <a:lnTo>
                  <a:pt x="372579" y="118694"/>
                </a:lnTo>
                <a:lnTo>
                  <a:pt x="357606" y="107480"/>
                </a:lnTo>
                <a:lnTo>
                  <a:pt x="354114" y="105841"/>
                </a:lnTo>
                <a:lnTo>
                  <a:pt x="314553" y="87249"/>
                </a:lnTo>
                <a:lnTo>
                  <a:pt x="268185" y="75946"/>
                </a:lnTo>
                <a:lnTo>
                  <a:pt x="219925" y="74053"/>
                </a:lnTo>
                <a:lnTo>
                  <a:pt x="170497" y="82537"/>
                </a:lnTo>
                <a:lnTo>
                  <a:pt x="125031" y="100634"/>
                </a:lnTo>
                <a:lnTo>
                  <a:pt x="84759" y="127152"/>
                </a:lnTo>
                <a:lnTo>
                  <a:pt x="50901" y="160845"/>
                </a:lnTo>
                <a:lnTo>
                  <a:pt x="24676" y="200520"/>
                </a:lnTo>
                <a:lnTo>
                  <a:pt x="7289" y="244957"/>
                </a:lnTo>
                <a:lnTo>
                  <a:pt x="0" y="292925"/>
                </a:lnTo>
                <a:lnTo>
                  <a:pt x="3416" y="341922"/>
                </a:lnTo>
                <a:lnTo>
                  <a:pt x="17284" y="388556"/>
                </a:lnTo>
                <a:lnTo>
                  <a:pt x="40970" y="431317"/>
                </a:lnTo>
                <a:lnTo>
                  <a:pt x="73812" y="468617"/>
                </a:lnTo>
                <a:lnTo>
                  <a:pt x="93103" y="491566"/>
                </a:lnTo>
                <a:lnTo>
                  <a:pt x="106121" y="517906"/>
                </a:lnTo>
                <a:lnTo>
                  <a:pt x="112471" y="546468"/>
                </a:lnTo>
                <a:lnTo>
                  <a:pt x="111721" y="576084"/>
                </a:lnTo>
                <a:lnTo>
                  <a:pt x="109410" y="593344"/>
                </a:lnTo>
                <a:lnTo>
                  <a:pt x="108318" y="598614"/>
                </a:lnTo>
                <a:lnTo>
                  <a:pt x="109537" y="604100"/>
                </a:lnTo>
                <a:lnTo>
                  <a:pt x="114947" y="611352"/>
                </a:lnTo>
                <a:lnTo>
                  <a:pt x="117856" y="613638"/>
                </a:lnTo>
                <a:lnTo>
                  <a:pt x="121221" y="615086"/>
                </a:lnTo>
                <a:lnTo>
                  <a:pt x="121221" y="699312"/>
                </a:lnTo>
                <a:lnTo>
                  <a:pt x="126022" y="722287"/>
                </a:lnTo>
                <a:lnTo>
                  <a:pt x="139039" y="741045"/>
                </a:lnTo>
                <a:lnTo>
                  <a:pt x="158356" y="753706"/>
                </a:lnTo>
                <a:lnTo>
                  <a:pt x="181991" y="758367"/>
                </a:lnTo>
                <a:lnTo>
                  <a:pt x="287324" y="758367"/>
                </a:lnTo>
                <a:lnTo>
                  <a:pt x="310972" y="753706"/>
                </a:lnTo>
                <a:lnTo>
                  <a:pt x="330276" y="741057"/>
                </a:lnTo>
                <a:lnTo>
                  <a:pt x="340360" y="726516"/>
                </a:lnTo>
                <a:lnTo>
                  <a:pt x="343306" y="722287"/>
                </a:lnTo>
                <a:lnTo>
                  <a:pt x="348094" y="699312"/>
                </a:lnTo>
                <a:lnTo>
                  <a:pt x="348094" y="684911"/>
                </a:lnTo>
                <a:lnTo>
                  <a:pt x="348094" y="653059"/>
                </a:lnTo>
                <a:lnTo>
                  <a:pt x="348094" y="616877"/>
                </a:lnTo>
                <a:lnTo>
                  <a:pt x="348094" y="614235"/>
                </a:lnTo>
                <a:lnTo>
                  <a:pt x="355295" y="610425"/>
                </a:lnTo>
                <a:lnTo>
                  <a:pt x="359689" y="603021"/>
                </a:lnTo>
                <a:lnTo>
                  <a:pt x="359498" y="595058"/>
                </a:lnTo>
                <a:lnTo>
                  <a:pt x="359422" y="593344"/>
                </a:lnTo>
                <a:lnTo>
                  <a:pt x="358965" y="585025"/>
                </a:lnTo>
                <a:lnTo>
                  <a:pt x="357860" y="564654"/>
                </a:lnTo>
                <a:lnTo>
                  <a:pt x="366102" y="511835"/>
                </a:lnTo>
                <a:lnTo>
                  <a:pt x="395605" y="468680"/>
                </a:lnTo>
                <a:lnTo>
                  <a:pt x="398881" y="465670"/>
                </a:lnTo>
                <a:lnTo>
                  <a:pt x="402120" y="462534"/>
                </a:lnTo>
                <a:lnTo>
                  <a:pt x="434314" y="422668"/>
                </a:lnTo>
                <a:lnTo>
                  <a:pt x="454685" y="382320"/>
                </a:lnTo>
                <a:lnTo>
                  <a:pt x="466369" y="339623"/>
                </a:lnTo>
                <a:lnTo>
                  <a:pt x="469404" y="295846"/>
                </a:lnTo>
                <a:lnTo>
                  <a:pt x="463842" y="252310"/>
                </a:lnTo>
                <a:lnTo>
                  <a:pt x="449707" y="210312"/>
                </a:lnTo>
                <a:lnTo>
                  <a:pt x="436537" y="187566"/>
                </a:lnTo>
                <a:lnTo>
                  <a:pt x="436537" y="311035"/>
                </a:lnTo>
                <a:lnTo>
                  <a:pt x="434505" y="331482"/>
                </a:lnTo>
                <a:lnTo>
                  <a:pt x="423938" y="371259"/>
                </a:lnTo>
                <a:lnTo>
                  <a:pt x="406120" y="406438"/>
                </a:lnTo>
                <a:lnTo>
                  <a:pt x="381431" y="437451"/>
                </a:lnTo>
                <a:lnTo>
                  <a:pt x="373138" y="445477"/>
                </a:lnTo>
                <a:lnTo>
                  <a:pt x="351218" y="470776"/>
                </a:lnTo>
                <a:lnTo>
                  <a:pt x="335648" y="500062"/>
                </a:lnTo>
                <a:lnTo>
                  <a:pt x="326821" y="532307"/>
                </a:lnTo>
                <a:lnTo>
                  <a:pt x="325145" y="566458"/>
                </a:lnTo>
                <a:lnTo>
                  <a:pt x="326161" y="585025"/>
                </a:lnTo>
                <a:lnTo>
                  <a:pt x="315341" y="585025"/>
                </a:lnTo>
                <a:lnTo>
                  <a:pt x="315341" y="616877"/>
                </a:lnTo>
                <a:lnTo>
                  <a:pt x="315341" y="653059"/>
                </a:lnTo>
                <a:lnTo>
                  <a:pt x="315341" y="684911"/>
                </a:lnTo>
                <a:lnTo>
                  <a:pt x="315341" y="699312"/>
                </a:lnTo>
                <a:lnTo>
                  <a:pt x="313131" y="709891"/>
                </a:lnTo>
                <a:lnTo>
                  <a:pt x="307124" y="718540"/>
                </a:lnTo>
                <a:lnTo>
                  <a:pt x="298234" y="724369"/>
                </a:lnTo>
                <a:lnTo>
                  <a:pt x="287337" y="726516"/>
                </a:lnTo>
                <a:lnTo>
                  <a:pt x="182003" y="726516"/>
                </a:lnTo>
                <a:lnTo>
                  <a:pt x="171107" y="724369"/>
                </a:lnTo>
                <a:lnTo>
                  <a:pt x="162217" y="718540"/>
                </a:lnTo>
                <a:lnTo>
                  <a:pt x="156210" y="709891"/>
                </a:lnTo>
                <a:lnTo>
                  <a:pt x="154000" y="699312"/>
                </a:lnTo>
                <a:lnTo>
                  <a:pt x="154000" y="684911"/>
                </a:lnTo>
                <a:lnTo>
                  <a:pt x="315341" y="684911"/>
                </a:lnTo>
                <a:lnTo>
                  <a:pt x="315341" y="653059"/>
                </a:lnTo>
                <a:lnTo>
                  <a:pt x="154000" y="653059"/>
                </a:lnTo>
                <a:lnTo>
                  <a:pt x="154000" y="616877"/>
                </a:lnTo>
                <a:lnTo>
                  <a:pt x="315341" y="616877"/>
                </a:lnTo>
                <a:lnTo>
                  <a:pt x="315341" y="585025"/>
                </a:lnTo>
                <a:lnTo>
                  <a:pt x="143586" y="585025"/>
                </a:lnTo>
                <a:lnTo>
                  <a:pt x="144208" y="580364"/>
                </a:lnTo>
                <a:lnTo>
                  <a:pt x="145072" y="543166"/>
                </a:lnTo>
                <a:lnTo>
                  <a:pt x="137033" y="507301"/>
                </a:lnTo>
                <a:lnTo>
                  <a:pt x="120624" y="474243"/>
                </a:lnTo>
                <a:lnTo>
                  <a:pt x="96367" y="445503"/>
                </a:lnTo>
                <a:lnTo>
                  <a:pt x="68046" y="413346"/>
                </a:lnTo>
                <a:lnTo>
                  <a:pt x="47637" y="376516"/>
                </a:lnTo>
                <a:lnTo>
                  <a:pt x="35674" y="336334"/>
                </a:lnTo>
                <a:lnTo>
                  <a:pt x="32740" y="294132"/>
                </a:lnTo>
                <a:lnTo>
                  <a:pt x="40944" y="246253"/>
                </a:lnTo>
                <a:lnTo>
                  <a:pt x="60706" y="202755"/>
                </a:lnTo>
                <a:lnTo>
                  <a:pt x="90360" y="165303"/>
                </a:lnTo>
                <a:lnTo>
                  <a:pt x="128244" y="135547"/>
                </a:lnTo>
                <a:lnTo>
                  <a:pt x="172656" y="115176"/>
                </a:lnTo>
                <a:lnTo>
                  <a:pt x="221932" y="105841"/>
                </a:lnTo>
                <a:lnTo>
                  <a:pt x="268617" y="108305"/>
                </a:lnTo>
                <a:lnTo>
                  <a:pt x="312089" y="120573"/>
                </a:lnTo>
                <a:lnTo>
                  <a:pt x="351078" y="141566"/>
                </a:lnTo>
                <a:lnTo>
                  <a:pt x="372618" y="160121"/>
                </a:lnTo>
                <a:lnTo>
                  <a:pt x="331177" y="201561"/>
                </a:lnTo>
                <a:lnTo>
                  <a:pt x="301942" y="183578"/>
                </a:lnTo>
                <a:lnTo>
                  <a:pt x="231622" y="183565"/>
                </a:lnTo>
                <a:lnTo>
                  <a:pt x="254977" y="185610"/>
                </a:lnTo>
                <a:lnTo>
                  <a:pt x="277431" y="191681"/>
                </a:lnTo>
                <a:lnTo>
                  <a:pt x="298475" y="201561"/>
                </a:lnTo>
                <a:lnTo>
                  <a:pt x="317639" y="215087"/>
                </a:lnTo>
                <a:lnTo>
                  <a:pt x="277126" y="255600"/>
                </a:lnTo>
                <a:lnTo>
                  <a:pt x="277126" y="308775"/>
                </a:lnTo>
                <a:lnTo>
                  <a:pt x="263817" y="349250"/>
                </a:lnTo>
                <a:lnTo>
                  <a:pt x="231622" y="362623"/>
                </a:lnTo>
                <a:lnTo>
                  <a:pt x="213893" y="359067"/>
                </a:lnTo>
                <a:lnTo>
                  <a:pt x="199415" y="349326"/>
                </a:lnTo>
                <a:lnTo>
                  <a:pt x="189636" y="334860"/>
                </a:lnTo>
                <a:lnTo>
                  <a:pt x="186055" y="317195"/>
                </a:lnTo>
                <a:lnTo>
                  <a:pt x="186067" y="317004"/>
                </a:lnTo>
                <a:lnTo>
                  <a:pt x="189598" y="299415"/>
                </a:lnTo>
                <a:lnTo>
                  <a:pt x="199339" y="284924"/>
                </a:lnTo>
                <a:lnTo>
                  <a:pt x="213804" y="275145"/>
                </a:lnTo>
                <a:lnTo>
                  <a:pt x="231533" y="271551"/>
                </a:lnTo>
                <a:lnTo>
                  <a:pt x="239750" y="271551"/>
                </a:lnTo>
                <a:lnTo>
                  <a:pt x="247764" y="273748"/>
                </a:lnTo>
                <a:lnTo>
                  <a:pt x="254800" y="277926"/>
                </a:lnTo>
                <a:lnTo>
                  <a:pt x="219189" y="313537"/>
                </a:lnTo>
                <a:lnTo>
                  <a:pt x="219189" y="320586"/>
                </a:lnTo>
                <a:lnTo>
                  <a:pt x="227876" y="329272"/>
                </a:lnTo>
                <a:lnTo>
                  <a:pt x="234924" y="329272"/>
                </a:lnTo>
                <a:lnTo>
                  <a:pt x="270586" y="293598"/>
                </a:lnTo>
                <a:lnTo>
                  <a:pt x="274866" y="300672"/>
                </a:lnTo>
                <a:lnTo>
                  <a:pt x="277126" y="308775"/>
                </a:lnTo>
                <a:lnTo>
                  <a:pt x="277126" y="255600"/>
                </a:lnTo>
                <a:lnTo>
                  <a:pt x="268579" y="264147"/>
                </a:lnTo>
                <a:lnTo>
                  <a:pt x="245033" y="253885"/>
                </a:lnTo>
                <a:lnTo>
                  <a:pt x="197104" y="262369"/>
                </a:lnTo>
                <a:lnTo>
                  <a:pt x="168249" y="303618"/>
                </a:lnTo>
                <a:lnTo>
                  <a:pt x="167830" y="328409"/>
                </a:lnTo>
                <a:lnTo>
                  <a:pt x="176733" y="351548"/>
                </a:lnTo>
                <a:lnTo>
                  <a:pt x="194449" y="370141"/>
                </a:lnTo>
                <a:lnTo>
                  <a:pt x="217982" y="380403"/>
                </a:lnTo>
                <a:lnTo>
                  <a:pt x="242773" y="380834"/>
                </a:lnTo>
                <a:lnTo>
                  <a:pt x="265912" y="371932"/>
                </a:lnTo>
                <a:lnTo>
                  <a:pt x="275678" y="362623"/>
                </a:lnTo>
                <a:lnTo>
                  <a:pt x="284505" y="354215"/>
                </a:lnTo>
                <a:lnTo>
                  <a:pt x="293281" y="336296"/>
                </a:lnTo>
                <a:lnTo>
                  <a:pt x="296176" y="317004"/>
                </a:lnTo>
                <a:lnTo>
                  <a:pt x="293204" y="297726"/>
                </a:lnTo>
                <a:lnTo>
                  <a:pt x="291160" y="293598"/>
                </a:lnTo>
                <a:lnTo>
                  <a:pt x="284340" y="279844"/>
                </a:lnTo>
                <a:lnTo>
                  <a:pt x="292646" y="271538"/>
                </a:lnTo>
                <a:lnTo>
                  <a:pt x="300037" y="264147"/>
                </a:lnTo>
                <a:lnTo>
                  <a:pt x="333387" y="230809"/>
                </a:lnTo>
                <a:lnTo>
                  <a:pt x="355422" y="267398"/>
                </a:lnTo>
                <a:lnTo>
                  <a:pt x="364617" y="307581"/>
                </a:lnTo>
                <a:lnTo>
                  <a:pt x="361226" y="348272"/>
                </a:lnTo>
                <a:lnTo>
                  <a:pt x="345503" y="386384"/>
                </a:lnTo>
                <a:lnTo>
                  <a:pt x="317703" y="418807"/>
                </a:lnTo>
                <a:lnTo>
                  <a:pt x="281114" y="440842"/>
                </a:lnTo>
                <a:lnTo>
                  <a:pt x="240931" y="450037"/>
                </a:lnTo>
                <a:lnTo>
                  <a:pt x="200240" y="446646"/>
                </a:lnTo>
                <a:lnTo>
                  <a:pt x="162128" y="430923"/>
                </a:lnTo>
                <a:lnTo>
                  <a:pt x="129705" y="403123"/>
                </a:lnTo>
                <a:lnTo>
                  <a:pt x="107670" y="366547"/>
                </a:lnTo>
                <a:lnTo>
                  <a:pt x="98475" y="326351"/>
                </a:lnTo>
                <a:lnTo>
                  <a:pt x="101866" y="285661"/>
                </a:lnTo>
                <a:lnTo>
                  <a:pt x="117589" y="247548"/>
                </a:lnTo>
                <a:lnTo>
                  <a:pt x="145389" y="215125"/>
                </a:lnTo>
                <a:lnTo>
                  <a:pt x="185712" y="191693"/>
                </a:lnTo>
                <a:lnTo>
                  <a:pt x="231622" y="183565"/>
                </a:lnTo>
                <a:lnTo>
                  <a:pt x="301929" y="183565"/>
                </a:lnTo>
                <a:lnTo>
                  <a:pt x="289585" y="175971"/>
                </a:lnTo>
                <a:lnTo>
                  <a:pt x="243738" y="165036"/>
                </a:lnTo>
                <a:lnTo>
                  <a:pt x="197180" y="168490"/>
                </a:lnTo>
                <a:lnTo>
                  <a:pt x="153441" y="186055"/>
                </a:lnTo>
                <a:lnTo>
                  <a:pt x="116078" y="217500"/>
                </a:lnTo>
                <a:lnTo>
                  <a:pt x="90487" y="259080"/>
                </a:lnTo>
                <a:lnTo>
                  <a:pt x="79552" y="304927"/>
                </a:lnTo>
                <a:lnTo>
                  <a:pt x="83007" y="351497"/>
                </a:lnTo>
                <a:lnTo>
                  <a:pt x="100584" y="395224"/>
                </a:lnTo>
                <a:lnTo>
                  <a:pt x="132016" y="432587"/>
                </a:lnTo>
                <a:lnTo>
                  <a:pt x="178498" y="460044"/>
                </a:lnTo>
                <a:lnTo>
                  <a:pt x="231622" y="469595"/>
                </a:lnTo>
                <a:lnTo>
                  <a:pt x="279819" y="461835"/>
                </a:lnTo>
                <a:lnTo>
                  <a:pt x="302653" y="450037"/>
                </a:lnTo>
                <a:lnTo>
                  <a:pt x="321691" y="440207"/>
                </a:lnTo>
                <a:lnTo>
                  <a:pt x="354711" y="407225"/>
                </a:lnTo>
                <a:lnTo>
                  <a:pt x="376377" y="365379"/>
                </a:lnTo>
                <a:lnTo>
                  <a:pt x="384175" y="317195"/>
                </a:lnTo>
                <a:lnTo>
                  <a:pt x="381749" y="289991"/>
                </a:lnTo>
                <a:lnTo>
                  <a:pt x="374573" y="263867"/>
                </a:lnTo>
                <a:lnTo>
                  <a:pt x="362889" y="239420"/>
                </a:lnTo>
                <a:lnTo>
                  <a:pt x="356692" y="230809"/>
                </a:lnTo>
                <a:lnTo>
                  <a:pt x="346938" y="217258"/>
                </a:lnTo>
                <a:lnTo>
                  <a:pt x="362635" y="201561"/>
                </a:lnTo>
                <a:lnTo>
                  <a:pt x="410425" y="205232"/>
                </a:lnTo>
                <a:lnTo>
                  <a:pt x="428218" y="245706"/>
                </a:lnTo>
                <a:lnTo>
                  <a:pt x="436372" y="290449"/>
                </a:lnTo>
                <a:lnTo>
                  <a:pt x="436537" y="311035"/>
                </a:lnTo>
                <a:lnTo>
                  <a:pt x="436537" y="187566"/>
                </a:lnTo>
                <a:lnTo>
                  <a:pt x="429768" y="175869"/>
                </a:lnTo>
                <a:lnTo>
                  <a:pt x="454761" y="182118"/>
                </a:lnTo>
                <a:lnTo>
                  <a:pt x="458774" y="181000"/>
                </a:lnTo>
                <a:lnTo>
                  <a:pt x="472198" y="167576"/>
                </a:lnTo>
                <a:lnTo>
                  <a:pt x="481723" y="158051"/>
                </a:lnTo>
                <a:lnTo>
                  <a:pt x="547751" y="92024"/>
                </a:lnTo>
                <a:lnTo>
                  <a:pt x="549008" y="90766"/>
                </a:lnTo>
                <a:lnTo>
                  <a:pt x="549008" y="83731"/>
                </a:lnTo>
                <a:close/>
              </a:path>
            </a:pathLst>
          </a:custGeom>
          <a:solidFill>
            <a:srgbClr val="0034E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941950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DDD27-274F-F4A4-CAC3-D202D73AC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5666A915-5DBE-800E-3BCB-EF5165BFBB24}"/>
              </a:ext>
            </a:extLst>
          </p:cNvPr>
          <p:cNvGrpSpPr/>
          <p:nvPr/>
        </p:nvGrpSpPr>
        <p:grpSpPr>
          <a:xfrm>
            <a:off x="3460628" y="2076381"/>
            <a:ext cx="4595705" cy="4008967"/>
            <a:chOff x="2595470" y="1557285"/>
            <a:chExt cx="3446779" cy="300672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C04856E2-0102-0005-5ED6-FF4D0EBE9EBA}"/>
                </a:ext>
              </a:extLst>
            </p:cNvPr>
            <p:cNvSpPr/>
            <p:nvPr/>
          </p:nvSpPr>
          <p:spPr>
            <a:xfrm>
              <a:off x="3187412" y="1835415"/>
              <a:ext cx="2289810" cy="2289810"/>
            </a:xfrm>
            <a:custGeom>
              <a:avLst/>
              <a:gdLst/>
              <a:ahLst/>
              <a:cxnLst/>
              <a:rect l="l" t="t" r="r" b="b"/>
              <a:pathLst>
                <a:path w="2289810" h="2289810">
                  <a:moveTo>
                    <a:pt x="1144750" y="2289501"/>
                  </a:moveTo>
                  <a:lnTo>
                    <a:pt x="1096360" y="2288497"/>
                  </a:lnTo>
                  <a:lnTo>
                    <a:pt x="1048482" y="2285511"/>
                  </a:lnTo>
                  <a:lnTo>
                    <a:pt x="1001155" y="2280582"/>
                  </a:lnTo>
                  <a:lnTo>
                    <a:pt x="954420" y="2273751"/>
                  </a:lnTo>
                  <a:lnTo>
                    <a:pt x="908316" y="2265057"/>
                  </a:lnTo>
                  <a:lnTo>
                    <a:pt x="862883" y="2254540"/>
                  </a:lnTo>
                  <a:lnTo>
                    <a:pt x="818160" y="2242239"/>
                  </a:lnTo>
                  <a:lnTo>
                    <a:pt x="774188" y="2228195"/>
                  </a:lnTo>
                  <a:lnTo>
                    <a:pt x="731006" y="2212447"/>
                  </a:lnTo>
                  <a:lnTo>
                    <a:pt x="688654" y="2195034"/>
                  </a:lnTo>
                  <a:lnTo>
                    <a:pt x="647171" y="2175998"/>
                  </a:lnTo>
                  <a:lnTo>
                    <a:pt x="606597" y="2155376"/>
                  </a:lnTo>
                  <a:lnTo>
                    <a:pt x="566973" y="2133209"/>
                  </a:lnTo>
                  <a:lnTo>
                    <a:pt x="528337" y="2109538"/>
                  </a:lnTo>
                  <a:lnTo>
                    <a:pt x="490730" y="2084400"/>
                  </a:lnTo>
                  <a:lnTo>
                    <a:pt x="454191" y="2057837"/>
                  </a:lnTo>
                  <a:lnTo>
                    <a:pt x="418759" y="2029888"/>
                  </a:lnTo>
                  <a:lnTo>
                    <a:pt x="384476" y="2000593"/>
                  </a:lnTo>
                  <a:lnTo>
                    <a:pt x="351380" y="1969990"/>
                  </a:lnTo>
                  <a:lnTo>
                    <a:pt x="319511" y="1938121"/>
                  </a:lnTo>
                  <a:lnTo>
                    <a:pt x="288909" y="1905025"/>
                  </a:lnTo>
                  <a:lnTo>
                    <a:pt x="259613" y="1870742"/>
                  </a:lnTo>
                  <a:lnTo>
                    <a:pt x="231664" y="1835311"/>
                  </a:lnTo>
                  <a:lnTo>
                    <a:pt x="205101" y="1798771"/>
                  </a:lnTo>
                  <a:lnTo>
                    <a:pt x="179963" y="1761164"/>
                  </a:lnTo>
                  <a:lnTo>
                    <a:pt x="156292" y="1722528"/>
                  </a:lnTo>
                  <a:lnTo>
                    <a:pt x="134125" y="1682904"/>
                  </a:lnTo>
                  <a:lnTo>
                    <a:pt x="113503" y="1642330"/>
                  </a:lnTo>
                  <a:lnTo>
                    <a:pt x="94467" y="1600847"/>
                  </a:lnTo>
                  <a:lnTo>
                    <a:pt x="77054" y="1558495"/>
                  </a:lnTo>
                  <a:lnTo>
                    <a:pt x="61306" y="1515313"/>
                  </a:lnTo>
                  <a:lnTo>
                    <a:pt x="47262" y="1471341"/>
                  </a:lnTo>
                  <a:lnTo>
                    <a:pt x="34961" y="1426618"/>
                  </a:lnTo>
                  <a:lnTo>
                    <a:pt x="24444" y="1381185"/>
                  </a:lnTo>
                  <a:lnTo>
                    <a:pt x="15750" y="1335081"/>
                  </a:lnTo>
                  <a:lnTo>
                    <a:pt x="8919" y="1288346"/>
                  </a:lnTo>
                  <a:lnTo>
                    <a:pt x="3990" y="1241019"/>
                  </a:lnTo>
                  <a:lnTo>
                    <a:pt x="1004" y="1193141"/>
                  </a:lnTo>
                  <a:lnTo>
                    <a:pt x="0" y="1144750"/>
                  </a:lnTo>
                  <a:lnTo>
                    <a:pt x="1004" y="1096360"/>
                  </a:lnTo>
                  <a:lnTo>
                    <a:pt x="3990" y="1048482"/>
                  </a:lnTo>
                  <a:lnTo>
                    <a:pt x="8919" y="1001155"/>
                  </a:lnTo>
                  <a:lnTo>
                    <a:pt x="15750" y="954420"/>
                  </a:lnTo>
                  <a:lnTo>
                    <a:pt x="24444" y="908316"/>
                  </a:lnTo>
                  <a:lnTo>
                    <a:pt x="34961" y="862883"/>
                  </a:lnTo>
                  <a:lnTo>
                    <a:pt x="47262" y="818160"/>
                  </a:lnTo>
                  <a:lnTo>
                    <a:pt x="61306" y="774188"/>
                  </a:lnTo>
                  <a:lnTo>
                    <a:pt x="77054" y="731006"/>
                  </a:lnTo>
                  <a:lnTo>
                    <a:pt x="94467" y="688654"/>
                  </a:lnTo>
                  <a:lnTo>
                    <a:pt x="113503" y="647171"/>
                  </a:lnTo>
                  <a:lnTo>
                    <a:pt x="134125" y="606597"/>
                  </a:lnTo>
                  <a:lnTo>
                    <a:pt x="156292" y="566973"/>
                  </a:lnTo>
                  <a:lnTo>
                    <a:pt x="179963" y="528337"/>
                  </a:lnTo>
                  <a:lnTo>
                    <a:pt x="205101" y="490730"/>
                  </a:lnTo>
                  <a:lnTo>
                    <a:pt x="231664" y="454191"/>
                  </a:lnTo>
                  <a:lnTo>
                    <a:pt x="259613" y="418759"/>
                  </a:lnTo>
                  <a:lnTo>
                    <a:pt x="288909" y="384476"/>
                  </a:lnTo>
                  <a:lnTo>
                    <a:pt x="319511" y="351380"/>
                  </a:lnTo>
                  <a:lnTo>
                    <a:pt x="351380" y="319511"/>
                  </a:lnTo>
                  <a:lnTo>
                    <a:pt x="384476" y="288909"/>
                  </a:lnTo>
                  <a:lnTo>
                    <a:pt x="418759" y="259613"/>
                  </a:lnTo>
                  <a:lnTo>
                    <a:pt x="454191" y="231664"/>
                  </a:lnTo>
                  <a:lnTo>
                    <a:pt x="490730" y="205101"/>
                  </a:lnTo>
                  <a:lnTo>
                    <a:pt x="528337" y="179963"/>
                  </a:lnTo>
                  <a:lnTo>
                    <a:pt x="566973" y="156292"/>
                  </a:lnTo>
                  <a:lnTo>
                    <a:pt x="606597" y="134125"/>
                  </a:lnTo>
                  <a:lnTo>
                    <a:pt x="647171" y="113503"/>
                  </a:lnTo>
                  <a:lnTo>
                    <a:pt x="688654" y="94467"/>
                  </a:lnTo>
                  <a:lnTo>
                    <a:pt x="731006" y="77054"/>
                  </a:lnTo>
                  <a:lnTo>
                    <a:pt x="774188" y="61306"/>
                  </a:lnTo>
                  <a:lnTo>
                    <a:pt x="818160" y="47262"/>
                  </a:lnTo>
                  <a:lnTo>
                    <a:pt x="862883" y="34961"/>
                  </a:lnTo>
                  <a:lnTo>
                    <a:pt x="908316" y="24444"/>
                  </a:lnTo>
                  <a:lnTo>
                    <a:pt x="954420" y="15750"/>
                  </a:lnTo>
                  <a:lnTo>
                    <a:pt x="1001155" y="8919"/>
                  </a:lnTo>
                  <a:lnTo>
                    <a:pt x="1048482" y="3990"/>
                  </a:lnTo>
                  <a:lnTo>
                    <a:pt x="1096360" y="1004"/>
                  </a:lnTo>
                  <a:lnTo>
                    <a:pt x="1144750" y="0"/>
                  </a:lnTo>
                  <a:lnTo>
                    <a:pt x="1195226" y="1112"/>
                  </a:lnTo>
                  <a:lnTo>
                    <a:pt x="1245404" y="4430"/>
                  </a:lnTo>
                  <a:lnTo>
                    <a:pt x="1295221" y="9927"/>
                  </a:lnTo>
                  <a:lnTo>
                    <a:pt x="1344610" y="17576"/>
                  </a:lnTo>
                  <a:lnTo>
                    <a:pt x="1393505" y="27349"/>
                  </a:lnTo>
                  <a:lnTo>
                    <a:pt x="1441840" y="39219"/>
                  </a:lnTo>
                  <a:lnTo>
                    <a:pt x="1489550" y="53159"/>
                  </a:lnTo>
                  <a:lnTo>
                    <a:pt x="1536567" y="69141"/>
                  </a:lnTo>
                  <a:lnTo>
                    <a:pt x="1582828" y="87139"/>
                  </a:lnTo>
                  <a:lnTo>
                    <a:pt x="1628265" y="107124"/>
                  </a:lnTo>
                  <a:lnTo>
                    <a:pt x="1672813" y="129069"/>
                  </a:lnTo>
                  <a:lnTo>
                    <a:pt x="1716405" y="152948"/>
                  </a:lnTo>
                  <a:lnTo>
                    <a:pt x="1758977" y="178733"/>
                  </a:lnTo>
                  <a:lnTo>
                    <a:pt x="1800461" y="206396"/>
                  </a:lnTo>
                  <a:lnTo>
                    <a:pt x="1840793" y="235911"/>
                  </a:lnTo>
                  <a:lnTo>
                    <a:pt x="1879906" y="267249"/>
                  </a:lnTo>
                  <a:lnTo>
                    <a:pt x="1917734" y="300385"/>
                  </a:lnTo>
                  <a:lnTo>
                    <a:pt x="1954212" y="335289"/>
                  </a:lnTo>
                  <a:lnTo>
                    <a:pt x="1989117" y="371767"/>
                  </a:lnTo>
                  <a:lnTo>
                    <a:pt x="2022252" y="409595"/>
                  </a:lnTo>
                  <a:lnTo>
                    <a:pt x="2053591" y="448708"/>
                  </a:lnTo>
                  <a:lnTo>
                    <a:pt x="2083105" y="489040"/>
                  </a:lnTo>
                  <a:lnTo>
                    <a:pt x="2110768" y="530524"/>
                  </a:lnTo>
                  <a:lnTo>
                    <a:pt x="2136553" y="573096"/>
                  </a:lnTo>
                  <a:lnTo>
                    <a:pt x="2160432" y="616688"/>
                  </a:lnTo>
                  <a:lnTo>
                    <a:pt x="2182377" y="661236"/>
                  </a:lnTo>
                  <a:lnTo>
                    <a:pt x="2202363" y="706673"/>
                  </a:lnTo>
                  <a:lnTo>
                    <a:pt x="2220360" y="752934"/>
                  </a:lnTo>
                  <a:lnTo>
                    <a:pt x="2236342" y="799952"/>
                  </a:lnTo>
                  <a:lnTo>
                    <a:pt x="2250282" y="847661"/>
                  </a:lnTo>
                  <a:lnTo>
                    <a:pt x="2262152" y="895996"/>
                  </a:lnTo>
                  <a:lnTo>
                    <a:pt x="2271925" y="944891"/>
                  </a:lnTo>
                  <a:lnTo>
                    <a:pt x="2279574" y="994280"/>
                  </a:lnTo>
                  <a:lnTo>
                    <a:pt x="2285071" y="1044097"/>
                  </a:lnTo>
                  <a:lnTo>
                    <a:pt x="2288389" y="1094275"/>
                  </a:lnTo>
                  <a:lnTo>
                    <a:pt x="2289501" y="1144750"/>
                  </a:lnTo>
                  <a:lnTo>
                    <a:pt x="2288497" y="1193141"/>
                  </a:lnTo>
                  <a:lnTo>
                    <a:pt x="2285511" y="1241019"/>
                  </a:lnTo>
                  <a:lnTo>
                    <a:pt x="2280582" y="1288346"/>
                  </a:lnTo>
                  <a:lnTo>
                    <a:pt x="2273751" y="1335081"/>
                  </a:lnTo>
                  <a:lnTo>
                    <a:pt x="2265057" y="1381185"/>
                  </a:lnTo>
                  <a:lnTo>
                    <a:pt x="2254540" y="1426618"/>
                  </a:lnTo>
                  <a:lnTo>
                    <a:pt x="2242239" y="1471341"/>
                  </a:lnTo>
                  <a:lnTo>
                    <a:pt x="2228195" y="1515313"/>
                  </a:lnTo>
                  <a:lnTo>
                    <a:pt x="2212447" y="1558495"/>
                  </a:lnTo>
                  <a:lnTo>
                    <a:pt x="2195034" y="1600847"/>
                  </a:lnTo>
                  <a:lnTo>
                    <a:pt x="2175998" y="1642330"/>
                  </a:lnTo>
                  <a:lnTo>
                    <a:pt x="2155376" y="1682904"/>
                  </a:lnTo>
                  <a:lnTo>
                    <a:pt x="2133209" y="1722528"/>
                  </a:lnTo>
                  <a:lnTo>
                    <a:pt x="2109538" y="1761164"/>
                  </a:lnTo>
                  <a:lnTo>
                    <a:pt x="2084400" y="1798771"/>
                  </a:lnTo>
                  <a:lnTo>
                    <a:pt x="2057837" y="1835311"/>
                  </a:lnTo>
                  <a:lnTo>
                    <a:pt x="2029888" y="1870742"/>
                  </a:lnTo>
                  <a:lnTo>
                    <a:pt x="2000592" y="1905025"/>
                  </a:lnTo>
                  <a:lnTo>
                    <a:pt x="1969990" y="1938121"/>
                  </a:lnTo>
                  <a:lnTo>
                    <a:pt x="1938121" y="1969990"/>
                  </a:lnTo>
                  <a:lnTo>
                    <a:pt x="1905025" y="2000593"/>
                  </a:lnTo>
                  <a:lnTo>
                    <a:pt x="1870742" y="2029888"/>
                  </a:lnTo>
                  <a:lnTo>
                    <a:pt x="1835310" y="2057837"/>
                  </a:lnTo>
                  <a:lnTo>
                    <a:pt x="1798771" y="2084400"/>
                  </a:lnTo>
                  <a:lnTo>
                    <a:pt x="1761164" y="2109538"/>
                  </a:lnTo>
                  <a:lnTo>
                    <a:pt x="1722528" y="2133209"/>
                  </a:lnTo>
                  <a:lnTo>
                    <a:pt x="1682904" y="2155376"/>
                  </a:lnTo>
                  <a:lnTo>
                    <a:pt x="1642330" y="2175998"/>
                  </a:lnTo>
                  <a:lnTo>
                    <a:pt x="1600847" y="2195034"/>
                  </a:lnTo>
                  <a:lnTo>
                    <a:pt x="1558495" y="2212447"/>
                  </a:lnTo>
                  <a:lnTo>
                    <a:pt x="1515313" y="2228195"/>
                  </a:lnTo>
                  <a:lnTo>
                    <a:pt x="1471341" y="2242239"/>
                  </a:lnTo>
                  <a:lnTo>
                    <a:pt x="1426618" y="2254540"/>
                  </a:lnTo>
                  <a:lnTo>
                    <a:pt x="1381185" y="2265057"/>
                  </a:lnTo>
                  <a:lnTo>
                    <a:pt x="1335081" y="2273751"/>
                  </a:lnTo>
                  <a:lnTo>
                    <a:pt x="1288346" y="2280582"/>
                  </a:lnTo>
                  <a:lnTo>
                    <a:pt x="1241019" y="2285511"/>
                  </a:lnTo>
                  <a:lnTo>
                    <a:pt x="1193141" y="2288497"/>
                  </a:lnTo>
                  <a:lnTo>
                    <a:pt x="1144750" y="2289501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FC9DF03-22D7-1AC1-7F85-C98C76977896}"/>
                </a:ext>
              </a:extLst>
            </p:cNvPr>
            <p:cNvSpPr/>
            <p:nvPr/>
          </p:nvSpPr>
          <p:spPr>
            <a:xfrm>
              <a:off x="2601820" y="1563635"/>
              <a:ext cx="3434079" cy="2994025"/>
            </a:xfrm>
            <a:custGeom>
              <a:avLst/>
              <a:gdLst/>
              <a:ahLst/>
              <a:cxnLst/>
              <a:rect l="l" t="t" r="r" b="b"/>
              <a:pathLst>
                <a:path w="3434079" h="2994025">
                  <a:moveTo>
                    <a:pt x="146458" y="467360"/>
                  </a:moveTo>
                  <a:lnTo>
                    <a:pt x="656659" y="467360"/>
                  </a:lnTo>
                </a:path>
                <a:path w="3434079" h="2994025">
                  <a:moveTo>
                    <a:pt x="146458" y="0"/>
                  </a:moveTo>
                  <a:lnTo>
                    <a:pt x="146458" y="467359"/>
                  </a:lnTo>
                </a:path>
                <a:path w="3434079" h="2994025">
                  <a:moveTo>
                    <a:pt x="200034" y="2526256"/>
                  </a:moveTo>
                  <a:lnTo>
                    <a:pt x="647401" y="2526256"/>
                  </a:lnTo>
                </a:path>
                <a:path w="3434079" h="2994025">
                  <a:moveTo>
                    <a:pt x="200034" y="2993616"/>
                  </a:moveTo>
                  <a:lnTo>
                    <a:pt x="200034" y="2526256"/>
                  </a:lnTo>
                </a:path>
                <a:path w="3434079" h="2994025">
                  <a:moveTo>
                    <a:pt x="3106979" y="2486900"/>
                  </a:moveTo>
                  <a:lnTo>
                    <a:pt x="2659612" y="2486900"/>
                  </a:lnTo>
                </a:path>
                <a:path w="3434079" h="2994025">
                  <a:moveTo>
                    <a:pt x="3106979" y="2954260"/>
                  </a:moveTo>
                  <a:lnTo>
                    <a:pt x="3106979" y="2486900"/>
                  </a:lnTo>
                </a:path>
                <a:path w="3434079" h="2994025">
                  <a:moveTo>
                    <a:pt x="251999" y="1592574"/>
                  </a:moveTo>
                  <a:lnTo>
                    <a:pt x="0" y="1592574"/>
                  </a:lnTo>
                </a:path>
                <a:path w="3434079" h="2994025">
                  <a:moveTo>
                    <a:pt x="3400991" y="505460"/>
                  </a:moveTo>
                  <a:lnTo>
                    <a:pt x="2940445" y="505460"/>
                  </a:lnTo>
                </a:path>
                <a:path w="3434079" h="2994025">
                  <a:moveTo>
                    <a:pt x="3400991" y="38099"/>
                  </a:moveTo>
                  <a:lnTo>
                    <a:pt x="3400991" y="505459"/>
                  </a:lnTo>
                </a:path>
                <a:path w="3434079" h="2994025">
                  <a:moveTo>
                    <a:pt x="3433656" y="1576017"/>
                  </a:moveTo>
                  <a:lnTo>
                    <a:pt x="3181656" y="1576017"/>
                  </a:lnTo>
                </a:path>
              </a:pathLst>
            </a:custGeom>
            <a:ln w="126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>
            <a:extLst>
              <a:ext uri="{FF2B5EF4-FFF2-40B4-BE49-F238E27FC236}">
                <a16:creationId xmlns:a16="http://schemas.microsoft.com/office/drawing/2014/main" id="{FBA80CFC-6E89-2E27-493B-F5C38A98BD80}"/>
              </a:ext>
            </a:extLst>
          </p:cNvPr>
          <p:cNvSpPr txBox="1"/>
          <p:nvPr/>
        </p:nvSpPr>
        <p:spPr>
          <a:xfrm>
            <a:off x="8187229" y="1873612"/>
            <a:ext cx="3061547" cy="117158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6100"/>
              </a:lnSpc>
              <a:spcBef>
                <a:spcPts val="133"/>
              </a:spcBef>
            </a:pPr>
            <a:r>
              <a:rPr sz="2200" dirty="0"/>
              <a:t>Потребности в информации и способы её получения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2B776EFE-7B4C-C700-3023-F8AB23CCDC7B}"/>
              </a:ext>
            </a:extLst>
          </p:cNvPr>
          <p:cNvSpPr txBox="1"/>
          <p:nvPr/>
        </p:nvSpPr>
        <p:spPr>
          <a:xfrm>
            <a:off x="8254291" y="3619584"/>
            <a:ext cx="3431540" cy="77884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6100"/>
              </a:lnSpc>
              <a:spcBef>
                <a:spcPts val="133"/>
              </a:spcBef>
            </a:pPr>
            <a:r>
              <a:rPr sz="2200" dirty="0"/>
              <a:t>Поведение при покупке, кто/что влияет на решение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96FDBDE9-6D8A-7C50-8B54-1427F0563A6F}"/>
              </a:ext>
            </a:extLst>
          </p:cNvPr>
          <p:cNvSpPr txBox="1"/>
          <p:nvPr/>
        </p:nvSpPr>
        <p:spPr>
          <a:xfrm>
            <a:off x="7756394" y="5339478"/>
            <a:ext cx="2544233" cy="69420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lang="ru-RU" sz="2200" dirty="0"/>
              <a:t>Интересы, привычки, хобби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D820C679-31D5-833F-73A0-3B6059A6B5F0}"/>
              </a:ext>
            </a:extLst>
          </p:cNvPr>
          <p:cNvSpPr txBox="1"/>
          <p:nvPr/>
        </p:nvSpPr>
        <p:spPr>
          <a:xfrm>
            <a:off x="2217693" y="5428838"/>
            <a:ext cx="1267459" cy="35565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200" dirty="0"/>
              <a:t>Ценности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327463B5-8E3B-D550-D078-843082B38DC2}"/>
              </a:ext>
            </a:extLst>
          </p:cNvPr>
          <p:cNvSpPr txBox="1"/>
          <p:nvPr/>
        </p:nvSpPr>
        <p:spPr>
          <a:xfrm>
            <a:off x="542631" y="3659974"/>
            <a:ext cx="2799927" cy="791669"/>
          </a:xfrm>
          <a:prstGeom prst="rect">
            <a:avLst/>
          </a:prstGeom>
        </p:spPr>
        <p:txBody>
          <a:bodyPr vert="horz" wrap="square" lIns="0" tIns="62653" rIns="0" bIns="0" rtlCol="0">
            <a:spAutoFit/>
          </a:bodyPr>
          <a:lstStyle/>
          <a:p>
            <a:pPr marR="6773" algn="r">
              <a:spcBef>
                <a:spcPts val="493"/>
              </a:spcBef>
            </a:pPr>
            <a:r>
              <a:rPr sz="2200" dirty="0"/>
              <a:t>Образование и сфера</a:t>
            </a:r>
          </a:p>
          <a:p>
            <a:pPr marR="6773" algn="r">
              <a:spcBef>
                <a:spcPts val="360"/>
              </a:spcBef>
            </a:pPr>
            <a:r>
              <a:rPr sz="2200" dirty="0"/>
              <a:t>деятельности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F6C4E735-A33C-55A6-7124-F9E2201CCA63}"/>
              </a:ext>
            </a:extLst>
          </p:cNvPr>
          <p:cNvSpPr txBox="1"/>
          <p:nvPr/>
        </p:nvSpPr>
        <p:spPr>
          <a:xfrm>
            <a:off x="1131751" y="1939483"/>
            <a:ext cx="2368973" cy="791669"/>
          </a:xfrm>
          <a:prstGeom prst="rect">
            <a:avLst/>
          </a:prstGeom>
        </p:spPr>
        <p:txBody>
          <a:bodyPr vert="horz" wrap="square" lIns="0" tIns="62653" rIns="0" bIns="0" rtlCol="0">
            <a:spAutoFit/>
          </a:bodyPr>
          <a:lstStyle/>
          <a:p>
            <a:pPr marR="6773" algn="r">
              <a:spcBef>
                <a:spcPts val="493"/>
              </a:spcBef>
            </a:pPr>
            <a:r>
              <a:rPr sz="2200" dirty="0"/>
              <a:t>Демографические</a:t>
            </a:r>
          </a:p>
          <a:p>
            <a:pPr marR="6773" algn="r">
              <a:spcBef>
                <a:spcPts val="360"/>
              </a:spcBef>
            </a:pPr>
            <a:r>
              <a:rPr sz="2200" dirty="0"/>
              <a:t>признаки</a:t>
            </a: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926D86F0-8596-9911-4654-D47B0D604F25}"/>
              </a:ext>
            </a:extLst>
          </p:cNvPr>
          <p:cNvSpPr txBox="1"/>
          <p:nvPr/>
        </p:nvSpPr>
        <p:spPr>
          <a:xfrm>
            <a:off x="7682337" y="2260505"/>
            <a:ext cx="147319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533" dirty="0">
                <a:solidFill>
                  <a:srgbClr val="0034EC"/>
                </a:solidFill>
                <a:latin typeface="Arial Black"/>
                <a:cs typeface="Arial Black"/>
              </a:rPr>
              <a:t>1</a:t>
            </a:r>
            <a:endParaRPr sz="2133">
              <a:latin typeface="Arial Black"/>
              <a:cs typeface="Arial Black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FBB3F16B-6330-7E34-037E-791CB4910615}"/>
              </a:ext>
            </a:extLst>
          </p:cNvPr>
          <p:cNvSpPr txBox="1"/>
          <p:nvPr/>
        </p:nvSpPr>
        <p:spPr>
          <a:xfrm>
            <a:off x="7801046" y="3744933"/>
            <a:ext cx="19896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127" dirty="0">
                <a:solidFill>
                  <a:srgbClr val="0034EC"/>
                </a:solidFill>
                <a:latin typeface="Arial Black"/>
                <a:cs typeface="Arial Black"/>
              </a:rPr>
              <a:t>2</a:t>
            </a:r>
            <a:endParaRPr sz="2133">
              <a:latin typeface="Arial Black"/>
              <a:cs typeface="Arial Black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FE79BE51-E27D-C8A1-7525-CEF5D2BA82DC}"/>
              </a:ext>
            </a:extLst>
          </p:cNvPr>
          <p:cNvSpPr txBox="1"/>
          <p:nvPr/>
        </p:nvSpPr>
        <p:spPr>
          <a:xfrm>
            <a:off x="7233270" y="5509615"/>
            <a:ext cx="20066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113" dirty="0">
                <a:solidFill>
                  <a:srgbClr val="0034EC"/>
                </a:solidFill>
                <a:latin typeface="Arial Black"/>
                <a:cs typeface="Arial Black"/>
              </a:rPr>
              <a:t>3</a:t>
            </a:r>
            <a:endParaRPr sz="2133">
              <a:latin typeface="Arial Black"/>
              <a:cs typeface="Arial Black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20C14AE6-82BC-7E28-D9FE-8B99771051FD}"/>
              </a:ext>
            </a:extLst>
          </p:cNvPr>
          <p:cNvSpPr txBox="1"/>
          <p:nvPr/>
        </p:nvSpPr>
        <p:spPr>
          <a:xfrm>
            <a:off x="3957084" y="5500258"/>
            <a:ext cx="22690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93" dirty="0">
                <a:solidFill>
                  <a:srgbClr val="0034EC"/>
                </a:solidFill>
                <a:latin typeface="Arial Black"/>
                <a:cs typeface="Arial Black"/>
              </a:rPr>
              <a:t>4</a:t>
            </a:r>
            <a:endParaRPr sz="2133">
              <a:latin typeface="Arial Black"/>
              <a:cs typeface="Arial Black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740A2887-5293-318D-C64E-40ED04CF7224}"/>
              </a:ext>
            </a:extLst>
          </p:cNvPr>
          <p:cNvSpPr txBox="1"/>
          <p:nvPr/>
        </p:nvSpPr>
        <p:spPr>
          <a:xfrm>
            <a:off x="3629066" y="3741727"/>
            <a:ext cx="20235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107" dirty="0">
                <a:solidFill>
                  <a:srgbClr val="0034EC"/>
                </a:solidFill>
                <a:latin typeface="Arial Black"/>
                <a:cs typeface="Arial Black"/>
              </a:rPr>
              <a:t>5</a:t>
            </a:r>
            <a:endParaRPr sz="2133">
              <a:latin typeface="Arial Black"/>
              <a:cs typeface="Arial Black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59E62792-662D-07D5-5CD2-9DEB95192DF9}"/>
              </a:ext>
            </a:extLst>
          </p:cNvPr>
          <p:cNvSpPr txBox="1"/>
          <p:nvPr/>
        </p:nvSpPr>
        <p:spPr>
          <a:xfrm>
            <a:off x="3857445" y="2202857"/>
            <a:ext cx="21336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13" dirty="0">
                <a:solidFill>
                  <a:srgbClr val="0034EC"/>
                </a:solidFill>
                <a:latin typeface="Arial Black"/>
                <a:cs typeface="Arial Black"/>
              </a:rPr>
              <a:t>6</a:t>
            </a:r>
            <a:endParaRPr sz="2133">
              <a:latin typeface="Arial Black"/>
              <a:cs typeface="Arial Black"/>
            </a:endParaRPr>
          </a:p>
        </p:txBody>
      </p:sp>
      <p:grpSp>
        <p:nvGrpSpPr>
          <p:cNvPr id="17" name="object 17">
            <a:extLst>
              <a:ext uri="{FF2B5EF4-FFF2-40B4-BE49-F238E27FC236}">
                <a16:creationId xmlns:a16="http://schemas.microsoft.com/office/drawing/2014/main" id="{2C6E4AE2-15D9-9205-47F3-A5230AB0F2C1}"/>
              </a:ext>
            </a:extLst>
          </p:cNvPr>
          <p:cNvGrpSpPr/>
          <p:nvPr/>
        </p:nvGrpSpPr>
        <p:grpSpPr>
          <a:xfrm>
            <a:off x="3805092" y="2632712"/>
            <a:ext cx="3906520" cy="2894753"/>
            <a:chOff x="2853819" y="1974533"/>
            <a:chExt cx="2929890" cy="2171065"/>
          </a:xfrm>
        </p:grpSpPr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B30793F8-B6A4-5E3D-DEBE-A4736BCEAE52}"/>
                </a:ext>
              </a:extLst>
            </p:cNvPr>
            <p:cNvSpPr/>
            <p:nvPr/>
          </p:nvSpPr>
          <p:spPr>
            <a:xfrm>
              <a:off x="2853817" y="1974544"/>
              <a:ext cx="2929890" cy="2171065"/>
            </a:xfrm>
            <a:custGeom>
              <a:avLst/>
              <a:gdLst/>
              <a:ahLst/>
              <a:cxnLst/>
              <a:rect l="l" t="t" r="r" b="b"/>
              <a:pathLst>
                <a:path w="2929890" h="2171065">
                  <a:moveTo>
                    <a:pt x="112915" y="1121714"/>
                  </a:moveTo>
                  <a:lnTo>
                    <a:pt x="0" y="1121714"/>
                  </a:lnTo>
                  <a:lnTo>
                    <a:pt x="0" y="1234643"/>
                  </a:lnTo>
                  <a:lnTo>
                    <a:pt x="112915" y="1234643"/>
                  </a:lnTo>
                  <a:lnTo>
                    <a:pt x="112915" y="1121714"/>
                  </a:lnTo>
                  <a:close/>
                </a:path>
                <a:path w="2929890" h="2171065">
                  <a:moveTo>
                    <a:pt x="436943" y="2057628"/>
                  </a:moveTo>
                  <a:lnTo>
                    <a:pt x="324027" y="2057628"/>
                  </a:lnTo>
                  <a:lnTo>
                    <a:pt x="324027" y="2170557"/>
                  </a:lnTo>
                  <a:lnTo>
                    <a:pt x="436943" y="2170557"/>
                  </a:lnTo>
                  <a:lnTo>
                    <a:pt x="436943" y="2057628"/>
                  </a:lnTo>
                  <a:close/>
                </a:path>
                <a:path w="2929890" h="2171065">
                  <a:moveTo>
                    <a:pt x="452183" y="0"/>
                  </a:moveTo>
                  <a:lnTo>
                    <a:pt x="339267" y="0"/>
                  </a:lnTo>
                  <a:lnTo>
                    <a:pt x="339267" y="112915"/>
                  </a:lnTo>
                  <a:lnTo>
                    <a:pt x="452183" y="112915"/>
                  </a:lnTo>
                  <a:lnTo>
                    <a:pt x="452183" y="0"/>
                  </a:lnTo>
                  <a:close/>
                </a:path>
                <a:path w="2929890" h="2171065">
                  <a:moveTo>
                    <a:pt x="2447137" y="2019528"/>
                  </a:moveTo>
                  <a:lnTo>
                    <a:pt x="2334222" y="2019528"/>
                  </a:lnTo>
                  <a:lnTo>
                    <a:pt x="2334222" y="2132457"/>
                  </a:lnTo>
                  <a:lnTo>
                    <a:pt x="2447137" y="2132457"/>
                  </a:lnTo>
                  <a:lnTo>
                    <a:pt x="2447137" y="2019528"/>
                  </a:lnTo>
                  <a:close/>
                </a:path>
                <a:path w="2929890" h="2171065">
                  <a:moveTo>
                    <a:pt x="2728074" y="38100"/>
                  </a:moveTo>
                  <a:lnTo>
                    <a:pt x="2615146" y="38100"/>
                  </a:lnTo>
                  <a:lnTo>
                    <a:pt x="2615146" y="151015"/>
                  </a:lnTo>
                  <a:lnTo>
                    <a:pt x="2728074" y="151015"/>
                  </a:lnTo>
                  <a:lnTo>
                    <a:pt x="2728074" y="38100"/>
                  </a:lnTo>
                  <a:close/>
                </a:path>
                <a:path w="2929890" h="2171065">
                  <a:moveTo>
                    <a:pt x="2929648" y="1111554"/>
                  </a:moveTo>
                  <a:lnTo>
                    <a:pt x="2816733" y="1111554"/>
                  </a:lnTo>
                  <a:lnTo>
                    <a:pt x="2816733" y="1224483"/>
                  </a:lnTo>
                  <a:lnTo>
                    <a:pt x="2929648" y="1224483"/>
                  </a:lnTo>
                  <a:lnTo>
                    <a:pt x="2929648" y="1111554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9" name="object 19">
              <a:extLst>
                <a:ext uri="{FF2B5EF4-FFF2-40B4-BE49-F238E27FC236}">
                  <a16:creationId xmlns:a16="http://schemas.microsoft.com/office/drawing/2014/main" id="{C0DFB23A-75ED-7049-67FF-40342D02646C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7196" y="2443250"/>
              <a:ext cx="1030097" cy="1030097"/>
            </a:xfrm>
            <a:prstGeom prst="rect">
              <a:avLst/>
            </a:prstGeom>
          </p:spPr>
        </p:pic>
      </p:grpSp>
      <p:sp>
        <p:nvSpPr>
          <p:cNvPr id="20" name="object 20">
            <a:extLst>
              <a:ext uri="{FF2B5EF4-FFF2-40B4-BE49-F238E27FC236}">
                <a16:creationId xmlns:a16="http://schemas.microsoft.com/office/drawing/2014/main" id="{212D660D-7DF1-BB28-8368-AE76921D80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7543" y="521471"/>
            <a:ext cx="9521612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ru-RU" dirty="0"/>
              <a:t>Определяем важные нам критерии ЦА</a:t>
            </a:r>
          </a:p>
        </p:txBody>
      </p:sp>
    </p:spTree>
    <p:extLst>
      <p:ext uri="{BB962C8B-B14F-4D97-AF65-F5344CB8AC3E}">
        <p14:creationId xmlns:p14="http://schemas.microsoft.com/office/powerpoint/2010/main" val="9948869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38574-F72B-15AD-39D5-D2E73B495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21917648-7BE9-52E7-9AE7-822CF74E0C37}"/>
              </a:ext>
            </a:extLst>
          </p:cNvPr>
          <p:cNvGrpSpPr/>
          <p:nvPr/>
        </p:nvGrpSpPr>
        <p:grpSpPr>
          <a:xfrm>
            <a:off x="6452694" y="2126617"/>
            <a:ext cx="4520105" cy="1143635"/>
            <a:chOff x="6452695" y="2126617"/>
            <a:chExt cx="4013200" cy="114363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8E9E0D4E-7DAC-E82C-2597-335362ED19A3}"/>
                </a:ext>
              </a:extLst>
            </p:cNvPr>
            <p:cNvSpPr/>
            <p:nvPr/>
          </p:nvSpPr>
          <p:spPr>
            <a:xfrm>
              <a:off x="6699174" y="2276525"/>
              <a:ext cx="3757295" cy="984250"/>
            </a:xfrm>
            <a:custGeom>
              <a:avLst/>
              <a:gdLst/>
              <a:ahLst/>
              <a:cxnLst/>
              <a:rect l="l" t="t" r="r" b="b"/>
              <a:pathLst>
                <a:path w="3757295" h="984250">
                  <a:moveTo>
                    <a:pt x="3757015" y="0"/>
                  </a:moveTo>
                  <a:lnTo>
                    <a:pt x="0" y="0"/>
                  </a:lnTo>
                  <a:lnTo>
                    <a:pt x="0" y="784834"/>
                  </a:lnTo>
                  <a:lnTo>
                    <a:pt x="0" y="983919"/>
                  </a:lnTo>
                  <a:lnTo>
                    <a:pt x="3757015" y="983919"/>
                  </a:lnTo>
                  <a:lnTo>
                    <a:pt x="3757015" y="784834"/>
                  </a:lnTo>
                  <a:lnTo>
                    <a:pt x="3757015" y="0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ACE629C4-E473-B339-6B9D-2DD2863AB707}"/>
                </a:ext>
              </a:extLst>
            </p:cNvPr>
            <p:cNvSpPr/>
            <p:nvPr/>
          </p:nvSpPr>
          <p:spPr>
            <a:xfrm>
              <a:off x="6699179" y="2276522"/>
              <a:ext cx="3757295" cy="984250"/>
            </a:xfrm>
            <a:custGeom>
              <a:avLst/>
              <a:gdLst/>
              <a:ahLst/>
              <a:cxnLst/>
              <a:rect l="l" t="t" r="r" b="b"/>
              <a:pathLst>
                <a:path w="3757295" h="984250">
                  <a:moveTo>
                    <a:pt x="0" y="0"/>
                  </a:moveTo>
                  <a:lnTo>
                    <a:pt x="3757015" y="0"/>
                  </a:lnTo>
                  <a:lnTo>
                    <a:pt x="3757015" y="983913"/>
                  </a:lnTo>
                  <a:lnTo>
                    <a:pt x="0" y="983913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D4E1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DA0A36C2-0933-D3B4-F181-4AF3C5374F71}"/>
                </a:ext>
              </a:extLst>
            </p:cNvPr>
            <p:cNvSpPr/>
            <p:nvPr/>
          </p:nvSpPr>
          <p:spPr>
            <a:xfrm>
              <a:off x="6452695" y="2126617"/>
              <a:ext cx="3836035" cy="935355"/>
            </a:xfrm>
            <a:custGeom>
              <a:avLst/>
              <a:gdLst/>
              <a:ahLst/>
              <a:cxnLst/>
              <a:rect l="l" t="t" r="r" b="b"/>
              <a:pathLst>
                <a:path w="3836034" h="935355">
                  <a:moveTo>
                    <a:pt x="3835489" y="934737"/>
                  </a:moveTo>
                  <a:lnTo>
                    <a:pt x="0" y="934737"/>
                  </a:lnTo>
                  <a:lnTo>
                    <a:pt x="0" y="0"/>
                  </a:lnTo>
                  <a:lnTo>
                    <a:pt x="3835489" y="0"/>
                  </a:lnTo>
                  <a:lnTo>
                    <a:pt x="3835489" y="9347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>
            <a:extLst>
              <a:ext uri="{FF2B5EF4-FFF2-40B4-BE49-F238E27FC236}">
                <a16:creationId xmlns:a16="http://schemas.microsoft.com/office/drawing/2014/main" id="{2E53841E-E2F7-CC34-6CD6-57C03D6DC238}"/>
              </a:ext>
            </a:extLst>
          </p:cNvPr>
          <p:cNvGrpSpPr/>
          <p:nvPr/>
        </p:nvGrpSpPr>
        <p:grpSpPr>
          <a:xfrm>
            <a:off x="726149" y="2126617"/>
            <a:ext cx="4013200" cy="1143635"/>
            <a:chOff x="726149" y="2126617"/>
            <a:chExt cx="4013200" cy="1143635"/>
          </a:xfrm>
        </p:grpSpPr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F6516CF7-E34D-B500-C15B-E4C0CC77A832}"/>
                </a:ext>
              </a:extLst>
            </p:cNvPr>
            <p:cNvSpPr/>
            <p:nvPr/>
          </p:nvSpPr>
          <p:spPr>
            <a:xfrm>
              <a:off x="972629" y="2276525"/>
              <a:ext cx="3757295" cy="984250"/>
            </a:xfrm>
            <a:custGeom>
              <a:avLst/>
              <a:gdLst/>
              <a:ahLst/>
              <a:cxnLst/>
              <a:rect l="l" t="t" r="r" b="b"/>
              <a:pathLst>
                <a:path w="3757295" h="984250">
                  <a:moveTo>
                    <a:pt x="3757015" y="0"/>
                  </a:moveTo>
                  <a:lnTo>
                    <a:pt x="0" y="0"/>
                  </a:lnTo>
                  <a:lnTo>
                    <a:pt x="0" y="784834"/>
                  </a:lnTo>
                  <a:lnTo>
                    <a:pt x="0" y="983919"/>
                  </a:lnTo>
                  <a:lnTo>
                    <a:pt x="3757015" y="983919"/>
                  </a:lnTo>
                  <a:lnTo>
                    <a:pt x="3757015" y="784834"/>
                  </a:lnTo>
                  <a:lnTo>
                    <a:pt x="3757015" y="0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411A7006-51B0-1D00-5673-2A2BB4ABB7F5}"/>
                </a:ext>
              </a:extLst>
            </p:cNvPr>
            <p:cNvSpPr/>
            <p:nvPr/>
          </p:nvSpPr>
          <p:spPr>
            <a:xfrm>
              <a:off x="972633" y="2276522"/>
              <a:ext cx="3757295" cy="984250"/>
            </a:xfrm>
            <a:custGeom>
              <a:avLst/>
              <a:gdLst/>
              <a:ahLst/>
              <a:cxnLst/>
              <a:rect l="l" t="t" r="r" b="b"/>
              <a:pathLst>
                <a:path w="3757295" h="984250">
                  <a:moveTo>
                    <a:pt x="0" y="0"/>
                  </a:moveTo>
                  <a:lnTo>
                    <a:pt x="3757016" y="0"/>
                  </a:lnTo>
                  <a:lnTo>
                    <a:pt x="3757016" y="983913"/>
                  </a:lnTo>
                  <a:lnTo>
                    <a:pt x="0" y="983913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D4E1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B27AD913-33E4-842A-623C-125E938F504E}"/>
                </a:ext>
              </a:extLst>
            </p:cNvPr>
            <p:cNvSpPr/>
            <p:nvPr/>
          </p:nvSpPr>
          <p:spPr>
            <a:xfrm>
              <a:off x="726149" y="2126617"/>
              <a:ext cx="3836035" cy="935355"/>
            </a:xfrm>
            <a:custGeom>
              <a:avLst/>
              <a:gdLst/>
              <a:ahLst/>
              <a:cxnLst/>
              <a:rect l="l" t="t" r="r" b="b"/>
              <a:pathLst>
                <a:path w="3836035" h="935355">
                  <a:moveTo>
                    <a:pt x="3835489" y="934737"/>
                  </a:moveTo>
                  <a:lnTo>
                    <a:pt x="0" y="934737"/>
                  </a:lnTo>
                  <a:lnTo>
                    <a:pt x="0" y="0"/>
                  </a:lnTo>
                  <a:lnTo>
                    <a:pt x="3835489" y="0"/>
                  </a:lnTo>
                  <a:lnTo>
                    <a:pt x="3835489" y="9347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>
            <a:extLst>
              <a:ext uri="{FF2B5EF4-FFF2-40B4-BE49-F238E27FC236}">
                <a16:creationId xmlns:a16="http://schemas.microsoft.com/office/drawing/2014/main" id="{DBDA0DE1-1305-BF70-D748-40781EA9BF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654754"/>
            <a:ext cx="10515600" cy="746305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Как определить портрет ЦА</a:t>
            </a:r>
            <a:r>
              <a:rPr dirty="0"/>
              <a:t>?</a:t>
            </a: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B60258C4-92EE-BA57-69AC-60069423C645}"/>
              </a:ext>
            </a:extLst>
          </p:cNvPr>
          <p:cNvSpPr txBox="1"/>
          <p:nvPr/>
        </p:nvSpPr>
        <p:spPr>
          <a:xfrm>
            <a:off x="961224" y="3688924"/>
            <a:ext cx="3768699" cy="208839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430530" marR="173990" indent="-418465">
              <a:spcBef>
                <a:spcPts val="1500"/>
              </a:spcBef>
              <a:buClr>
                <a:srgbClr val="0034EC"/>
              </a:buClr>
              <a:buFont typeface="Arial Unicode MS"/>
              <a:buChar char="❑"/>
              <a:tabLst>
                <a:tab pos="430530" algn="l"/>
                <a:tab pos="431165" algn="l"/>
              </a:tabLst>
            </a:pPr>
            <a:r>
              <a:rPr sz="2200" dirty="0"/>
              <a:t>Яндекс.Метрика/ Google Analytics</a:t>
            </a:r>
          </a:p>
          <a:p>
            <a:pPr marL="430530" marR="5080" indent="-418465">
              <a:spcBef>
                <a:spcPts val="1500"/>
              </a:spcBef>
              <a:buClr>
                <a:srgbClr val="0034EC"/>
              </a:buClr>
              <a:buFont typeface="Arial Unicode MS"/>
              <a:buChar char="❑"/>
              <a:tabLst>
                <a:tab pos="430530" algn="l"/>
                <a:tab pos="431165" algn="l"/>
              </a:tabLst>
            </a:pPr>
            <a:r>
              <a:rPr lang="en-US" sz="2200" dirty="0"/>
              <a:t>Google </a:t>
            </a:r>
            <a:r>
              <a:rPr lang="en-US" sz="2200" dirty="0" err="1"/>
              <a:t>Adwords</a:t>
            </a:r>
            <a:r>
              <a:rPr lang="en-US" sz="2200" dirty="0"/>
              <a:t> / Facebook Audience Insights</a:t>
            </a:r>
          </a:p>
          <a:p>
            <a:pPr marL="430530" indent="-418465">
              <a:lnSpc>
                <a:spcPct val="100000"/>
              </a:lnSpc>
              <a:spcBef>
                <a:spcPts val="1500"/>
              </a:spcBef>
              <a:buClr>
                <a:srgbClr val="0034EC"/>
              </a:buClr>
              <a:buFont typeface="Arial Unicode MS"/>
              <a:buChar char="❑"/>
              <a:tabLst>
                <a:tab pos="430530" algn="l"/>
                <a:tab pos="431165" algn="l"/>
              </a:tabLst>
            </a:pPr>
            <a:r>
              <a:rPr sz="2200" dirty="0"/>
              <a:t>CRM-</a:t>
            </a:r>
            <a:r>
              <a:rPr sz="2200" dirty="0" err="1"/>
              <a:t>системы</a:t>
            </a:r>
            <a:endParaRPr sz="2200" dirty="0"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13F9E0E5-A11F-684F-1486-3B11AE55C94C}"/>
              </a:ext>
            </a:extLst>
          </p:cNvPr>
          <p:cNvSpPr txBox="1"/>
          <p:nvPr/>
        </p:nvSpPr>
        <p:spPr>
          <a:xfrm>
            <a:off x="6696971" y="3620630"/>
            <a:ext cx="2983865" cy="19441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0530" indent="-418465">
              <a:lnSpc>
                <a:spcPct val="100000"/>
              </a:lnSpc>
              <a:spcBef>
                <a:spcPts val="1500"/>
              </a:spcBef>
              <a:buClr>
                <a:srgbClr val="0034EC"/>
              </a:buClr>
              <a:buFont typeface="Arial Unicode MS"/>
              <a:buChar char="❑"/>
              <a:tabLst>
                <a:tab pos="430530" algn="l"/>
                <a:tab pos="431165" algn="l"/>
              </a:tabLst>
            </a:pPr>
            <a:r>
              <a:rPr lang="ru-RU" sz="2200" dirty="0"/>
              <a:t>Соц. Сети / форумы</a:t>
            </a:r>
          </a:p>
          <a:p>
            <a:pPr marL="430530" indent="-418465">
              <a:lnSpc>
                <a:spcPct val="100000"/>
              </a:lnSpc>
              <a:spcBef>
                <a:spcPts val="1500"/>
              </a:spcBef>
              <a:buClr>
                <a:srgbClr val="0034EC"/>
              </a:buClr>
              <a:buFont typeface="Arial Unicode MS"/>
              <a:buChar char="❑"/>
              <a:tabLst>
                <a:tab pos="430530" algn="l"/>
                <a:tab pos="431165" algn="l"/>
              </a:tabLst>
            </a:pPr>
            <a:r>
              <a:rPr sz="2200" dirty="0"/>
              <a:t>Similar Web</a:t>
            </a:r>
          </a:p>
          <a:p>
            <a:pPr marL="430530" indent="-418465">
              <a:lnSpc>
                <a:spcPct val="100000"/>
              </a:lnSpc>
              <a:spcBef>
                <a:spcPts val="1500"/>
              </a:spcBef>
              <a:buClr>
                <a:srgbClr val="0034EC"/>
              </a:buClr>
              <a:buFont typeface="Arial Unicode MS"/>
              <a:buChar char="❑"/>
              <a:tabLst>
                <a:tab pos="430530" algn="l"/>
                <a:tab pos="431165" algn="l"/>
              </a:tabLst>
            </a:pPr>
            <a:r>
              <a:rPr lang="ru-RU" sz="2200" dirty="0"/>
              <a:t>Опросы</a:t>
            </a:r>
          </a:p>
          <a:p>
            <a:pPr marL="430530" indent="-418465">
              <a:lnSpc>
                <a:spcPct val="100000"/>
              </a:lnSpc>
              <a:spcBef>
                <a:spcPts val="1500"/>
              </a:spcBef>
              <a:buClr>
                <a:srgbClr val="0034EC"/>
              </a:buClr>
              <a:buFont typeface="Arial Unicode MS"/>
              <a:buChar char="❑"/>
              <a:tabLst>
                <a:tab pos="430530" algn="l"/>
                <a:tab pos="431165" algn="l"/>
              </a:tabLst>
            </a:pPr>
            <a:r>
              <a:rPr lang="ru-RU" sz="2200" dirty="0"/>
              <a:t>Глубинные интервью</a:t>
            </a: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2C3C6AB8-CA00-DB35-2F71-EFA670737C8F}"/>
              </a:ext>
            </a:extLst>
          </p:cNvPr>
          <p:cNvSpPr txBox="1"/>
          <p:nvPr/>
        </p:nvSpPr>
        <p:spPr>
          <a:xfrm>
            <a:off x="739797" y="1990138"/>
            <a:ext cx="3836035" cy="1071834"/>
          </a:xfrm>
          <a:prstGeom prst="rect">
            <a:avLst/>
          </a:prstGeom>
          <a:ln w="19049">
            <a:solidFill>
              <a:srgbClr val="0034EC"/>
            </a:solidFill>
          </a:ln>
        </p:spPr>
        <p:txBody>
          <a:bodyPr vert="horz" wrap="square" lIns="0" tIns="72000" rIns="0" bIns="0" rtlCol="0">
            <a:noAutofit/>
          </a:bodyPr>
          <a:lstStyle/>
          <a:p>
            <a:pPr marL="220979" marR="470534">
              <a:lnSpc>
                <a:spcPct val="101600"/>
              </a:lnSpc>
              <a:spcBef>
                <a:spcPts val="1265"/>
              </a:spcBef>
            </a:pPr>
            <a:r>
              <a:rPr lang="ru-RU" sz="2000" b="1" dirty="0">
                <a:solidFill>
                  <a:srgbClr val="0432FF"/>
                </a:solidFill>
              </a:rPr>
              <a:t>географические +</a:t>
            </a:r>
            <a:br>
              <a:rPr lang="ru-RU" sz="2000" b="1" dirty="0">
                <a:solidFill>
                  <a:srgbClr val="0432FF"/>
                </a:solidFill>
              </a:rPr>
            </a:br>
            <a:r>
              <a:rPr lang="ru-RU" sz="2000" b="1" dirty="0">
                <a:solidFill>
                  <a:srgbClr val="0432FF"/>
                </a:solidFill>
              </a:rPr>
              <a:t>социо-демографические факторы</a:t>
            </a: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795FD427-4CF3-30A1-36E6-413E9093D8FF}"/>
              </a:ext>
            </a:extLst>
          </p:cNvPr>
          <p:cNvSpPr txBox="1"/>
          <p:nvPr/>
        </p:nvSpPr>
        <p:spPr>
          <a:xfrm>
            <a:off x="6452695" y="2126617"/>
            <a:ext cx="4320561" cy="935355"/>
          </a:xfrm>
          <a:prstGeom prst="rect">
            <a:avLst/>
          </a:prstGeom>
          <a:ln w="19049">
            <a:solidFill>
              <a:srgbClr val="0034EC"/>
            </a:solidFill>
          </a:ln>
        </p:spPr>
        <p:txBody>
          <a:bodyPr vert="horz" wrap="square" lIns="0" tIns="160655" rIns="0" bIns="0" rtlCol="0">
            <a:noAutofit/>
          </a:bodyPr>
          <a:lstStyle/>
          <a:p>
            <a:pPr marL="253365" marR="352425">
              <a:lnSpc>
                <a:spcPct val="101600"/>
              </a:lnSpc>
              <a:spcBef>
                <a:spcPts val="1265"/>
              </a:spcBef>
            </a:pPr>
            <a:r>
              <a:rPr sz="2000" b="1" dirty="0">
                <a:solidFill>
                  <a:srgbClr val="0432FF"/>
                </a:solidFill>
              </a:rPr>
              <a:t>поведенческие+ психографические факторы</a:t>
            </a:r>
          </a:p>
        </p:txBody>
      </p:sp>
    </p:spTree>
    <p:extLst>
      <p:ext uri="{BB962C8B-B14F-4D97-AF65-F5344CB8AC3E}">
        <p14:creationId xmlns:p14="http://schemas.microsoft.com/office/powerpoint/2010/main" val="1931409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4C67A-D5C2-0BA9-B162-A22DE329C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751AEDA-40FC-0DA1-DB63-677DA23E615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40954" y="218416"/>
            <a:ext cx="5582446" cy="746305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/>
              <a:t>Яндекс Метрика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C6D845-A00F-D8F8-725D-D4FB15ABA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53" y="1202790"/>
            <a:ext cx="7462615" cy="56350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942259-5992-134B-D6DA-AD450CE4881B}"/>
              </a:ext>
            </a:extLst>
          </p:cNvPr>
          <p:cNvSpPr txBox="1"/>
          <p:nvPr/>
        </p:nvSpPr>
        <p:spPr>
          <a:xfrm>
            <a:off x="7972582" y="185236"/>
            <a:ext cx="4219418" cy="660950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8000" indent="-288000" algn="l">
              <a:spcBef>
                <a:spcPts val="300"/>
              </a:spcBef>
              <a:buFont typeface="+mj-lt"/>
              <a:buAutoNum type="arabicPeriod"/>
            </a:pPr>
            <a:r>
              <a:rPr lang="ru-RU" i="0" dirty="0">
                <a:solidFill>
                  <a:srgbClr val="000000"/>
                </a:solidFill>
                <a:effectLst/>
                <a:latin typeface="-apple-system"/>
              </a:rPr>
              <a:t>Отслеживание посещений</a:t>
            </a:r>
          </a:p>
          <a:p>
            <a:pPr marL="288000" indent="-288000" algn="l">
              <a:spcBef>
                <a:spcPts val="300"/>
              </a:spcBef>
              <a:buFont typeface="+mj-lt"/>
              <a:buAutoNum type="arabicPeriod"/>
            </a:pPr>
            <a:r>
              <a:rPr lang="ru-RU" i="0" dirty="0">
                <a:solidFill>
                  <a:srgbClr val="000000"/>
                </a:solidFill>
                <a:effectLst/>
                <a:latin typeface="-apple-system"/>
              </a:rPr>
              <a:t>Анализ поведения</a:t>
            </a:r>
          </a:p>
          <a:p>
            <a:pPr marL="288000" indent="-288000" algn="l">
              <a:spcBef>
                <a:spcPts val="300"/>
              </a:spcBef>
              <a:buFont typeface="+mj-lt"/>
              <a:buAutoNum type="arabicPeriod"/>
            </a:pPr>
            <a:r>
              <a:rPr lang="ru-RU" i="0" dirty="0">
                <a:solidFill>
                  <a:srgbClr val="000000"/>
                </a:solidFill>
                <a:effectLst/>
                <a:latin typeface="-apple-system"/>
              </a:rPr>
              <a:t>Глубина просмотра и время на сайте</a:t>
            </a:r>
          </a:p>
          <a:p>
            <a:pPr marL="288000" indent="-288000" algn="l">
              <a:spcBef>
                <a:spcPts val="300"/>
              </a:spcBef>
              <a:buFont typeface="+mj-lt"/>
              <a:buAutoNum type="arabicPeriod"/>
            </a:pPr>
            <a:r>
              <a:rPr lang="ru-RU" i="0" dirty="0">
                <a:solidFill>
                  <a:srgbClr val="000000"/>
                </a:solidFill>
                <a:effectLst/>
                <a:latin typeface="-apple-system"/>
              </a:rPr>
              <a:t>Отчеты по целям и конверсиям</a:t>
            </a:r>
          </a:p>
          <a:p>
            <a:pPr marL="288000" indent="-288000" algn="l">
              <a:spcBef>
                <a:spcPts val="300"/>
              </a:spcBef>
              <a:buFont typeface="+mj-lt"/>
              <a:buAutoNum type="arabicPeriod"/>
            </a:pPr>
            <a:r>
              <a:rPr lang="ru-RU" i="0" dirty="0">
                <a:solidFill>
                  <a:srgbClr val="000000"/>
                </a:solidFill>
                <a:effectLst/>
                <a:latin typeface="-apple-system"/>
              </a:rPr>
              <a:t>Карта кликов</a:t>
            </a:r>
          </a:p>
          <a:p>
            <a:pPr marL="288000" indent="-288000">
              <a:spcBef>
                <a:spcPts val="300"/>
              </a:spcBef>
              <a:buFont typeface="+mj-lt"/>
              <a:buAutoNum type="arabicPeriod"/>
            </a:pPr>
            <a:r>
              <a:rPr lang="ru-RU" i="0" dirty="0">
                <a:solidFill>
                  <a:srgbClr val="000000"/>
                </a:solidFill>
                <a:effectLst/>
                <a:latin typeface="-apple-system"/>
              </a:rPr>
              <a:t>Вебвизор:</a:t>
            </a:r>
          </a:p>
          <a:p>
            <a:pPr marL="288000" indent="-288000">
              <a:spcBef>
                <a:spcPts val="300"/>
              </a:spcBef>
              <a:buFont typeface="+mj-lt"/>
              <a:buAutoNum type="arabicPeriod"/>
            </a:pPr>
            <a:r>
              <a:rPr lang="ru-RU" i="0" dirty="0">
                <a:solidFill>
                  <a:srgbClr val="000000"/>
                </a:solidFill>
                <a:effectLst/>
                <a:latin typeface="-apple-system"/>
              </a:rPr>
              <a:t>Аналитика мобильных приложений</a:t>
            </a:r>
          </a:p>
          <a:p>
            <a:pPr marL="288000" indent="-288000">
              <a:spcBef>
                <a:spcPts val="300"/>
              </a:spcBef>
              <a:buFont typeface="+mj-lt"/>
              <a:buAutoNum type="arabicPeriod"/>
            </a:pPr>
            <a:r>
              <a:rPr lang="ru-RU" i="0" dirty="0">
                <a:solidFill>
                  <a:srgbClr val="000000"/>
                </a:solidFill>
                <a:effectLst/>
                <a:latin typeface="-apple-system"/>
              </a:rPr>
              <a:t>Мультиплатформенность</a:t>
            </a:r>
          </a:p>
          <a:p>
            <a:pPr marL="288000" indent="-288000">
              <a:spcBef>
                <a:spcPts val="300"/>
              </a:spcBef>
              <a:buFont typeface="+mj-lt"/>
              <a:buAutoNum type="arabicPeriod"/>
            </a:pPr>
            <a:r>
              <a:rPr lang="ru-RU" i="0" dirty="0">
                <a:solidFill>
                  <a:srgbClr val="000000"/>
                </a:solidFill>
                <a:effectLst/>
                <a:latin typeface="-apple-system"/>
              </a:rPr>
              <a:t>Пользовательские отчеты и дашборды</a:t>
            </a:r>
          </a:p>
          <a:p>
            <a:pPr marL="288000" indent="-288000">
              <a:spcBef>
                <a:spcPts val="300"/>
              </a:spcBef>
              <a:buFont typeface="+mj-lt"/>
              <a:buAutoNum type="arabicPeriod"/>
            </a:pPr>
            <a:r>
              <a:rPr lang="ru-RU" i="0" dirty="0">
                <a:solidFill>
                  <a:srgbClr val="000000"/>
                </a:solidFill>
                <a:effectLst/>
                <a:latin typeface="-apple-system"/>
              </a:rPr>
              <a:t>Анализ источников трафика</a:t>
            </a:r>
          </a:p>
          <a:p>
            <a:pPr marL="288000" indent="-288000" algn="l">
              <a:spcBef>
                <a:spcPts val="300"/>
              </a:spcBef>
              <a:buFont typeface="+mj-lt"/>
              <a:buAutoNum type="arabicPeriod"/>
            </a:pPr>
            <a:r>
              <a:rPr lang="ru-RU" b="1" i="0" dirty="0">
                <a:solidFill>
                  <a:srgbClr val="000000"/>
                </a:solidFill>
                <a:effectLst/>
                <a:latin typeface="-apple-system"/>
              </a:rPr>
              <a:t>Сегментация аудитории</a:t>
            </a: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: Вы можете сегментировать пользователей по различным критериям, таким как источник трафика, географическое положение, поведение на сайте, использованные устройства и другим параметрам.</a:t>
            </a:r>
          </a:p>
          <a:p>
            <a:pPr marL="288000" indent="-288000" algn="l">
              <a:spcBef>
                <a:spcPts val="300"/>
              </a:spcBef>
              <a:buFont typeface="+mj-lt"/>
              <a:buAutoNum type="arabicPeriod"/>
            </a:pPr>
            <a:r>
              <a:rPr lang="ru-RU" b="1" i="0" dirty="0">
                <a:solidFill>
                  <a:srgbClr val="000000"/>
                </a:solidFill>
                <a:effectLst/>
                <a:latin typeface="-apple-system"/>
              </a:rPr>
              <a:t>Отслеживание демографии</a:t>
            </a: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: Информация о возрасте, поле и интересах пользователей поможет вам лучше понять вашу аудиторию.</a:t>
            </a:r>
          </a:p>
        </p:txBody>
      </p:sp>
    </p:spTree>
    <p:extLst>
      <p:ext uri="{BB962C8B-B14F-4D97-AF65-F5344CB8AC3E}">
        <p14:creationId xmlns:p14="http://schemas.microsoft.com/office/powerpoint/2010/main" val="5648323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BE9A9-7755-78AC-521A-D3C225677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26F0AE2-4772-6DFC-EE70-A29D6812610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45607" y="188746"/>
            <a:ext cx="4422197" cy="746305"/>
          </a:xfrm>
          <a:prstGeom prst="rect">
            <a:avLst/>
          </a:prstGeom>
        </p:spPr>
        <p:txBody>
          <a:bodyPr vert="horz" wrap="square" lIns="0" tIns="68527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/>
              <a:t>Similar Web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FD43D09E-D432-67E5-B37B-DAA3CB650763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607" y="992930"/>
            <a:ext cx="2889264" cy="1244213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B80999DD-42BA-A010-B981-B9F891A01A58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607" y="2312566"/>
            <a:ext cx="3075716" cy="122821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EB62F72-3226-5E3C-071C-00EA5CC856A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96" y="3784706"/>
            <a:ext cx="4330421" cy="22243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52D5FF-335C-BAE6-BEE4-CD7F3AF6DF5A}"/>
              </a:ext>
            </a:extLst>
          </p:cNvPr>
          <p:cNvSpPr txBox="1"/>
          <p:nvPr/>
        </p:nvSpPr>
        <p:spPr>
          <a:xfrm>
            <a:off x="166086" y="6243775"/>
            <a:ext cx="4330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600" dirty="0">
                <a:hlinkClick r:id="rId5"/>
              </a:rPr>
              <a:t>https://www.similarweb.com/website/tesla.com/</a:t>
            </a:r>
            <a:endParaRPr lang="en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97F10E-E139-35BC-05BF-578D65F0DE5B}"/>
              </a:ext>
            </a:extLst>
          </p:cNvPr>
          <p:cNvSpPr txBox="1"/>
          <p:nvPr/>
        </p:nvSpPr>
        <p:spPr>
          <a:xfrm>
            <a:off x="4814013" y="113443"/>
            <a:ext cx="7265691" cy="6591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dirty="0"/>
              <a:t>SimilarWeb — </a:t>
            </a:r>
            <a:r>
              <a:rPr lang="ru-RU" dirty="0"/>
              <a:t>это сервис для анализа веб-трафика, который предоставляет информацию и аналитику о веб-сайтах и мобильных приложениях. Вот что можно делать с помощью </a:t>
            </a:r>
            <a:r>
              <a:rPr lang="en" dirty="0"/>
              <a:t>SimilarWeb:</a:t>
            </a:r>
          </a:p>
          <a:p>
            <a:pPr marL="342900" indent="-342900" algn="l">
              <a:spcBef>
                <a:spcPts val="1000"/>
              </a:spcBef>
              <a:buFont typeface="+mj-lt"/>
              <a:buAutoNum type="arabicPeriod"/>
            </a:pPr>
            <a:r>
              <a:rPr lang="ru-RU" b="1" dirty="0"/>
              <a:t>Анализ трафика</a:t>
            </a:r>
            <a:r>
              <a:rPr lang="ru-RU" dirty="0"/>
              <a:t>: количество посетителей, просмотры страниц и показателях вовлеченности пользователей на сайтах.</a:t>
            </a:r>
            <a:endParaRPr lang="en-US" dirty="0"/>
          </a:p>
          <a:p>
            <a:pPr marL="342900" indent="-342900" algn="l">
              <a:buFont typeface="+mj-lt"/>
              <a:buAutoNum type="arabicPeriod"/>
            </a:pPr>
            <a:r>
              <a:rPr lang="ru-RU" b="1" dirty="0"/>
              <a:t>Источники трафика</a:t>
            </a:r>
            <a:r>
              <a:rPr lang="ru-RU" dirty="0"/>
              <a:t>: откуда приходят посетители</a:t>
            </a:r>
            <a:endParaRPr lang="en-US" dirty="0"/>
          </a:p>
          <a:p>
            <a:pPr marL="342900" indent="-342900" algn="l">
              <a:buFont typeface="+mj-lt"/>
              <a:buAutoNum type="arabicPeriod"/>
            </a:pPr>
            <a:r>
              <a:rPr lang="ru-RU" b="1" dirty="0"/>
              <a:t>Географический анализ</a:t>
            </a:r>
            <a:r>
              <a:rPr lang="ru-RU" dirty="0"/>
              <a:t>: географическое распределение аудитории веб-сайта.</a:t>
            </a:r>
            <a:endParaRPr lang="en-US" dirty="0"/>
          </a:p>
          <a:p>
            <a:pPr marL="342900" indent="-342900" algn="l">
              <a:buFont typeface="+mj-lt"/>
              <a:buAutoNum type="arabicPeriod"/>
            </a:pPr>
            <a:r>
              <a:rPr lang="ru-RU" b="1" dirty="0"/>
              <a:t>Анализ ключевых слов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как сайт находят</a:t>
            </a:r>
            <a:endParaRPr lang="en-US" dirty="0"/>
          </a:p>
          <a:p>
            <a:pPr marL="342900" indent="-342900" algn="l">
              <a:buFont typeface="+mj-lt"/>
              <a:buAutoNum type="arabicPeriod"/>
            </a:pPr>
            <a:r>
              <a:rPr lang="ru-RU" b="1" dirty="0"/>
              <a:t>Конкурентный анализ</a:t>
            </a:r>
            <a:r>
              <a:rPr lang="ru-RU" dirty="0"/>
              <a:t>: можно сравнить ваши показатели с показателями конкурентов, узнать, на какие сайты заходят ваши посетители, и определить пересечение аудиторий.</a:t>
            </a:r>
            <a:endParaRPr lang="en-US" dirty="0"/>
          </a:p>
          <a:p>
            <a:pPr marL="342900" indent="-342900" algn="l">
              <a:buFont typeface="+mj-lt"/>
              <a:buAutoNum type="arabicPeriod"/>
            </a:pPr>
            <a:r>
              <a:rPr lang="ru-RU" b="1" dirty="0"/>
              <a:t>Отслеживание рекламных кампаний</a:t>
            </a:r>
            <a:endParaRPr lang="en-US" dirty="0"/>
          </a:p>
          <a:p>
            <a:pPr marL="342900" indent="-342900" algn="l">
              <a:buFont typeface="+mj-lt"/>
              <a:buAutoNum type="arabicPeriod"/>
            </a:pPr>
            <a:r>
              <a:rPr lang="ru-RU" b="1" dirty="0"/>
              <a:t>Мобильный анализ</a:t>
            </a:r>
            <a:r>
              <a:rPr lang="ru-RU" dirty="0"/>
              <a:t>: аналитика по мобильным приложениям, включая использование приложений и метрики удержания пользователей.</a:t>
            </a:r>
            <a:endParaRPr lang="en-US" dirty="0"/>
          </a:p>
          <a:p>
            <a:pPr marL="342900" indent="-342900" algn="l">
              <a:buFont typeface="+mj-lt"/>
              <a:buAutoNum type="arabicPeriod"/>
            </a:pPr>
            <a:r>
              <a:rPr lang="ru-RU" b="1" dirty="0"/>
              <a:t>Анализ отраслевых тенденций</a:t>
            </a:r>
            <a:r>
              <a:rPr lang="ru-RU" dirty="0"/>
              <a:t>: отраслевые тренды: какие сайты являются лидерами в различных сегментах рынка.</a:t>
            </a:r>
          </a:p>
          <a:p>
            <a:pPr marL="342900" indent="-342900" algn="l">
              <a:buFont typeface="+mj-lt"/>
              <a:buAutoNum type="arabicPeriod"/>
            </a:pPr>
            <a:r>
              <a:rPr lang="ru-RU" b="1" dirty="0"/>
              <a:t>Генерация потенциальных клиентов</a:t>
            </a:r>
            <a:r>
              <a:rPr lang="ru-RU" dirty="0"/>
              <a:t>: Инструменты для поиска и анализа потенциальных клиентов на основе их интересов и поведения в Интернете.</a:t>
            </a:r>
          </a:p>
          <a:p>
            <a:pPr marL="342900" indent="-342900" algn="l">
              <a:buFont typeface="+mj-lt"/>
              <a:buAutoNum type="arabicPeriod"/>
            </a:pPr>
            <a:r>
              <a:rPr lang="ru-RU" b="1" dirty="0"/>
              <a:t>Веб-аудитория</a:t>
            </a:r>
            <a:r>
              <a:rPr lang="ru-RU" dirty="0"/>
              <a:t>: Анализ демографических данных посетителей веб-сайтов, их интересов и поведения.</a:t>
            </a:r>
          </a:p>
        </p:txBody>
      </p:sp>
    </p:spTree>
    <p:extLst>
      <p:ext uri="{BB962C8B-B14F-4D97-AF65-F5344CB8AC3E}">
        <p14:creationId xmlns:p14="http://schemas.microsoft.com/office/powerpoint/2010/main" val="2431371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F950B1A-CADE-8957-E705-734C5154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составления портрета покупателей (метод персон)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B1D6AEF-696F-E177-3B71-2917590C40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примере сервиса по продаже цветов</a:t>
            </a:r>
          </a:p>
        </p:txBody>
      </p:sp>
    </p:spTree>
    <p:extLst>
      <p:ext uri="{BB962C8B-B14F-4D97-AF65-F5344CB8AC3E}">
        <p14:creationId xmlns:p14="http://schemas.microsoft.com/office/powerpoint/2010/main" val="18009731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B953F-3C11-7BC3-024A-49D0FEF46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D00BA3D5-1F46-B351-D1F2-95C86D489B7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4089" y="2457387"/>
            <a:ext cx="9093056" cy="3514011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6891BD8A-EFD6-86C0-1D4C-9EF01E11E2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5157" y="539498"/>
            <a:ext cx="9735125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ru-RU" dirty="0"/>
              <a:t>Шаг</a:t>
            </a:r>
            <a:r>
              <a:rPr dirty="0"/>
              <a:t> </a:t>
            </a:r>
            <a:r>
              <a:rPr lang="ru-RU" dirty="0"/>
              <a:t>1: Сегментация</a:t>
            </a:r>
            <a:r>
              <a:rPr dirty="0"/>
              <a:t> покупателей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E6C46204-D474-7717-0BF9-2606B835F1EF}"/>
              </a:ext>
            </a:extLst>
          </p:cNvPr>
          <p:cNvSpPr txBox="1"/>
          <p:nvPr/>
        </p:nvSpPr>
        <p:spPr>
          <a:xfrm>
            <a:off x="1554725" y="5995783"/>
            <a:ext cx="6324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220" dirty="0">
                <a:solidFill>
                  <a:srgbClr val="0034EC"/>
                </a:solidFill>
                <a:latin typeface="Arial"/>
                <a:cs typeface="Arial"/>
              </a:rPr>
              <a:t>Муж</a:t>
            </a:r>
            <a:endParaRPr sz="1867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E64E8C2-EC36-8230-A85B-9C3FDD06F586}"/>
              </a:ext>
            </a:extLst>
          </p:cNvPr>
          <p:cNvSpPr txBox="1"/>
          <p:nvPr/>
        </p:nvSpPr>
        <p:spPr>
          <a:xfrm>
            <a:off x="3318459" y="5995783"/>
            <a:ext cx="11887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113" dirty="0">
                <a:solidFill>
                  <a:srgbClr val="0034EC"/>
                </a:solidFill>
                <a:latin typeface="Arial"/>
                <a:cs typeface="Arial"/>
              </a:rPr>
              <a:t>Флорист</a:t>
            </a:r>
            <a:endParaRPr sz="1867">
              <a:latin typeface="Arial"/>
              <a:cs typeface="Arial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55BD4FDC-67C1-C7C0-053C-8D7E48DC3230}"/>
              </a:ext>
            </a:extLst>
          </p:cNvPr>
          <p:cNvSpPr txBox="1"/>
          <p:nvPr/>
        </p:nvSpPr>
        <p:spPr>
          <a:xfrm>
            <a:off x="5173880" y="5995783"/>
            <a:ext cx="1326725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180" dirty="0">
                <a:solidFill>
                  <a:srgbClr val="0034EC"/>
                </a:solidFill>
                <a:latin typeface="Arial"/>
                <a:cs typeface="Arial"/>
              </a:rPr>
              <a:t>Женщина</a:t>
            </a:r>
            <a:endParaRPr sz="1867">
              <a:latin typeface="Arial"/>
              <a:cs typeface="Arial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879E50C0-0F72-EBC1-E2CE-C3710396D5C1}"/>
              </a:ext>
            </a:extLst>
          </p:cNvPr>
          <p:cNvSpPr txBox="1"/>
          <p:nvPr/>
        </p:nvSpPr>
        <p:spPr>
          <a:xfrm>
            <a:off x="7206921" y="5993686"/>
            <a:ext cx="11032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100" dirty="0">
                <a:solidFill>
                  <a:srgbClr val="0034EC"/>
                </a:solidFill>
                <a:latin typeface="Arial"/>
                <a:cs typeface="Arial"/>
              </a:rPr>
              <a:t>Студент</a:t>
            </a:r>
            <a:endParaRPr sz="1867">
              <a:latin typeface="Arial"/>
              <a:cs typeface="Arial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1495CCCA-198C-AFE8-725E-286DA9B848ED}"/>
              </a:ext>
            </a:extLst>
          </p:cNvPr>
          <p:cNvSpPr txBox="1"/>
          <p:nvPr/>
        </p:nvSpPr>
        <p:spPr>
          <a:xfrm>
            <a:off x="9030813" y="6002453"/>
            <a:ext cx="14080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147" dirty="0">
                <a:solidFill>
                  <a:srgbClr val="0034EC"/>
                </a:solidFill>
                <a:latin typeface="Arial"/>
                <a:cs typeface="Arial"/>
              </a:rPr>
              <a:t>Школьник</a:t>
            </a:r>
            <a:endParaRPr sz="1867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4366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972BC-A414-A58F-131D-ADDDE7A7B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08A4D685-A3E7-173C-A965-1AA6C987B5CB}"/>
              </a:ext>
            </a:extLst>
          </p:cNvPr>
          <p:cNvGrpSpPr/>
          <p:nvPr/>
        </p:nvGrpSpPr>
        <p:grpSpPr>
          <a:xfrm>
            <a:off x="4203214" y="3523925"/>
            <a:ext cx="4027593" cy="2548467"/>
            <a:chOff x="3152410" y="2320121"/>
            <a:chExt cx="3020695" cy="191135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13490468-9757-E607-2271-20B06EFFBDB8}"/>
                </a:ext>
              </a:extLst>
            </p:cNvPr>
            <p:cNvSpPr/>
            <p:nvPr/>
          </p:nvSpPr>
          <p:spPr>
            <a:xfrm>
              <a:off x="3304806" y="2472524"/>
              <a:ext cx="2868295" cy="1758950"/>
            </a:xfrm>
            <a:custGeom>
              <a:avLst/>
              <a:gdLst/>
              <a:ahLst/>
              <a:cxnLst/>
              <a:rect l="l" t="t" r="r" b="b"/>
              <a:pathLst>
                <a:path w="2868295" h="1758950">
                  <a:moveTo>
                    <a:pt x="2868257" y="0"/>
                  </a:moveTo>
                  <a:lnTo>
                    <a:pt x="0" y="0"/>
                  </a:lnTo>
                  <a:lnTo>
                    <a:pt x="0" y="1606550"/>
                  </a:lnTo>
                  <a:lnTo>
                    <a:pt x="0" y="1758950"/>
                  </a:lnTo>
                  <a:lnTo>
                    <a:pt x="2868257" y="1758950"/>
                  </a:lnTo>
                  <a:lnTo>
                    <a:pt x="2868257" y="1606550"/>
                  </a:lnTo>
                  <a:lnTo>
                    <a:pt x="2868257" y="0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77A49E08-3EBC-A578-4551-D802C257A4AB}"/>
                </a:ext>
              </a:extLst>
            </p:cNvPr>
            <p:cNvSpPr/>
            <p:nvPr/>
          </p:nvSpPr>
          <p:spPr>
            <a:xfrm>
              <a:off x="3152410" y="2320121"/>
              <a:ext cx="2868295" cy="1758950"/>
            </a:xfrm>
            <a:custGeom>
              <a:avLst/>
              <a:gdLst/>
              <a:ahLst/>
              <a:cxnLst/>
              <a:rect l="l" t="t" r="r" b="b"/>
              <a:pathLst>
                <a:path w="2868295" h="1758950">
                  <a:moveTo>
                    <a:pt x="2868252" y="1758950"/>
                  </a:moveTo>
                  <a:lnTo>
                    <a:pt x="0" y="1758950"/>
                  </a:lnTo>
                  <a:lnTo>
                    <a:pt x="0" y="0"/>
                  </a:lnTo>
                  <a:lnTo>
                    <a:pt x="2868252" y="0"/>
                  </a:lnTo>
                  <a:lnTo>
                    <a:pt x="2868252" y="17589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>
            <a:extLst>
              <a:ext uri="{FF2B5EF4-FFF2-40B4-BE49-F238E27FC236}">
                <a16:creationId xmlns:a16="http://schemas.microsoft.com/office/drawing/2014/main" id="{77B622EE-641C-7FC8-7B9A-2579B9CF7D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2337" y="332604"/>
            <a:ext cx="10146194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28786">
              <a:lnSpc>
                <a:spcPct val="100000"/>
              </a:lnSpc>
              <a:spcBef>
                <a:spcPts val="133"/>
              </a:spcBef>
            </a:pPr>
            <a:r>
              <a:rPr lang="ru-RU" dirty="0"/>
              <a:t>Шаг 2: Портрет</a:t>
            </a:r>
            <a:r>
              <a:rPr dirty="0"/>
              <a:t> покупателя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C46122BC-94CC-AD54-88C4-48FE4675E2D3}"/>
              </a:ext>
            </a:extLst>
          </p:cNvPr>
          <p:cNvSpPr txBox="1"/>
          <p:nvPr/>
        </p:nvSpPr>
        <p:spPr>
          <a:xfrm>
            <a:off x="4203214" y="3523925"/>
            <a:ext cx="3836174" cy="2345267"/>
          </a:xfrm>
          <a:prstGeom prst="rect">
            <a:avLst/>
          </a:prstGeom>
          <a:ln w="25399">
            <a:solidFill>
              <a:srgbClr val="0034EC"/>
            </a:solidFill>
          </a:ln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endParaRPr sz="2533" dirty="0">
              <a:latin typeface="Times New Roman"/>
              <a:cs typeface="Times New Roman"/>
            </a:endParaRPr>
          </a:p>
          <a:p>
            <a:pPr>
              <a:spcBef>
                <a:spcPts val="13"/>
              </a:spcBef>
            </a:pPr>
            <a:endParaRPr sz="2600" dirty="0">
              <a:latin typeface="Times New Roman"/>
              <a:cs typeface="Times New Roman"/>
            </a:endParaRPr>
          </a:p>
          <a:p>
            <a:pPr marL="467348" marR="441949" indent="228594" algn="ctr">
              <a:lnSpc>
                <a:spcPct val="101600"/>
              </a:lnSpc>
            </a:pPr>
            <a:r>
              <a:rPr lang="ru-RU" sz="2800" dirty="0"/>
              <a:t>Какая проблема есть у покупателя?</a:t>
            </a:r>
            <a:endParaRPr lang="ru-RU" sz="2800" b="1" spc="127" dirty="0">
              <a:latin typeface="Arial"/>
              <a:cs typeface="Arial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F9218BE3-CF20-8443-0B8E-766802468B6C}"/>
              </a:ext>
            </a:extLst>
          </p:cNvPr>
          <p:cNvSpPr txBox="1"/>
          <p:nvPr/>
        </p:nvSpPr>
        <p:spPr>
          <a:xfrm>
            <a:off x="748209" y="2801332"/>
            <a:ext cx="2713567" cy="104644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R="6773" algn="ctr"/>
            <a:r>
              <a:rPr sz="2200" dirty="0"/>
              <a:t>М/Ж? Сколько лет? Где живёт? Семейное положение?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68AD4C82-79A7-8648-D492-28C107341B94}"/>
              </a:ext>
            </a:extLst>
          </p:cNvPr>
          <p:cNvSpPr txBox="1"/>
          <p:nvPr/>
        </p:nvSpPr>
        <p:spPr>
          <a:xfrm>
            <a:off x="1017711" y="4347035"/>
            <a:ext cx="2174240" cy="87630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ctr">
              <a:lnSpc>
                <a:spcPts val="2219"/>
              </a:lnSpc>
              <a:spcBef>
                <a:spcPts val="133"/>
              </a:spcBef>
            </a:pPr>
            <a:r>
              <a:rPr sz="2200" dirty="0"/>
              <a:t>Чем занимается?</a:t>
            </a:r>
          </a:p>
          <a:p>
            <a:pPr marL="172714" marR="162556" indent="-847" algn="ctr">
              <a:lnSpc>
                <a:spcPts val="2200"/>
              </a:lnSpc>
              <a:spcBef>
                <a:spcPts val="87"/>
              </a:spcBef>
            </a:pPr>
            <a:r>
              <a:rPr sz="2200" dirty="0"/>
              <a:t>Сколько зарабатывает?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B142BC92-B06B-010E-96EB-9AE33FAC95C0}"/>
              </a:ext>
            </a:extLst>
          </p:cNvPr>
          <p:cNvSpPr txBox="1"/>
          <p:nvPr/>
        </p:nvSpPr>
        <p:spPr>
          <a:xfrm>
            <a:off x="9335010" y="4473735"/>
            <a:ext cx="1601893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43738" marR="6773" indent="-327652">
              <a:lnSpc>
                <a:spcPts val="2200"/>
              </a:lnSpc>
              <a:spcBef>
                <a:spcPts val="240"/>
              </a:spcBef>
            </a:pPr>
            <a:r>
              <a:rPr sz="2200" dirty="0"/>
              <a:t>Что для него важно?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75EBB54B-89CB-2894-C630-78BB8A05B522}"/>
              </a:ext>
            </a:extLst>
          </p:cNvPr>
          <p:cNvSpPr txBox="1"/>
          <p:nvPr/>
        </p:nvSpPr>
        <p:spPr>
          <a:xfrm>
            <a:off x="811419" y="6020803"/>
            <a:ext cx="2494280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75064" marR="6773" indent="-358978">
              <a:lnSpc>
                <a:spcPts val="2200"/>
              </a:lnSpc>
              <a:spcBef>
                <a:spcPts val="240"/>
              </a:spcBef>
            </a:pPr>
            <a:r>
              <a:rPr sz="2200" dirty="0"/>
              <a:t>Что читает, смотрит, слушает? Где?</a:t>
            </a: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EDE2190D-1963-526A-6730-CC702F5842EA}"/>
              </a:ext>
            </a:extLst>
          </p:cNvPr>
          <p:cNvSpPr txBox="1"/>
          <p:nvPr/>
        </p:nvSpPr>
        <p:spPr>
          <a:xfrm>
            <a:off x="9080806" y="5773448"/>
            <a:ext cx="2109893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algn="ctr">
              <a:lnSpc>
                <a:spcPts val="2200"/>
              </a:lnSpc>
              <a:spcBef>
                <a:spcPts val="240"/>
              </a:spcBef>
            </a:pPr>
            <a:r>
              <a:rPr sz="2200" dirty="0"/>
              <a:t>На что обращает внимание при покупке?</a:t>
            </a: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529982E6-A7C1-D3F2-2F00-F85A4B00C8BD}"/>
              </a:ext>
            </a:extLst>
          </p:cNvPr>
          <p:cNvSpPr txBox="1"/>
          <p:nvPr/>
        </p:nvSpPr>
        <p:spPr>
          <a:xfrm>
            <a:off x="8921810" y="2801332"/>
            <a:ext cx="2508673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algn="ctr">
              <a:lnSpc>
                <a:spcPts val="2200"/>
              </a:lnSpc>
              <a:spcBef>
                <a:spcPts val="240"/>
              </a:spcBef>
            </a:pPr>
            <a:r>
              <a:rPr sz="2200" dirty="0"/>
              <a:t>Что ему интересно? Чем занимается в свободное время?</a:t>
            </a:r>
          </a:p>
        </p:txBody>
      </p:sp>
      <p:grpSp>
        <p:nvGrpSpPr>
          <p:cNvPr id="13" name="object 13">
            <a:extLst>
              <a:ext uri="{FF2B5EF4-FFF2-40B4-BE49-F238E27FC236}">
                <a16:creationId xmlns:a16="http://schemas.microsoft.com/office/drawing/2014/main" id="{39FA98DB-CC3C-2099-8936-116B34181B2E}"/>
              </a:ext>
            </a:extLst>
          </p:cNvPr>
          <p:cNvGrpSpPr/>
          <p:nvPr/>
        </p:nvGrpSpPr>
        <p:grpSpPr>
          <a:xfrm>
            <a:off x="8168115" y="2973546"/>
            <a:ext cx="524087" cy="338667"/>
            <a:chOff x="6126086" y="1907337"/>
            <a:chExt cx="393065" cy="254000"/>
          </a:xfrm>
        </p:grpSpPr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A346796D-93E9-ABE7-4FF0-BD160ADCDD50}"/>
                </a:ext>
              </a:extLst>
            </p:cNvPr>
            <p:cNvSpPr/>
            <p:nvPr/>
          </p:nvSpPr>
          <p:spPr>
            <a:xfrm>
              <a:off x="6208824" y="1916862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90" h="189230">
                  <a:moveTo>
                    <a:pt x="300701" y="0"/>
                  </a:moveTo>
                  <a:lnTo>
                    <a:pt x="0" y="188817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036960DA-0E7D-3BD0-A7AF-34CF50D85C5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6086" y="2069507"/>
              <a:ext cx="108995" cy="91670"/>
            </a:xfrm>
            <a:prstGeom prst="rect">
              <a:avLst/>
            </a:prstGeom>
          </p:spPr>
        </p:pic>
      </p:grpSp>
      <p:grpSp>
        <p:nvGrpSpPr>
          <p:cNvPr id="16" name="object 16">
            <a:extLst>
              <a:ext uri="{FF2B5EF4-FFF2-40B4-BE49-F238E27FC236}">
                <a16:creationId xmlns:a16="http://schemas.microsoft.com/office/drawing/2014/main" id="{6F54AD85-F6B3-0831-EBC7-3661DED302EE}"/>
              </a:ext>
            </a:extLst>
          </p:cNvPr>
          <p:cNvGrpSpPr/>
          <p:nvPr/>
        </p:nvGrpSpPr>
        <p:grpSpPr>
          <a:xfrm>
            <a:off x="3660353" y="2973563"/>
            <a:ext cx="524087" cy="338667"/>
            <a:chOff x="2745264" y="1907350"/>
            <a:chExt cx="393065" cy="254000"/>
          </a:xfrm>
        </p:grpSpPr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89879463-E399-B6FA-4F78-ACC610E3FE93}"/>
                </a:ext>
              </a:extLst>
            </p:cNvPr>
            <p:cNvSpPr/>
            <p:nvPr/>
          </p:nvSpPr>
          <p:spPr>
            <a:xfrm>
              <a:off x="2754789" y="1916875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89" h="189230">
                  <a:moveTo>
                    <a:pt x="0" y="0"/>
                  </a:moveTo>
                  <a:lnTo>
                    <a:pt x="300701" y="188817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8" name="object 18">
              <a:extLst>
                <a:ext uri="{FF2B5EF4-FFF2-40B4-BE49-F238E27FC236}">
                  <a16:creationId xmlns:a16="http://schemas.microsoft.com/office/drawing/2014/main" id="{57C6CC26-98AC-0DC0-899C-F83866D41FF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29232" y="2069520"/>
              <a:ext cx="108996" cy="91670"/>
            </a:xfrm>
            <a:prstGeom prst="rect">
              <a:avLst/>
            </a:prstGeom>
          </p:spPr>
        </p:pic>
      </p:grpSp>
      <p:grpSp>
        <p:nvGrpSpPr>
          <p:cNvPr id="19" name="object 19">
            <a:extLst>
              <a:ext uri="{FF2B5EF4-FFF2-40B4-BE49-F238E27FC236}">
                <a16:creationId xmlns:a16="http://schemas.microsoft.com/office/drawing/2014/main" id="{271B67B6-F1AA-4602-5B02-4B3F31AEC4ED}"/>
              </a:ext>
            </a:extLst>
          </p:cNvPr>
          <p:cNvGrpSpPr/>
          <p:nvPr/>
        </p:nvGrpSpPr>
        <p:grpSpPr>
          <a:xfrm>
            <a:off x="3448925" y="5775210"/>
            <a:ext cx="524087" cy="338667"/>
            <a:chOff x="2683513" y="4250634"/>
            <a:chExt cx="393065" cy="254000"/>
          </a:xfrm>
        </p:grpSpPr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A96EC634-B5CD-BAA9-851D-93C38C73876D}"/>
                </a:ext>
              </a:extLst>
            </p:cNvPr>
            <p:cNvSpPr/>
            <p:nvPr/>
          </p:nvSpPr>
          <p:spPr>
            <a:xfrm>
              <a:off x="2693038" y="4306126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89" h="189229">
                  <a:moveTo>
                    <a:pt x="0" y="188844"/>
                  </a:moveTo>
                  <a:lnTo>
                    <a:pt x="300796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1" name="object 21">
              <a:extLst>
                <a:ext uri="{FF2B5EF4-FFF2-40B4-BE49-F238E27FC236}">
                  <a16:creationId xmlns:a16="http://schemas.microsoft.com/office/drawing/2014/main" id="{5434F78A-63C3-7BE8-3F75-420977DB58A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67579" y="4250634"/>
              <a:ext cx="108998" cy="91665"/>
            </a:xfrm>
            <a:prstGeom prst="rect">
              <a:avLst/>
            </a:prstGeom>
          </p:spPr>
        </p:pic>
      </p:grpSp>
      <p:grpSp>
        <p:nvGrpSpPr>
          <p:cNvPr id="22" name="object 22">
            <a:extLst>
              <a:ext uri="{FF2B5EF4-FFF2-40B4-BE49-F238E27FC236}">
                <a16:creationId xmlns:a16="http://schemas.microsoft.com/office/drawing/2014/main" id="{42FED68E-29EC-21DB-8431-EB9F6D5FDCAC}"/>
              </a:ext>
            </a:extLst>
          </p:cNvPr>
          <p:cNvGrpSpPr/>
          <p:nvPr/>
        </p:nvGrpSpPr>
        <p:grpSpPr>
          <a:xfrm>
            <a:off x="8540969" y="5689149"/>
            <a:ext cx="524087" cy="338667"/>
            <a:chOff x="6405726" y="4250634"/>
            <a:chExt cx="393065" cy="254000"/>
          </a:xfrm>
        </p:grpSpPr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B00B19E5-1A01-C803-9491-3361A255F343}"/>
                </a:ext>
              </a:extLst>
            </p:cNvPr>
            <p:cNvSpPr/>
            <p:nvPr/>
          </p:nvSpPr>
          <p:spPr>
            <a:xfrm>
              <a:off x="6488468" y="4306126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90" h="189229">
                  <a:moveTo>
                    <a:pt x="300796" y="18884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4" name="object 24">
              <a:extLst>
                <a:ext uri="{FF2B5EF4-FFF2-40B4-BE49-F238E27FC236}">
                  <a16:creationId xmlns:a16="http://schemas.microsoft.com/office/drawing/2014/main" id="{4FF41E5F-F4AF-3B82-1325-BF3B744E5FF1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05726" y="4250634"/>
              <a:ext cx="108997" cy="91665"/>
            </a:xfrm>
            <a:prstGeom prst="rect">
              <a:avLst/>
            </a:prstGeom>
          </p:spPr>
        </p:pic>
      </p:grpSp>
      <p:grpSp>
        <p:nvGrpSpPr>
          <p:cNvPr id="25" name="object 25">
            <a:extLst>
              <a:ext uri="{FF2B5EF4-FFF2-40B4-BE49-F238E27FC236}">
                <a16:creationId xmlns:a16="http://schemas.microsoft.com/office/drawing/2014/main" id="{9BB3805D-3244-BD2C-2976-D6D1DA775F66}"/>
              </a:ext>
            </a:extLst>
          </p:cNvPr>
          <p:cNvGrpSpPr/>
          <p:nvPr/>
        </p:nvGrpSpPr>
        <p:grpSpPr>
          <a:xfrm>
            <a:off x="3419004" y="4743505"/>
            <a:ext cx="506307" cy="110067"/>
            <a:chOff x="2564253" y="3234806"/>
            <a:chExt cx="379730" cy="82550"/>
          </a:xfrm>
        </p:grpSpPr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B2345B80-C379-7C35-1B03-2F87A658D028}"/>
                </a:ext>
              </a:extLst>
            </p:cNvPr>
            <p:cNvSpPr/>
            <p:nvPr/>
          </p:nvSpPr>
          <p:spPr>
            <a:xfrm>
              <a:off x="2564253" y="3275796"/>
              <a:ext cx="283845" cy="0"/>
            </a:xfrm>
            <a:custGeom>
              <a:avLst/>
              <a:gdLst/>
              <a:ahLst/>
              <a:cxnLst/>
              <a:rect l="l" t="t" r="r" b="b"/>
              <a:pathLst>
                <a:path w="283844">
                  <a:moveTo>
                    <a:pt x="0" y="0"/>
                  </a:moveTo>
                  <a:lnTo>
                    <a:pt x="283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7" name="object 27">
              <a:extLst>
                <a:ext uri="{FF2B5EF4-FFF2-40B4-BE49-F238E27FC236}">
                  <a16:creationId xmlns:a16="http://schemas.microsoft.com/office/drawing/2014/main" id="{D4DBFD08-5AC3-4E15-BEB1-D49758050112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38028" y="3234806"/>
              <a:ext cx="105500" cy="81980"/>
            </a:xfrm>
            <a:prstGeom prst="rect">
              <a:avLst/>
            </a:prstGeom>
          </p:spPr>
        </p:pic>
      </p:grpSp>
      <p:grpSp>
        <p:nvGrpSpPr>
          <p:cNvPr id="28" name="object 28">
            <a:extLst>
              <a:ext uri="{FF2B5EF4-FFF2-40B4-BE49-F238E27FC236}">
                <a16:creationId xmlns:a16="http://schemas.microsoft.com/office/drawing/2014/main" id="{85660633-6006-E4A7-4D75-8A7E33706FA5}"/>
              </a:ext>
            </a:extLst>
          </p:cNvPr>
          <p:cNvGrpSpPr/>
          <p:nvPr/>
        </p:nvGrpSpPr>
        <p:grpSpPr>
          <a:xfrm>
            <a:off x="8440965" y="4743505"/>
            <a:ext cx="506307" cy="110067"/>
            <a:chOff x="6330724" y="3234806"/>
            <a:chExt cx="379730" cy="82550"/>
          </a:xfrm>
        </p:grpSpPr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0D01AD8B-FC5F-7FF4-687D-88612F9E1399}"/>
                </a:ext>
              </a:extLst>
            </p:cNvPr>
            <p:cNvSpPr/>
            <p:nvPr/>
          </p:nvSpPr>
          <p:spPr>
            <a:xfrm>
              <a:off x="6426700" y="3275796"/>
              <a:ext cx="283210" cy="0"/>
            </a:xfrm>
            <a:custGeom>
              <a:avLst/>
              <a:gdLst/>
              <a:ahLst/>
              <a:cxnLst/>
              <a:rect l="l" t="t" r="r" b="b"/>
              <a:pathLst>
                <a:path w="283209">
                  <a:moveTo>
                    <a:pt x="2831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0" name="object 30">
              <a:extLst>
                <a:ext uri="{FF2B5EF4-FFF2-40B4-BE49-F238E27FC236}">
                  <a16:creationId xmlns:a16="http://schemas.microsoft.com/office/drawing/2014/main" id="{1DA643E0-B2AB-9E09-7EA0-31981787E450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30724" y="3234806"/>
              <a:ext cx="105500" cy="81980"/>
            </a:xfrm>
            <a:prstGeom prst="rect">
              <a:avLst/>
            </a:prstGeom>
          </p:spPr>
        </p:pic>
      </p:grpSp>
      <p:sp>
        <p:nvSpPr>
          <p:cNvPr id="31" name="object 2">
            <a:extLst>
              <a:ext uri="{FF2B5EF4-FFF2-40B4-BE49-F238E27FC236}">
                <a16:creationId xmlns:a16="http://schemas.microsoft.com/office/drawing/2014/main" id="{4FA5DB91-45D9-8271-E62A-864F29B8E87A}"/>
              </a:ext>
            </a:extLst>
          </p:cNvPr>
          <p:cNvSpPr txBox="1"/>
          <p:nvPr/>
        </p:nvSpPr>
        <p:spPr>
          <a:xfrm>
            <a:off x="682337" y="1184397"/>
            <a:ext cx="10761453" cy="927604"/>
          </a:xfrm>
          <a:prstGeom prst="rect">
            <a:avLst/>
          </a:prstGeom>
        </p:spPr>
        <p:txBody>
          <a:bodyPr vert="horz" wrap="square" lIns="0" tIns="60113" rIns="0" bIns="0" rtlCol="0">
            <a:spAutoFit/>
          </a:bodyPr>
          <a:lstStyle/>
          <a:p>
            <a:pPr marL="16933">
              <a:spcBef>
                <a:spcPts val="473"/>
              </a:spcBef>
            </a:pPr>
            <a:r>
              <a:rPr lang="ru-RU" sz="2400" dirty="0">
                <a:solidFill>
                  <a:srgbClr val="0432FF"/>
                </a:solidFill>
              </a:rPr>
              <a:t>Задача:</a:t>
            </a:r>
            <a:r>
              <a:rPr lang="ru-RU" sz="2400" dirty="0"/>
              <a:t> выяснить, какая есть проблема у покупателя, и как мы сможем ее решить.</a:t>
            </a:r>
          </a:p>
          <a:p>
            <a:pPr marR="133770">
              <a:spcBef>
                <a:spcPts val="1000"/>
              </a:spcBef>
            </a:pPr>
            <a:r>
              <a:rPr lang="ru-RU" sz="2400" dirty="0"/>
              <a:t>Составим портрет покупателя по интересующим критериям</a:t>
            </a:r>
          </a:p>
        </p:txBody>
      </p:sp>
    </p:spTree>
    <p:extLst>
      <p:ext uri="{BB962C8B-B14F-4D97-AF65-F5344CB8AC3E}">
        <p14:creationId xmlns:p14="http://schemas.microsoft.com/office/powerpoint/2010/main" val="42006745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4152EE-3890-BCDB-43FD-370960346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ABBFA3F-5BDB-DACC-5D32-98C2D9C2B1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84ADEA2-8409-1455-EAF3-84D7EA3B211A}"/>
              </a:ext>
            </a:extLst>
          </p:cNvPr>
          <p:cNvSpPr txBox="1"/>
          <p:nvPr/>
        </p:nvSpPr>
        <p:spPr>
          <a:xfrm>
            <a:off x="888176" y="2048825"/>
            <a:ext cx="8912012" cy="2760350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571486" marR="496981" indent="-555398">
              <a:lnSpc>
                <a:spcPct val="101400"/>
              </a:lnSpc>
              <a:spcBef>
                <a:spcPts val="93"/>
              </a:spcBef>
              <a:buSzPct val="109375"/>
              <a:buFont typeface="Arial Unicode MS"/>
              <a:buChar char="❑"/>
              <a:tabLst>
                <a:tab pos="571486" algn="l"/>
                <a:tab pos="572331" algn="l"/>
              </a:tabLst>
            </a:pPr>
            <a:r>
              <a:rPr sz="2400" dirty="0"/>
              <a:t>Общайтесь со своими покупателями, опросите друзей, знакомых, читайте форумы.</a:t>
            </a:r>
          </a:p>
          <a:p>
            <a:pPr marL="571486" indent="-555398">
              <a:spcBef>
                <a:spcPts val="2267"/>
              </a:spcBef>
              <a:buSzPct val="109375"/>
              <a:buFont typeface="Arial Unicode MS"/>
              <a:buChar char="❑"/>
              <a:tabLst>
                <a:tab pos="571486" algn="l"/>
                <a:tab pos="572331" algn="l"/>
              </a:tabLst>
            </a:pPr>
            <a:r>
              <a:rPr sz="2400" dirty="0"/>
              <a:t>Портрет покупателя составляется на каждый сегмент.</a:t>
            </a:r>
          </a:p>
          <a:p>
            <a:pPr marL="571486" marR="6773" indent="-555398">
              <a:lnSpc>
                <a:spcPct val="101499"/>
              </a:lnSpc>
              <a:spcBef>
                <a:spcPts val="1807"/>
              </a:spcBef>
              <a:buSzPct val="109375"/>
              <a:buFont typeface="Arial Unicode MS"/>
              <a:buChar char="❑"/>
              <a:tabLst>
                <a:tab pos="571486" algn="l"/>
                <a:tab pos="572331" algn="l"/>
              </a:tabLst>
            </a:pPr>
            <a:r>
              <a:rPr sz="2400" dirty="0"/>
              <a:t>Собирая портрет покупателя, не делайте его безликим. Описывайте конкретного человека, который максимально соответствует портрету.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46D56F22-5B15-7B06-E60B-1663236405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8176" y="816495"/>
            <a:ext cx="9102846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dirty="0"/>
              <a:t>Где брать информацию?</a:t>
            </a:r>
          </a:p>
        </p:txBody>
      </p:sp>
    </p:spTree>
    <p:extLst>
      <p:ext uri="{BB962C8B-B14F-4D97-AF65-F5344CB8AC3E}">
        <p14:creationId xmlns:p14="http://schemas.microsoft.com/office/powerpoint/2010/main" val="13535357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D8CB3-7DF6-F328-B5D5-9BA4CDC1E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944EB45-DFCD-A9BB-A68E-401CAB3BD0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5926" y="209491"/>
            <a:ext cx="9241051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28786">
              <a:lnSpc>
                <a:spcPct val="100000"/>
              </a:lnSpc>
              <a:spcBef>
                <a:spcPts val="133"/>
              </a:spcBef>
            </a:pPr>
            <a:r>
              <a:rPr dirty="0"/>
              <a:t>Портрет покупателя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ED91F9A-BE87-004C-5934-74C4E11D025A}"/>
              </a:ext>
            </a:extLst>
          </p:cNvPr>
          <p:cNvSpPr txBox="1"/>
          <p:nvPr/>
        </p:nvSpPr>
        <p:spPr>
          <a:xfrm>
            <a:off x="917907" y="1892112"/>
            <a:ext cx="2865967" cy="812787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R="6773" algn="ctr">
              <a:lnSpc>
                <a:spcPct val="80000"/>
              </a:lnSpc>
            </a:pPr>
            <a:r>
              <a:rPr sz="2100" dirty="0"/>
              <a:t>Мужчина, 45 лет, женат, 2 детей, живёт в спальном районе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9339554E-DB4B-CD4C-17CF-3915CCA9C217}"/>
              </a:ext>
            </a:extLst>
          </p:cNvPr>
          <p:cNvSpPr txBox="1"/>
          <p:nvPr/>
        </p:nvSpPr>
        <p:spPr>
          <a:xfrm>
            <a:off x="828341" y="3419678"/>
            <a:ext cx="2958116" cy="812787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R="6773" algn="ctr">
              <a:lnSpc>
                <a:spcPct val="80000"/>
              </a:lnSpc>
            </a:pPr>
            <a:r>
              <a:rPr sz="2100" dirty="0"/>
              <a:t>Зам директора небольшой компании, доход 150 т.р.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6227C19-74FE-4C1C-CAAF-51BF267E2925}"/>
              </a:ext>
            </a:extLst>
          </p:cNvPr>
          <p:cNvSpPr txBox="1"/>
          <p:nvPr/>
        </p:nvSpPr>
        <p:spPr>
          <a:xfrm>
            <a:off x="8316981" y="3586828"/>
            <a:ext cx="2864273" cy="35394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R="6773"/>
            <a:r>
              <a:rPr sz="2100" dirty="0"/>
              <a:t>Стабильность и семья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F7C8BC24-4E15-AD9A-50F4-2F2CEEFB76C5}"/>
              </a:ext>
            </a:extLst>
          </p:cNvPr>
          <p:cNvSpPr txBox="1"/>
          <p:nvPr/>
        </p:nvSpPr>
        <p:spPr>
          <a:xfrm>
            <a:off x="832926" y="4959007"/>
            <a:ext cx="3054773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algn="ctr">
              <a:lnSpc>
                <a:spcPts val="2200"/>
              </a:lnSpc>
              <a:spcBef>
                <a:spcPts val="240"/>
              </a:spcBef>
            </a:pPr>
            <a:r>
              <a:rPr sz="2100" dirty="0"/>
              <a:t>Интернет использует только для работы, читает деловые новости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9E8A76EA-9E9E-623D-4741-6CF6C68D5F00}"/>
              </a:ext>
            </a:extLst>
          </p:cNvPr>
          <p:cNvSpPr txBox="1"/>
          <p:nvPr/>
        </p:nvSpPr>
        <p:spPr>
          <a:xfrm>
            <a:off x="8197519" y="4708184"/>
            <a:ext cx="3198707" cy="115929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086" marR="6773" indent="-847" algn="ctr">
              <a:lnSpc>
                <a:spcPts val="2200"/>
              </a:lnSpc>
              <a:spcBef>
                <a:spcPts val="240"/>
              </a:spcBef>
            </a:pPr>
            <a:r>
              <a:rPr sz="2100" dirty="0"/>
              <a:t>Нет времени на поиски выгодного предложения, принимает решение в магазине, рядом с домом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B7EB65E8-E3A9-5A71-0FA0-1EFE5C461E97}"/>
              </a:ext>
            </a:extLst>
          </p:cNvPr>
          <p:cNvSpPr txBox="1"/>
          <p:nvPr/>
        </p:nvSpPr>
        <p:spPr>
          <a:xfrm>
            <a:off x="8401417" y="1870964"/>
            <a:ext cx="2864273" cy="877676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086" marR="6773" algn="ctr">
              <a:lnSpc>
                <a:spcPts val="2200"/>
              </a:lnSpc>
              <a:spcBef>
                <a:spcPts val="240"/>
              </a:spcBef>
            </a:pPr>
            <a:r>
              <a:rPr sz="2100" dirty="0"/>
              <a:t>Любит рыбалку, отдых на даче, иногда море с семьёй</a:t>
            </a:r>
          </a:p>
        </p:txBody>
      </p:sp>
      <p:grpSp>
        <p:nvGrpSpPr>
          <p:cNvPr id="9" name="object 9">
            <a:extLst>
              <a:ext uri="{FF2B5EF4-FFF2-40B4-BE49-F238E27FC236}">
                <a16:creationId xmlns:a16="http://schemas.microsoft.com/office/drawing/2014/main" id="{AA2E8893-4860-F0B3-FEC3-4D3C898DB109}"/>
              </a:ext>
            </a:extLst>
          </p:cNvPr>
          <p:cNvGrpSpPr/>
          <p:nvPr/>
        </p:nvGrpSpPr>
        <p:grpSpPr>
          <a:xfrm>
            <a:off x="7529683" y="2535655"/>
            <a:ext cx="524087" cy="338667"/>
            <a:chOff x="5546471" y="1935459"/>
            <a:chExt cx="393065" cy="254000"/>
          </a:xfrm>
        </p:grpSpPr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9B6850EF-6892-8FEC-A248-6DFC8C08A6A1}"/>
                </a:ext>
              </a:extLst>
            </p:cNvPr>
            <p:cNvSpPr/>
            <p:nvPr/>
          </p:nvSpPr>
          <p:spPr>
            <a:xfrm>
              <a:off x="5629213" y="1944984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89" h="189230">
                  <a:moveTo>
                    <a:pt x="300796" y="0"/>
                  </a:moveTo>
                  <a:lnTo>
                    <a:pt x="0" y="188844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6294B6C4-33A3-6FCB-135C-AD0E61F96E4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46471" y="2097656"/>
              <a:ext cx="108997" cy="91665"/>
            </a:xfrm>
            <a:prstGeom prst="rect">
              <a:avLst/>
            </a:prstGeom>
          </p:spPr>
        </p:pic>
      </p:grpSp>
      <p:grpSp>
        <p:nvGrpSpPr>
          <p:cNvPr id="12" name="object 12">
            <a:extLst>
              <a:ext uri="{FF2B5EF4-FFF2-40B4-BE49-F238E27FC236}">
                <a16:creationId xmlns:a16="http://schemas.microsoft.com/office/drawing/2014/main" id="{5F3B28C1-4401-1B6F-0D61-1A529545DD79}"/>
              </a:ext>
            </a:extLst>
          </p:cNvPr>
          <p:cNvGrpSpPr/>
          <p:nvPr/>
        </p:nvGrpSpPr>
        <p:grpSpPr>
          <a:xfrm>
            <a:off x="3978999" y="2553880"/>
            <a:ext cx="524087" cy="338667"/>
            <a:chOff x="2641409" y="1924922"/>
            <a:chExt cx="393065" cy="254000"/>
          </a:xfrm>
        </p:grpSpPr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93AA940B-2386-4B44-3588-C6713565741D}"/>
                </a:ext>
              </a:extLst>
            </p:cNvPr>
            <p:cNvSpPr/>
            <p:nvPr/>
          </p:nvSpPr>
          <p:spPr>
            <a:xfrm>
              <a:off x="2650934" y="1934447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89" h="189230">
                  <a:moveTo>
                    <a:pt x="0" y="0"/>
                  </a:moveTo>
                  <a:lnTo>
                    <a:pt x="300796" y="188845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4" name="object 14">
              <a:extLst>
                <a:ext uri="{FF2B5EF4-FFF2-40B4-BE49-F238E27FC236}">
                  <a16:creationId xmlns:a16="http://schemas.microsoft.com/office/drawing/2014/main" id="{C5556690-2CFC-4F3F-F035-8487F313F28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5475" y="2087118"/>
              <a:ext cx="108997" cy="91665"/>
            </a:xfrm>
            <a:prstGeom prst="rect">
              <a:avLst/>
            </a:prstGeom>
          </p:spPr>
        </p:pic>
      </p:grpSp>
      <p:grpSp>
        <p:nvGrpSpPr>
          <p:cNvPr id="15" name="object 15">
            <a:extLst>
              <a:ext uri="{FF2B5EF4-FFF2-40B4-BE49-F238E27FC236}">
                <a16:creationId xmlns:a16="http://schemas.microsoft.com/office/drawing/2014/main" id="{02954CAE-E994-0981-0ABC-4C8ABFCC673C}"/>
              </a:ext>
            </a:extLst>
          </p:cNvPr>
          <p:cNvGrpSpPr/>
          <p:nvPr/>
        </p:nvGrpSpPr>
        <p:grpSpPr>
          <a:xfrm>
            <a:off x="4005130" y="4978099"/>
            <a:ext cx="524087" cy="338667"/>
            <a:chOff x="2870782" y="3969000"/>
            <a:chExt cx="393065" cy="254000"/>
          </a:xfrm>
        </p:grpSpPr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462A3B60-3029-C14C-ED0D-A8E703733723}"/>
                </a:ext>
              </a:extLst>
            </p:cNvPr>
            <p:cNvSpPr/>
            <p:nvPr/>
          </p:nvSpPr>
          <p:spPr>
            <a:xfrm>
              <a:off x="2880307" y="4024493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89" h="189229">
                  <a:moveTo>
                    <a:pt x="0" y="188844"/>
                  </a:moveTo>
                  <a:lnTo>
                    <a:pt x="300796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7" name="object 17">
              <a:extLst>
                <a:ext uri="{FF2B5EF4-FFF2-40B4-BE49-F238E27FC236}">
                  <a16:creationId xmlns:a16="http://schemas.microsoft.com/office/drawing/2014/main" id="{C524E7ED-FCEB-11C2-BF52-ED106BBD72C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4848" y="3969000"/>
              <a:ext cx="108997" cy="91665"/>
            </a:xfrm>
            <a:prstGeom prst="rect">
              <a:avLst/>
            </a:prstGeom>
          </p:spPr>
        </p:pic>
      </p:grpSp>
      <p:grpSp>
        <p:nvGrpSpPr>
          <p:cNvPr id="18" name="object 18">
            <a:extLst>
              <a:ext uri="{FF2B5EF4-FFF2-40B4-BE49-F238E27FC236}">
                <a16:creationId xmlns:a16="http://schemas.microsoft.com/office/drawing/2014/main" id="{5939E80A-34C2-9392-A390-A3EBAD4BC9BE}"/>
              </a:ext>
            </a:extLst>
          </p:cNvPr>
          <p:cNvGrpSpPr/>
          <p:nvPr/>
        </p:nvGrpSpPr>
        <p:grpSpPr>
          <a:xfrm>
            <a:off x="7368318" y="4913396"/>
            <a:ext cx="524087" cy="338667"/>
            <a:chOff x="5546471" y="3920473"/>
            <a:chExt cx="393065" cy="254000"/>
          </a:xfrm>
        </p:grpSpPr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868B0398-DD83-770F-47F9-A9482233617E}"/>
                </a:ext>
              </a:extLst>
            </p:cNvPr>
            <p:cNvSpPr/>
            <p:nvPr/>
          </p:nvSpPr>
          <p:spPr>
            <a:xfrm>
              <a:off x="5629213" y="3975965"/>
              <a:ext cx="300990" cy="189230"/>
            </a:xfrm>
            <a:custGeom>
              <a:avLst/>
              <a:gdLst/>
              <a:ahLst/>
              <a:cxnLst/>
              <a:rect l="l" t="t" r="r" b="b"/>
              <a:pathLst>
                <a:path w="300989" h="189229">
                  <a:moveTo>
                    <a:pt x="300796" y="18884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0" name="object 20">
              <a:extLst>
                <a:ext uri="{FF2B5EF4-FFF2-40B4-BE49-F238E27FC236}">
                  <a16:creationId xmlns:a16="http://schemas.microsoft.com/office/drawing/2014/main" id="{5F2502B1-2AFA-0C67-E26D-51557603EA76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46471" y="3920473"/>
              <a:ext cx="108997" cy="91665"/>
            </a:xfrm>
            <a:prstGeom prst="rect">
              <a:avLst/>
            </a:prstGeom>
          </p:spPr>
        </p:pic>
      </p:grpSp>
      <p:grpSp>
        <p:nvGrpSpPr>
          <p:cNvPr id="21" name="object 21">
            <a:extLst>
              <a:ext uri="{FF2B5EF4-FFF2-40B4-BE49-F238E27FC236}">
                <a16:creationId xmlns:a16="http://schemas.microsoft.com/office/drawing/2014/main" id="{332950DE-ADEC-4685-938F-F8C99E74BD56}"/>
              </a:ext>
            </a:extLst>
          </p:cNvPr>
          <p:cNvGrpSpPr/>
          <p:nvPr/>
        </p:nvGrpSpPr>
        <p:grpSpPr>
          <a:xfrm>
            <a:off x="3977065" y="3756575"/>
            <a:ext cx="506307" cy="110067"/>
            <a:chOff x="2849734" y="3052857"/>
            <a:chExt cx="379730" cy="82550"/>
          </a:xfrm>
        </p:grpSpPr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82AD7941-8827-47A8-5740-E63B0CE227A5}"/>
                </a:ext>
              </a:extLst>
            </p:cNvPr>
            <p:cNvSpPr/>
            <p:nvPr/>
          </p:nvSpPr>
          <p:spPr>
            <a:xfrm>
              <a:off x="2849734" y="3093848"/>
              <a:ext cx="283845" cy="0"/>
            </a:xfrm>
            <a:custGeom>
              <a:avLst/>
              <a:gdLst/>
              <a:ahLst/>
              <a:cxnLst/>
              <a:rect l="l" t="t" r="r" b="b"/>
              <a:pathLst>
                <a:path w="283844">
                  <a:moveTo>
                    <a:pt x="0" y="0"/>
                  </a:moveTo>
                  <a:lnTo>
                    <a:pt x="283299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3" name="object 23">
              <a:extLst>
                <a:ext uri="{FF2B5EF4-FFF2-40B4-BE49-F238E27FC236}">
                  <a16:creationId xmlns:a16="http://schemas.microsoft.com/office/drawing/2014/main" id="{F9CE606F-94F9-FBD8-C68C-567F383792E0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23509" y="3052857"/>
              <a:ext cx="105500" cy="81980"/>
            </a:xfrm>
            <a:prstGeom prst="rect">
              <a:avLst/>
            </a:prstGeom>
          </p:spPr>
        </p:pic>
      </p:grpSp>
      <p:grpSp>
        <p:nvGrpSpPr>
          <p:cNvPr id="24" name="object 24">
            <a:extLst>
              <a:ext uri="{FF2B5EF4-FFF2-40B4-BE49-F238E27FC236}">
                <a16:creationId xmlns:a16="http://schemas.microsoft.com/office/drawing/2014/main" id="{C35F6DDC-61B5-AB84-C473-A350C7A8849C}"/>
              </a:ext>
            </a:extLst>
          </p:cNvPr>
          <p:cNvGrpSpPr/>
          <p:nvPr/>
        </p:nvGrpSpPr>
        <p:grpSpPr>
          <a:xfrm>
            <a:off x="7578399" y="3742674"/>
            <a:ext cx="506307" cy="110067"/>
            <a:chOff x="5550734" y="3042431"/>
            <a:chExt cx="379730" cy="82550"/>
          </a:xfrm>
        </p:grpSpPr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F35EEF87-99AA-3657-81B9-0040AF87378C}"/>
                </a:ext>
              </a:extLst>
            </p:cNvPr>
            <p:cNvSpPr/>
            <p:nvPr/>
          </p:nvSpPr>
          <p:spPr>
            <a:xfrm>
              <a:off x="5646709" y="3083422"/>
              <a:ext cx="283845" cy="0"/>
            </a:xfrm>
            <a:custGeom>
              <a:avLst/>
              <a:gdLst/>
              <a:ahLst/>
              <a:cxnLst/>
              <a:rect l="l" t="t" r="r" b="b"/>
              <a:pathLst>
                <a:path w="283845">
                  <a:moveTo>
                    <a:pt x="2832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6" name="object 26">
              <a:extLst>
                <a:ext uri="{FF2B5EF4-FFF2-40B4-BE49-F238E27FC236}">
                  <a16:creationId xmlns:a16="http://schemas.microsoft.com/office/drawing/2014/main" id="{DA3E71A9-AF16-410D-1F69-15674A5F39A6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50734" y="3042431"/>
              <a:ext cx="105500" cy="81980"/>
            </a:xfrm>
            <a:prstGeom prst="rect">
              <a:avLst/>
            </a:prstGeom>
          </p:spPr>
        </p:pic>
      </p:grpSp>
      <p:pic>
        <p:nvPicPr>
          <p:cNvPr id="27" name="object 27">
            <a:extLst>
              <a:ext uri="{FF2B5EF4-FFF2-40B4-BE49-F238E27FC236}">
                <a16:creationId xmlns:a16="http://schemas.microsoft.com/office/drawing/2014/main" id="{8F4C4299-4052-5278-54F1-62EFB20CF2B1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288215" y="2431775"/>
            <a:ext cx="1561271" cy="3514011"/>
          </a:xfrm>
          <a:prstGeom prst="rect">
            <a:avLst/>
          </a:prstGeom>
        </p:spPr>
      </p:pic>
      <p:sp>
        <p:nvSpPr>
          <p:cNvPr id="28" name="object 28">
            <a:extLst>
              <a:ext uri="{FF2B5EF4-FFF2-40B4-BE49-F238E27FC236}">
                <a16:creationId xmlns:a16="http://schemas.microsoft.com/office/drawing/2014/main" id="{5A929E6E-7867-1723-ACC8-DC097E7FD25F}"/>
              </a:ext>
            </a:extLst>
          </p:cNvPr>
          <p:cNvSpPr txBox="1"/>
          <p:nvPr/>
        </p:nvSpPr>
        <p:spPr>
          <a:xfrm>
            <a:off x="4638489" y="2000293"/>
            <a:ext cx="26289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algn="ctr">
              <a:spcBef>
                <a:spcPts val="133"/>
              </a:spcBef>
            </a:pPr>
            <a:r>
              <a:rPr sz="2400" b="1" dirty="0"/>
              <a:t>Сергей Петрович</a:t>
            </a:r>
          </a:p>
        </p:txBody>
      </p:sp>
      <p:sp>
        <p:nvSpPr>
          <p:cNvPr id="29" name="object 12">
            <a:extLst>
              <a:ext uri="{FF2B5EF4-FFF2-40B4-BE49-F238E27FC236}">
                <a16:creationId xmlns:a16="http://schemas.microsoft.com/office/drawing/2014/main" id="{36898BB1-F596-F98B-E536-EE4219F2F7C5}"/>
              </a:ext>
            </a:extLst>
          </p:cNvPr>
          <p:cNvSpPr txBox="1"/>
          <p:nvPr/>
        </p:nvSpPr>
        <p:spPr>
          <a:xfrm>
            <a:off x="9582014" y="1090619"/>
            <a:ext cx="2508673" cy="7010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wrap="square" lIns="0" tIns="30480" rIns="0" bIns="0" rtlCol="0">
            <a:spAutoFit/>
          </a:bodyPr>
          <a:lstStyle/>
          <a:p>
            <a:pPr marR="6773">
              <a:lnSpc>
                <a:spcPct val="80000"/>
              </a:lnSpc>
            </a:pP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Что ему интересно? Чем занимается в свободное время?</a:t>
            </a:r>
          </a:p>
        </p:txBody>
      </p:sp>
      <p:sp>
        <p:nvSpPr>
          <p:cNvPr id="30" name="object 12">
            <a:extLst>
              <a:ext uri="{FF2B5EF4-FFF2-40B4-BE49-F238E27FC236}">
                <a16:creationId xmlns:a16="http://schemas.microsoft.com/office/drawing/2014/main" id="{5D67D83A-7411-B1CD-01AA-18FDAE691B4E}"/>
              </a:ext>
            </a:extLst>
          </p:cNvPr>
          <p:cNvSpPr txBox="1"/>
          <p:nvPr/>
        </p:nvSpPr>
        <p:spPr>
          <a:xfrm>
            <a:off x="382210" y="1141051"/>
            <a:ext cx="2508673" cy="7010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wrap="square" lIns="0" tIns="30480" rIns="0" bIns="0" rtlCol="0">
            <a:spAutoFit/>
          </a:bodyPr>
          <a:lstStyle/>
          <a:p>
            <a:pPr marR="6773">
              <a:lnSpc>
                <a:spcPct val="80000"/>
              </a:lnSpc>
            </a:pPr>
            <a:r>
              <a:rPr lang="ru-RU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М/Ж? Сколько лет? Где живёт? Семейное положение?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1EAA3BE-6ED5-C7C8-56E9-06B51524BF61}"/>
              </a:ext>
            </a:extLst>
          </p:cNvPr>
          <p:cNvSpPr txBox="1"/>
          <p:nvPr/>
        </p:nvSpPr>
        <p:spPr>
          <a:xfrm>
            <a:off x="99428" y="2912432"/>
            <a:ext cx="2628900" cy="54104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Чем занимается?</a:t>
            </a:r>
          </a:p>
          <a:p>
            <a:pPr>
              <a:lnSpc>
                <a:spcPct val="80000"/>
              </a:lnSpc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Сколько зарабатывает?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60507A-C280-D3AA-5CA8-885C23D1BB49}"/>
              </a:ext>
            </a:extLst>
          </p:cNvPr>
          <p:cNvSpPr txBox="1"/>
          <p:nvPr/>
        </p:nvSpPr>
        <p:spPr>
          <a:xfrm>
            <a:off x="517335" y="5877476"/>
            <a:ext cx="2238422" cy="54104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Что читает, смотрит, слушает? Где?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86B8FD-C8D7-17B7-5F1E-FB51835DA100}"/>
              </a:ext>
            </a:extLst>
          </p:cNvPr>
          <p:cNvSpPr txBox="1"/>
          <p:nvPr/>
        </p:nvSpPr>
        <p:spPr>
          <a:xfrm>
            <a:off x="8948355" y="3955145"/>
            <a:ext cx="223842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Что для него важно?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D99EE5-1625-DA1C-14F5-BB80FEC07F18}"/>
              </a:ext>
            </a:extLst>
          </p:cNvPr>
          <p:cNvSpPr txBox="1"/>
          <p:nvPr/>
        </p:nvSpPr>
        <p:spPr>
          <a:xfrm>
            <a:off x="9025205" y="5939601"/>
            <a:ext cx="2649460" cy="6469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6933" marR="6773" algn="ctr">
              <a:lnSpc>
                <a:spcPts val="2200"/>
              </a:lnSpc>
              <a:spcBef>
                <a:spcPts val="240"/>
              </a:spcBef>
            </a:pPr>
            <a:r>
              <a:rPr lang="ru-RU" sz="1800" dirty="0">
                <a:solidFill>
                  <a:schemeClr val="bg2">
                    <a:lumMod val="50000"/>
                  </a:schemeClr>
                </a:solidFill>
              </a:rPr>
              <a:t>На что обращает внимание при покупке?</a:t>
            </a:r>
          </a:p>
        </p:txBody>
      </p:sp>
    </p:spTree>
    <p:extLst>
      <p:ext uri="{BB962C8B-B14F-4D97-AF65-F5344CB8AC3E}">
        <p14:creationId xmlns:p14="http://schemas.microsoft.com/office/powerpoint/2010/main" val="1055492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1850" y="2667603"/>
            <a:ext cx="10515600" cy="937007"/>
          </a:xfrm>
          <a:prstGeom prst="rect">
            <a:avLst/>
          </a:prstGeom>
        </p:spPr>
        <p:txBody>
          <a:bodyPr vert="horz" wrap="square" lIns="0" tIns="38945" rIns="0" bIns="0" rtlCol="0" anchor="ctr">
            <a:spAutoFit/>
          </a:bodyPr>
          <a:lstStyle/>
          <a:p>
            <a:pPr marL="16933" marR="6773">
              <a:lnSpc>
                <a:spcPts val="7000"/>
              </a:lnSpc>
              <a:spcBef>
                <a:spcPts val="305"/>
              </a:spcBef>
            </a:pPr>
            <a:r>
              <a:rPr lang="ru-RU" dirty="0"/>
              <a:t>Целевая аудитория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91B5B5-1192-F3D1-6148-6415EC64F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604611"/>
            <a:ext cx="10515600" cy="24850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400" dirty="0"/>
              <a:t>Целевая аудитория (ЦА) — люди, </a:t>
            </a:r>
            <a:r>
              <a:rPr lang="ru-RU" sz="2400" b="1" dirty="0"/>
              <a:t>потенциально заинтересованные</a:t>
            </a:r>
            <a:r>
              <a:rPr lang="ru-RU" sz="2400" dirty="0"/>
              <a:t> в вашем товаре или услуге. Это люди, у которых есть </a:t>
            </a:r>
            <a:r>
              <a:rPr lang="ru-RU" sz="2400" b="1" dirty="0"/>
              <a:t>потребности или проблемы, которые может решить ваш продукт</a:t>
            </a:r>
            <a:r>
              <a:rPr lang="ru-RU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0709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E1FC2-62BC-FD64-72D4-DF55B08B6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DCFB54E-ABC5-88B4-D2AE-87D450B6F4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4883" y="623466"/>
            <a:ext cx="10387836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ru-RU" dirty="0"/>
              <a:t>Шаг 3: выявить проблему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43588B03-1C73-80AF-3548-DC8A445134B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10064" y="2306153"/>
            <a:ext cx="1561271" cy="3514011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76C6AE94-E174-B7A1-149A-CAE129AF9D14}"/>
              </a:ext>
            </a:extLst>
          </p:cNvPr>
          <p:cNvSpPr txBox="1"/>
          <p:nvPr/>
        </p:nvSpPr>
        <p:spPr>
          <a:xfrm>
            <a:off x="778629" y="4615561"/>
            <a:ext cx="3512820" cy="1234560"/>
          </a:xfrm>
          <a:prstGeom prst="rect">
            <a:avLst/>
          </a:prstGeom>
        </p:spPr>
        <p:txBody>
          <a:bodyPr vert="horz" wrap="square" lIns="0" tIns="72000" rIns="0" bIns="0" rtlCol="0">
            <a:spAutoFit/>
          </a:bodyPr>
          <a:lstStyle/>
          <a:p>
            <a:pPr marL="16933">
              <a:spcBef>
                <a:spcPts val="1213"/>
              </a:spcBef>
            </a:pPr>
            <a:r>
              <a:rPr sz="2400" b="1" dirty="0">
                <a:solidFill>
                  <a:srgbClr val="0432FF"/>
                </a:solidFill>
              </a:rPr>
              <a:t>Как покупает цветы:</a:t>
            </a:r>
          </a:p>
          <a:p>
            <a:pPr marL="16933" marR="430096">
              <a:spcBef>
                <a:spcPts val="947"/>
              </a:spcBef>
            </a:pPr>
            <a:r>
              <a:rPr sz="2200" dirty="0"/>
              <a:t>Не использует интернет, забегает по пути домой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AF5F75C-5377-2CEB-C009-9866D4D96977}"/>
              </a:ext>
            </a:extLst>
          </p:cNvPr>
          <p:cNvSpPr txBox="1"/>
          <p:nvPr/>
        </p:nvSpPr>
        <p:spPr>
          <a:xfrm>
            <a:off x="7416995" y="2784714"/>
            <a:ext cx="4377267" cy="1145612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291246">
              <a:spcBef>
                <a:spcPts val="113"/>
              </a:spcBef>
            </a:pPr>
            <a:r>
              <a:rPr sz="2200" dirty="0">
                <a:solidFill>
                  <a:srgbClr val="0432FF"/>
                </a:solidFill>
              </a:rPr>
              <a:t>Почему редко покупает цветы:</a:t>
            </a:r>
          </a:p>
          <a:p>
            <a:pPr marL="16933" marR="6773">
              <a:spcBef>
                <a:spcPts val="947"/>
              </a:spcBef>
            </a:pPr>
            <a:r>
              <a:rPr sz="2200" dirty="0"/>
              <a:t>Забывает, занят другими мыслями, сложно выбрать подарок</a:t>
            </a:r>
          </a:p>
        </p:txBody>
      </p:sp>
      <p:sp>
        <p:nvSpPr>
          <p:cNvPr id="7" name="object 28">
            <a:extLst>
              <a:ext uri="{FF2B5EF4-FFF2-40B4-BE49-F238E27FC236}">
                <a16:creationId xmlns:a16="http://schemas.microsoft.com/office/drawing/2014/main" id="{F187B455-B174-D1DA-1FD4-F487C25C8970}"/>
              </a:ext>
            </a:extLst>
          </p:cNvPr>
          <p:cNvSpPr txBox="1"/>
          <p:nvPr/>
        </p:nvSpPr>
        <p:spPr>
          <a:xfrm>
            <a:off x="5023551" y="1591319"/>
            <a:ext cx="26289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algn="ctr">
              <a:spcBef>
                <a:spcPts val="133"/>
              </a:spcBef>
            </a:pPr>
            <a:r>
              <a:rPr sz="2400" b="1" dirty="0"/>
              <a:t>Сергей Петрович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346C46-C7AC-DDA2-988A-E275E9AF906F}"/>
              </a:ext>
            </a:extLst>
          </p:cNvPr>
          <p:cNvSpPr txBox="1"/>
          <p:nvPr/>
        </p:nvSpPr>
        <p:spPr>
          <a:xfrm>
            <a:off x="769992" y="2101276"/>
            <a:ext cx="4095505" cy="19338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ru-RU" sz="2400" b="1" dirty="0">
                <a:solidFill>
                  <a:srgbClr val="0432FF"/>
                </a:solidFill>
              </a:rPr>
              <a:t>Проблема:</a:t>
            </a:r>
          </a:p>
          <a:p>
            <a:r>
              <a:rPr lang="ru-RU" sz="2200" dirty="0"/>
              <a:t>Очень занят на работе, поэтому забывает поздравить жену с праздниками</a:t>
            </a:r>
          </a:p>
        </p:txBody>
      </p:sp>
    </p:spTree>
    <p:extLst>
      <p:ext uri="{BB962C8B-B14F-4D97-AF65-F5344CB8AC3E}">
        <p14:creationId xmlns:p14="http://schemas.microsoft.com/office/powerpoint/2010/main" val="7706055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B9A01-AFDA-3619-F216-6DBF2BFCB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D3FFA475-3813-EED5-52E6-F1140A45C08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94467" y="3306212"/>
            <a:ext cx="1561271" cy="3514011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FEDF7DFA-57EA-C16A-C6A2-130D456665D2}"/>
              </a:ext>
            </a:extLst>
          </p:cNvPr>
          <p:cNvSpPr txBox="1"/>
          <p:nvPr/>
        </p:nvSpPr>
        <p:spPr>
          <a:xfrm>
            <a:off x="804883" y="3542000"/>
            <a:ext cx="3762587" cy="1625231"/>
          </a:xfrm>
          <a:prstGeom prst="rect">
            <a:avLst/>
          </a:prstGeom>
        </p:spPr>
        <p:txBody>
          <a:bodyPr vert="horz" wrap="square" lIns="0" tIns="154093" rIns="0" bIns="0" rtlCol="0">
            <a:spAutoFit/>
          </a:bodyPr>
          <a:lstStyle/>
          <a:p>
            <a:pPr marL="16933">
              <a:spcBef>
                <a:spcPts val="1213"/>
              </a:spcBef>
            </a:pPr>
            <a:r>
              <a:rPr sz="2200" b="1" dirty="0">
                <a:solidFill>
                  <a:srgbClr val="0432FF"/>
                </a:solidFill>
              </a:rPr>
              <a:t>Проблема:</a:t>
            </a:r>
          </a:p>
          <a:p>
            <a:pPr marL="16933" marR="6773">
              <a:spcBef>
                <a:spcPts val="947"/>
              </a:spcBef>
            </a:pPr>
            <a:r>
              <a:rPr sz="2200" dirty="0"/>
              <a:t>Очень занят на работе, поэтому забывает поздравить жену с праздниками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52B3F581-955F-199F-B32A-EF2B28B121B2}"/>
              </a:ext>
            </a:extLst>
          </p:cNvPr>
          <p:cNvSpPr txBox="1"/>
          <p:nvPr/>
        </p:nvSpPr>
        <p:spPr>
          <a:xfrm>
            <a:off x="7666549" y="3251542"/>
            <a:ext cx="3882813" cy="3184632"/>
          </a:xfrm>
          <a:prstGeom prst="rect">
            <a:avLst/>
          </a:prstGeom>
        </p:spPr>
        <p:txBody>
          <a:bodyPr vert="horz" wrap="square" lIns="0" tIns="154093" rIns="0" bIns="0" rtlCol="0">
            <a:spAutoFit/>
          </a:bodyPr>
          <a:lstStyle/>
          <a:p>
            <a:pPr marL="94824">
              <a:spcBef>
                <a:spcPts val="1213"/>
              </a:spcBef>
            </a:pPr>
            <a:r>
              <a:rPr sz="2200" b="1" dirty="0">
                <a:solidFill>
                  <a:srgbClr val="0432FF"/>
                </a:solidFill>
              </a:rPr>
              <a:t>Решение:</a:t>
            </a:r>
          </a:p>
          <a:p>
            <a:pPr marL="360000" marR="6773" indent="-360000">
              <a:spcBef>
                <a:spcPts val="900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2200" dirty="0"/>
              <a:t>Сервис доставки цветов по подписке на определенные даты</a:t>
            </a:r>
          </a:p>
          <a:p>
            <a:pPr marL="360000" marR="165943" indent="-360000">
              <a:spcBef>
                <a:spcPts val="800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2200" dirty="0"/>
              <a:t>Способ коммуникации по телефону и SMS</a:t>
            </a:r>
          </a:p>
          <a:p>
            <a:pPr marL="360000" marR="543546" indent="-360000">
              <a:spcBef>
                <a:spcPts val="800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2200" dirty="0"/>
              <a:t>Оплата онлайн после подтверждения заказа</a:t>
            </a: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AEB2F1E0-E648-33F5-7829-C2A87E193BBC}"/>
              </a:ext>
            </a:extLst>
          </p:cNvPr>
          <p:cNvSpPr txBox="1"/>
          <p:nvPr/>
        </p:nvSpPr>
        <p:spPr>
          <a:xfrm>
            <a:off x="804882" y="1150566"/>
            <a:ext cx="10908697" cy="1543157"/>
          </a:xfrm>
          <a:prstGeom prst="rect">
            <a:avLst/>
          </a:prstGeom>
        </p:spPr>
        <p:txBody>
          <a:bodyPr vert="horz" wrap="square" lIns="0" tIns="60113" rIns="0" bIns="0" rtlCol="0">
            <a:spAutoFit/>
          </a:bodyPr>
          <a:lstStyle/>
          <a:p>
            <a:pPr marL="16933">
              <a:spcBef>
                <a:spcPts val="473"/>
              </a:spcBef>
            </a:pPr>
            <a:r>
              <a:rPr lang="ru-RU" sz="2200" dirty="0">
                <a:cs typeface="Arial"/>
              </a:rPr>
              <a:t>Как мы сможем помочь Сергею Петровичу?</a:t>
            </a:r>
          </a:p>
          <a:p>
            <a:pPr marL="16933">
              <a:spcBef>
                <a:spcPts val="473"/>
              </a:spcBef>
            </a:pPr>
            <a:r>
              <a:rPr lang="ru-RU" sz="2200" dirty="0">
                <a:cs typeface="Arial"/>
              </a:rPr>
              <a:t>Генерируем идеи, новые эффективные решения.</a:t>
            </a:r>
          </a:p>
          <a:p>
            <a:pPr marL="16933">
              <a:spcBef>
                <a:spcPts val="473"/>
              </a:spcBef>
            </a:pPr>
            <a:r>
              <a:rPr lang="ru-RU" sz="220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Отойдите от тех решений, которые привыкли использовать и найдите что-то новое, </a:t>
            </a:r>
            <a:r>
              <a:rPr lang="ru-RU" sz="2200" dirty="0">
                <a:cs typeface="Arial"/>
              </a:rPr>
              <a:t>что поможет решить проблему покупателя.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75307E73-093A-E1AA-200A-7B2AB06B01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4882" y="196652"/>
            <a:ext cx="10423204" cy="868095"/>
          </a:xfrm>
          <a:prstGeom prst="rect">
            <a:avLst/>
          </a:prstGeom>
        </p:spPr>
        <p:txBody>
          <a:bodyPr vert="horz" wrap="square" lIns="0" tIns="16933" rIns="0" bIns="0" rtlCol="0" anchor="ctr">
            <a:no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ru-RU" dirty="0"/>
              <a:t>Шаг 4: решение проблемы</a:t>
            </a:r>
          </a:p>
        </p:txBody>
      </p:sp>
      <p:sp>
        <p:nvSpPr>
          <p:cNvPr id="7" name="object 28">
            <a:extLst>
              <a:ext uri="{FF2B5EF4-FFF2-40B4-BE49-F238E27FC236}">
                <a16:creationId xmlns:a16="http://schemas.microsoft.com/office/drawing/2014/main" id="{76282C86-6A37-573A-3061-A8EB6F8BAB30}"/>
              </a:ext>
            </a:extLst>
          </p:cNvPr>
          <p:cNvSpPr txBox="1"/>
          <p:nvPr/>
        </p:nvSpPr>
        <p:spPr>
          <a:xfrm>
            <a:off x="4300219" y="2955424"/>
            <a:ext cx="26289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algn="ctr">
              <a:spcBef>
                <a:spcPts val="133"/>
              </a:spcBef>
            </a:pPr>
            <a:r>
              <a:rPr sz="2400" b="1" dirty="0"/>
              <a:t>Сергей Петрович</a:t>
            </a:r>
          </a:p>
        </p:txBody>
      </p:sp>
    </p:spTree>
    <p:extLst>
      <p:ext uri="{BB962C8B-B14F-4D97-AF65-F5344CB8AC3E}">
        <p14:creationId xmlns:p14="http://schemas.microsoft.com/office/powerpoint/2010/main" val="26575921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8D7BF-7D16-D8A9-EDB2-CCC2B1F89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>
            <a:extLst>
              <a:ext uri="{FF2B5EF4-FFF2-40B4-BE49-F238E27FC236}">
                <a16:creationId xmlns:a16="http://schemas.microsoft.com/office/drawing/2014/main" id="{E0DADFCB-2936-DBA0-C420-CF9708E0584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0766" y="2748845"/>
            <a:ext cx="1561271" cy="3514011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80A11A9B-4553-DB33-3B8B-8C0B3A6AD69F}"/>
              </a:ext>
            </a:extLst>
          </p:cNvPr>
          <p:cNvSpPr txBox="1"/>
          <p:nvPr/>
        </p:nvSpPr>
        <p:spPr>
          <a:xfrm>
            <a:off x="7350834" y="2938597"/>
            <a:ext cx="315891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solidFill>
                  <a:srgbClr val="0432FF"/>
                </a:solidFill>
              </a:rPr>
              <a:t>Информирование: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CA1BAD6E-65D3-BF67-3DB8-65A4B02BC0F2}"/>
              </a:ext>
            </a:extLst>
          </p:cNvPr>
          <p:cNvSpPr txBox="1"/>
          <p:nvPr/>
        </p:nvSpPr>
        <p:spPr>
          <a:xfrm>
            <a:off x="7272926" y="3314687"/>
            <a:ext cx="4306993" cy="2589597"/>
          </a:xfrm>
          <a:prstGeom prst="rect">
            <a:avLst/>
          </a:prstGeom>
        </p:spPr>
        <p:txBody>
          <a:bodyPr vert="horz" wrap="square" lIns="0" tIns="113453" rIns="0" bIns="0" rtlCol="0">
            <a:spAutoFit/>
          </a:bodyPr>
          <a:lstStyle/>
          <a:p>
            <a:pPr marL="474968" indent="-458882">
              <a:spcBef>
                <a:spcPts val="893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2000" dirty="0"/>
              <a:t>Размещение рекламы в офисе</a:t>
            </a:r>
          </a:p>
          <a:p>
            <a:pPr marL="474968" marR="101597" indent="-458882">
              <a:spcBef>
                <a:spcPts val="867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2000" dirty="0"/>
              <a:t>Размещение буклетов с описанием услуги в магазине</a:t>
            </a:r>
          </a:p>
          <a:p>
            <a:pPr marL="474968" marR="755208" indent="-458882">
              <a:spcBef>
                <a:spcPts val="800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2000" dirty="0"/>
              <a:t>Консультация флориста- консультанта</a:t>
            </a:r>
          </a:p>
          <a:p>
            <a:pPr marL="474968" marR="1065927" indent="-458882">
              <a:spcBef>
                <a:spcPts val="800"/>
              </a:spcBef>
              <a:buClr>
                <a:srgbClr val="0034EC"/>
              </a:buClr>
              <a:buFont typeface="Arial Unicode MS"/>
              <a:buChar char="❑"/>
              <a:tabLst>
                <a:tab pos="474968" algn="l"/>
                <a:tab pos="476661" algn="l"/>
              </a:tabLst>
            </a:pPr>
            <a:r>
              <a:rPr sz="2000" dirty="0"/>
              <a:t>SMS рассылка по базе покупателей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D83B1F7C-3A83-2CE0-C6A7-94F9111496A9}"/>
              </a:ext>
            </a:extLst>
          </p:cNvPr>
          <p:cNvSpPr txBox="1"/>
          <p:nvPr/>
        </p:nvSpPr>
        <p:spPr>
          <a:xfrm>
            <a:off x="451761" y="3106320"/>
            <a:ext cx="762000" cy="149442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600" b="1" spc="-133" dirty="0">
                <a:solidFill>
                  <a:srgbClr val="0034EC"/>
                </a:solidFill>
                <a:latin typeface="Arial"/>
                <a:cs typeface="Arial"/>
              </a:rPr>
              <a:t>?</a:t>
            </a:r>
            <a:endParaRPr sz="9600">
              <a:latin typeface="Arial"/>
              <a:cs typeface="Arial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5D4056F3-2F76-14EE-D78B-CF20635C6FEE}"/>
              </a:ext>
            </a:extLst>
          </p:cNvPr>
          <p:cNvSpPr txBox="1"/>
          <p:nvPr/>
        </p:nvSpPr>
        <p:spPr>
          <a:xfrm>
            <a:off x="1433228" y="3426088"/>
            <a:ext cx="3057313" cy="138499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spcBef>
                <a:spcPts val="240"/>
              </a:spcBef>
            </a:pPr>
            <a:r>
              <a:rPr sz="2200" dirty="0"/>
              <a:t>Как рассказать Сергею Петровичу о том, как мы можем помочь решить его проблему?</a:t>
            </a: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F454877A-B425-5D41-68FB-B901F873F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99" y="359043"/>
            <a:ext cx="10956403" cy="992086"/>
          </a:xfrm>
        </p:spPr>
        <p:txBody>
          <a:bodyPr/>
          <a:lstStyle/>
          <a:p>
            <a:r>
              <a:rPr lang="ru-RU" dirty="0"/>
              <a:t>Шаг 5: как достучаться до покупателя</a:t>
            </a:r>
          </a:p>
        </p:txBody>
      </p:sp>
      <p:sp>
        <p:nvSpPr>
          <p:cNvPr id="2" name="object 28">
            <a:extLst>
              <a:ext uri="{FF2B5EF4-FFF2-40B4-BE49-F238E27FC236}">
                <a16:creationId xmlns:a16="http://schemas.microsoft.com/office/drawing/2014/main" id="{355BA1B9-3688-23E2-D996-F688B3024AD6}"/>
              </a:ext>
            </a:extLst>
          </p:cNvPr>
          <p:cNvSpPr txBox="1"/>
          <p:nvPr/>
        </p:nvSpPr>
        <p:spPr>
          <a:xfrm>
            <a:off x="4490541" y="2368096"/>
            <a:ext cx="26289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algn="ctr">
              <a:spcBef>
                <a:spcPts val="133"/>
              </a:spcBef>
            </a:pPr>
            <a:r>
              <a:rPr sz="2400" b="1" dirty="0"/>
              <a:t>Сергей Петрович</a:t>
            </a:r>
          </a:p>
        </p:txBody>
      </p:sp>
    </p:spTree>
    <p:extLst>
      <p:ext uri="{BB962C8B-B14F-4D97-AF65-F5344CB8AC3E}">
        <p14:creationId xmlns:p14="http://schemas.microsoft.com/office/powerpoint/2010/main" val="9595766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1850" y="1779969"/>
            <a:ext cx="5264150" cy="1863758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ru-RU" dirty="0"/>
              <a:t>Фреймворк</a:t>
            </a:r>
            <a:br>
              <a:rPr lang="ru-RU" dirty="0"/>
            </a:br>
            <a:r>
              <a:rPr lang="en-US" dirty="0"/>
              <a:t>Jobs To Be Done</a:t>
            </a:r>
            <a:endParaRPr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1349DE4A-359D-C086-2FDA-DB24871D1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22038"/>
            <a:ext cx="6599260" cy="1500187"/>
          </a:xfrm>
          <a:noFill/>
        </p:spPr>
        <p:txBody>
          <a:bodyPr>
            <a:normAutofit/>
          </a:bodyPr>
          <a:lstStyle/>
          <a:p>
            <a:pPr marL="16933">
              <a:spcBef>
                <a:spcPts val="1433"/>
              </a:spcBef>
            </a:pPr>
            <a:r>
              <a:rPr lang="ru-RU" sz="2800" dirty="0">
                <a:solidFill>
                  <a:srgbClr val="000000"/>
                </a:solidFill>
                <a:cs typeface="Arial"/>
              </a:rPr>
              <a:t>Клиенты</a:t>
            </a:r>
            <a:r>
              <a:rPr lang="ru-RU" sz="2800" spc="-47" dirty="0">
                <a:solidFill>
                  <a:srgbClr val="000000"/>
                </a:solidFill>
                <a:cs typeface="Arial"/>
              </a:rPr>
              <a:t> </a:t>
            </a:r>
            <a:r>
              <a:rPr lang="ru-RU" sz="2800" b="1" spc="-13" dirty="0">
                <a:solidFill>
                  <a:srgbClr val="000000"/>
                </a:solidFill>
                <a:cs typeface="Arial"/>
              </a:rPr>
              <a:t>нанимают</a:t>
            </a:r>
            <a:br>
              <a:rPr lang="ru-RU" sz="2800" b="1" spc="-13" dirty="0">
                <a:solidFill>
                  <a:srgbClr val="000000"/>
                </a:solidFill>
                <a:cs typeface="Arial"/>
              </a:rPr>
            </a:br>
            <a:r>
              <a:rPr lang="ru-RU" sz="2800" dirty="0">
                <a:cs typeface="Arial"/>
              </a:rPr>
              <a:t>продукт</a:t>
            </a:r>
            <a:r>
              <a:rPr lang="ru-RU" sz="2800" spc="-53" dirty="0">
                <a:cs typeface="Arial"/>
              </a:rPr>
              <a:t> </a:t>
            </a:r>
            <a:r>
              <a:rPr lang="ru-RU" sz="2800" b="1" dirty="0">
                <a:cs typeface="Arial"/>
              </a:rPr>
              <a:t>на</a:t>
            </a:r>
            <a:r>
              <a:rPr lang="ru-RU" sz="2800" b="1" spc="-33" dirty="0">
                <a:cs typeface="Arial"/>
              </a:rPr>
              <a:t> </a:t>
            </a:r>
            <a:r>
              <a:rPr lang="ru-RU" sz="2800" b="1" spc="-13" dirty="0">
                <a:cs typeface="Arial"/>
              </a:rPr>
              <a:t>работу</a:t>
            </a:r>
            <a:r>
              <a:rPr lang="ru-RU" sz="2800" spc="-13" dirty="0">
                <a:cs typeface="Arial"/>
              </a:rPr>
              <a:t>.</a:t>
            </a:r>
            <a:endParaRPr lang="ru-RU" sz="2800" dirty="0">
              <a:cs typeface="Arial"/>
            </a:endParaRPr>
          </a:p>
          <a:p>
            <a:pPr marL="16933" marR="6773">
              <a:spcBef>
                <a:spcPts val="1300"/>
              </a:spcBef>
            </a:pPr>
            <a:r>
              <a:rPr lang="ru-RU" sz="2800" dirty="0">
                <a:solidFill>
                  <a:srgbClr val="666666"/>
                </a:solidFill>
                <a:cs typeface="Arial"/>
              </a:rPr>
              <a:t>Сам</a:t>
            </a:r>
            <a:r>
              <a:rPr lang="ru-RU" sz="2800" spc="-20" dirty="0">
                <a:solidFill>
                  <a:srgbClr val="666666"/>
                </a:solidFill>
                <a:cs typeface="Arial"/>
              </a:rPr>
              <a:t> </a:t>
            </a:r>
            <a:r>
              <a:rPr lang="ru-RU" sz="2800" dirty="0">
                <a:solidFill>
                  <a:srgbClr val="666666"/>
                </a:solidFill>
                <a:cs typeface="Arial"/>
              </a:rPr>
              <a:t>продукт</a:t>
            </a:r>
            <a:r>
              <a:rPr lang="ru-RU" sz="2800" spc="-20" dirty="0">
                <a:solidFill>
                  <a:srgbClr val="666666"/>
                </a:solidFill>
                <a:cs typeface="Arial"/>
              </a:rPr>
              <a:t> </a:t>
            </a:r>
            <a:r>
              <a:rPr lang="ru-RU" sz="2800" dirty="0">
                <a:solidFill>
                  <a:srgbClr val="666666"/>
                </a:solidFill>
                <a:cs typeface="Arial"/>
              </a:rPr>
              <a:t>не</a:t>
            </a:r>
            <a:r>
              <a:rPr lang="ru-RU" sz="2800" spc="-20" dirty="0">
                <a:solidFill>
                  <a:srgbClr val="666666"/>
                </a:solidFill>
                <a:cs typeface="Arial"/>
              </a:rPr>
              <a:t> </a:t>
            </a:r>
            <a:r>
              <a:rPr lang="ru-RU" sz="2800" spc="-40" dirty="0">
                <a:solidFill>
                  <a:srgbClr val="666666"/>
                </a:solidFill>
                <a:cs typeface="Arial"/>
              </a:rPr>
              <a:t>имеет </a:t>
            </a:r>
            <a:r>
              <a:rPr lang="ru-RU" sz="2800" spc="-13" dirty="0">
                <a:solidFill>
                  <a:srgbClr val="666666"/>
                </a:solidFill>
                <a:cs typeface="Arial"/>
              </a:rPr>
              <a:t>ценности.</a:t>
            </a:r>
            <a:endParaRPr lang="ru-RU" sz="2800" dirty="0">
              <a:cs typeface="Arial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BD22046-DC98-8A79-C981-590239C30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507" y="711200"/>
            <a:ext cx="3556000" cy="54356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627811" y="637240"/>
            <a:ext cx="10730400" cy="105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Задачи клиента не меняются</a:t>
            </a:r>
            <a:r>
              <a:rPr lang="en-US" dirty="0"/>
              <a:t>,</a:t>
            </a:r>
            <a:endParaRPr dirty="0"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ym typeface="Montserrat"/>
              </a:rPr>
              <a:t>Меняются только решения</a:t>
            </a:r>
            <a:endParaRPr dirty="0">
              <a:sym typeface="Montserrat"/>
            </a:endParaRPr>
          </a:p>
        </p:txBody>
      </p:sp>
      <p:pic>
        <p:nvPicPr>
          <p:cNvPr id="161" name="Google Shape;161;p2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45750" y="3257650"/>
            <a:ext cx="4088299" cy="200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9153" y="2193875"/>
            <a:ext cx="2127150" cy="2127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649" y="4269734"/>
            <a:ext cx="1949654" cy="1949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8871" y="4356672"/>
            <a:ext cx="1839554" cy="1839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3400" y="4248963"/>
            <a:ext cx="1949631" cy="1944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/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3025" y="2193886"/>
            <a:ext cx="2127150" cy="2127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22"/>
          <p:cNvCxnSpPr/>
          <p:nvPr/>
        </p:nvCxnSpPr>
        <p:spPr>
          <a:xfrm>
            <a:off x="6647450" y="2150650"/>
            <a:ext cx="0" cy="404550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7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0" y="5143499"/>
                </a:moveTo>
                <a:lnTo>
                  <a:pt x="4571999" y="5143499"/>
                </a:lnTo>
                <a:lnTo>
                  <a:pt x="4571999" y="0"/>
                </a:lnTo>
                <a:lnTo>
                  <a:pt x="0" y="0"/>
                </a:lnTo>
                <a:lnTo>
                  <a:pt x="0" y="5143499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482332" y="1817613"/>
            <a:ext cx="5133339" cy="247931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1693" algn="ctr">
              <a:spcBef>
                <a:spcPts val="133"/>
              </a:spcBef>
            </a:pPr>
            <a:r>
              <a:rPr sz="4000" dirty="0">
                <a:solidFill>
                  <a:srgbClr val="FFFFFF"/>
                </a:solidFill>
                <a:latin typeface="Trebuchet MS"/>
                <a:cs typeface="Trebuchet MS"/>
              </a:rPr>
              <a:t>Big</a:t>
            </a:r>
            <a:r>
              <a:rPr sz="40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spc="-27" dirty="0">
                <a:solidFill>
                  <a:srgbClr val="FFFFFF"/>
                </a:solidFill>
                <a:latin typeface="Trebuchet MS"/>
                <a:cs typeface="Trebuchet MS"/>
              </a:rPr>
              <a:t>Jobs </a:t>
            </a:r>
            <a:r>
              <a:rPr sz="4000" dirty="0">
                <a:solidFill>
                  <a:srgbClr val="FFFFFF"/>
                </a:solidFill>
                <a:latin typeface="Trebuchet MS"/>
                <a:cs typeface="Trebuchet MS"/>
              </a:rPr>
              <a:t>пользователей</a:t>
            </a:r>
            <a:r>
              <a:rPr sz="4000" spc="-8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spc="-47" dirty="0">
                <a:solidFill>
                  <a:srgbClr val="FFFFFF"/>
                </a:solidFill>
                <a:latin typeface="Trebuchet MS"/>
                <a:cs typeface="Trebuchet MS"/>
              </a:rPr>
              <a:t>не </a:t>
            </a:r>
            <a:r>
              <a:rPr sz="4000" dirty="0">
                <a:solidFill>
                  <a:srgbClr val="FFFFFF"/>
                </a:solidFill>
                <a:latin typeface="Trebuchet MS"/>
                <a:cs typeface="Trebuchet MS"/>
              </a:rPr>
              <a:t>меняются</a:t>
            </a:r>
            <a:r>
              <a:rPr sz="4000" spc="-4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dirty="0">
                <a:solidFill>
                  <a:srgbClr val="FFFFFF"/>
                </a:solidFill>
                <a:latin typeface="Trebuchet MS"/>
                <a:cs typeface="Trebuchet MS"/>
              </a:rPr>
              <a:t>с</a:t>
            </a:r>
            <a:r>
              <a:rPr sz="4000" spc="-2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spc="-13" dirty="0">
                <a:solidFill>
                  <a:srgbClr val="FFFFFF"/>
                </a:solidFill>
                <a:latin typeface="Trebuchet MS"/>
                <a:cs typeface="Trebuchet MS"/>
              </a:rPr>
              <a:t>течением времени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683367" y="1612693"/>
            <a:ext cx="4555067" cy="12663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marR="6773">
              <a:lnSpc>
                <a:spcPct val="114599"/>
              </a:lnSpc>
              <a:spcBef>
                <a:spcPts val="133"/>
              </a:spcBef>
            </a:pPr>
            <a:r>
              <a:rPr sz="2400" dirty="0">
                <a:solidFill>
                  <a:srgbClr val="37474F"/>
                </a:solidFill>
                <a:latin typeface="+mn-lt"/>
              </a:rPr>
              <a:t>Меняются</a:t>
            </a:r>
            <a:r>
              <a:rPr sz="2400" spc="-40" dirty="0">
                <a:solidFill>
                  <a:srgbClr val="37474F"/>
                </a:solidFill>
                <a:latin typeface="+mn-lt"/>
              </a:rPr>
              <a:t> </a:t>
            </a:r>
            <a:r>
              <a:rPr sz="2400" dirty="0">
                <a:solidFill>
                  <a:srgbClr val="37474F"/>
                </a:solidFill>
                <a:latin typeface="+mn-lt"/>
              </a:rPr>
              <a:t>решения</a:t>
            </a:r>
            <a:r>
              <a:rPr sz="2400" spc="-33" dirty="0">
                <a:solidFill>
                  <a:srgbClr val="37474F"/>
                </a:solidFill>
                <a:latin typeface="+mn-lt"/>
              </a:rPr>
              <a:t> </a:t>
            </a:r>
            <a:r>
              <a:rPr sz="2400" dirty="0">
                <a:solidFill>
                  <a:srgbClr val="37474F"/>
                </a:solidFill>
                <a:latin typeface="+mn-lt"/>
              </a:rPr>
              <a:t>и</a:t>
            </a:r>
            <a:r>
              <a:rPr sz="2400" spc="-33" dirty="0">
                <a:solidFill>
                  <a:srgbClr val="37474F"/>
                </a:solidFill>
                <a:latin typeface="+mn-lt"/>
              </a:rPr>
              <a:t> </a:t>
            </a:r>
            <a:r>
              <a:rPr sz="2400" spc="-13" dirty="0">
                <a:solidFill>
                  <a:srgbClr val="37474F"/>
                </a:solidFill>
                <a:latin typeface="+mn-lt"/>
              </a:rPr>
              <a:t>продукты, </a:t>
            </a:r>
            <a:r>
              <a:rPr sz="2400" dirty="0">
                <a:solidFill>
                  <a:srgbClr val="37474F"/>
                </a:solidFill>
                <a:latin typeface="+mn-lt"/>
              </a:rPr>
              <a:t>которые</a:t>
            </a:r>
            <a:r>
              <a:rPr sz="2400" spc="-60" dirty="0">
                <a:solidFill>
                  <a:srgbClr val="37474F"/>
                </a:solidFill>
                <a:latin typeface="+mn-lt"/>
              </a:rPr>
              <a:t> </a:t>
            </a:r>
            <a:r>
              <a:rPr sz="2400" dirty="0">
                <a:solidFill>
                  <a:srgbClr val="37474F"/>
                </a:solidFill>
                <a:latin typeface="+mn-lt"/>
              </a:rPr>
              <a:t>нанимаются,</a:t>
            </a:r>
            <a:r>
              <a:rPr sz="2400" spc="-60" dirty="0">
                <a:solidFill>
                  <a:srgbClr val="37474F"/>
                </a:solidFill>
                <a:latin typeface="+mn-lt"/>
              </a:rPr>
              <a:t> </a:t>
            </a:r>
            <a:r>
              <a:rPr sz="2400" spc="-13" dirty="0">
                <a:solidFill>
                  <a:srgbClr val="37474F"/>
                </a:solidFill>
                <a:latin typeface="+mn-lt"/>
              </a:rPr>
              <a:t>чтобы </a:t>
            </a:r>
            <a:r>
              <a:rPr sz="2400" dirty="0">
                <a:solidFill>
                  <a:srgbClr val="37474F"/>
                </a:solidFill>
                <a:latin typeface="+mn-lt"/>
              </a:rPr>
              <a:t>работы</a:t>
            </a:r>
            <a:r>
              <a:rPr sz="2400" spc="-33" dirty="0">
                <a:solidFill>
                  <a:srgbClr val="37474F"/>
                </a:solidFill>
                <a:latin typeface="+mn-lt"/>
              </a:rPr>
              <a:t> </a:t>
            </a:r>
            <a:r>
              <a:rPr sz="2400" dirty="0">
                <a:solidFill>
                  <a:srgbClr val="37474F"/>
                </a:solidFill>
                <a:latin typeface="+mn-lt"/>
              </a:rPr>
              <a:t>были</a:t>
            </a:r>
            <a:r>
              <a:rPr sz="2400" spc="-33" dirty="0">
                <a:solidFill>
                  <a:srgbClr val="37474F"/>
                </a:solidFill>
                <a:latin typeface="+mn-lt"/>
              </a:rPr>
              <a:t> </a:t>
            </a:r>
            <a:r>
              <a:rPr sz="2400" spc="-13" dirty="0">
                <a:solidFill>
                  <a:srgbClr val="37474F"/>
                </a:solidFill>
                <a:latin typeface="+mn-lt"/>
              </a:rPr>
              <a:t>сделаны.</a:t>
            </a:r>
            <a:endParaRPr sz="2400" dirty="0">
              <a:latin typeface="+mn-l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83366" y="3866134"/>
            <a:ext cx="455506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i="1" dirty="0">
                <a:solidFill>
                  <a:srgbClr val="37474F"/>
                </a:solidFill>
                <a:cs typeface="Trebuchet MS"/>
              </a:rPr>
              <a:t>Какая</a:t>
            </a:r>
            <a:r>
              <a:rPr sz="2400" i="1" spc="-27" dirty="0">
                <a:solidFill>
                  <a:srgbClr val="37474F"/>
                </a:solidFill>
                <a:cs typeface="Trebuchet MS"/>
              </a:rPr>
              <a:t> </a:t>
            </a:r>
            <a:r>
              <a:rPr sz="2400" i="1" dirty="0">
                <a:solidFill>
                  <a:srgbClr val="37474F"/>
                </a:solidFill>
                <a:cs typeface="Trebuchet MS"/>
              </a:rPr>
              <a:t>Big</a:t>
            </a:r>
            <a:r>
              <a:rPr sz="2400" i="1" spc="-27" dirty="0">
                <a:solidFill>
                  <a:srgbClr val="37474F"/>
                </a:solidFill>
                <a:cs typeface="Trebuchet MS"/>
              </a:rPr>
              <a:t> </a:t>
            </a:r>
            <a:r>
              <a:rPr sz="2400" i="1" dirty="0">
                <a:solidFill>
                  <a:srgbClr val="37474F"/>
                </a:solidFill>
                <a:cs typeface="Trebuchet MS"/>
              </a:rPr>
              <a:t>Job</a:t>
            </a:r>
            <a:r>
              <a:rPr sz="2400" i="1" spc="-27" dirty="0">
                <a:solidFill>
                  <a:srgbClr val="37474F"/>
                </a:solidFill>
                <a:cs typeface="Trebuchet MS"/>
              </a:rPr>
              <a:t> </a:t>
            </a:r>
            <a:r>
              <a:rPr sz="2400" i="1" dirty="0">
                <a:solidFill>
                  <a:srgbClr val="37474F"/>
                </a:solidFill>
                <a:cs typeface="Trebuchet MS"/>
              </a:rPr>
              <a:t>решается</a:t>
            </a:r>
            <a:r>
              <a:rPr sz="2400" i="1" spc="513" dirty="0">
                <a:solidFill>
                  <a:srgbClr val="37474F"/>
                </a:solidFill>
                <a:cs typeface="Trebuchet MS"/>
              </a:rPr>
              <a:t> </a:t>
            </a:r>
            <a:r>
              <a:rPr sz="2400" i="1" spc="-27" dirty="0">
                <a:solidFill>
                  <a:srgbClr val="37474F"/>
                </a:solidFill>
                <a:cs typeface="Trebuchet MS"/>
              </a:rPr>
              <a:t>тут?</a:t>
            </a:r>
            <a:endParaRPr sz="2400" dirty="0"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36581" y="4550267"/>
            <a:ext cx="5214832" cy="1922132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0" y="5143499"/>
                </a:moveTo>
                <a:lnTo>
                  <a:pt x="4571999" y="5143499"/>
                </a:lnTo>
                <a:lnTo>
                  <a:pt x="4571999" y="0"/>
                </a:lnTo>
                <a:lnTo>
                  <a:pt x="0" y="0"/>
                </a:lnTo>
                <a:lnTo>
                  <a:pt x="0" y="5143499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6096000" y="0"/>
            <a:ext cx="6096000" cy="6858000"/>
            <a:chOff x="4572000" y="0"/>
            <a:chExt cx="4572000" cy="5143500"/>
          </a:xfrm>
        </p:grpSpPr>
        <p:pic>
          <p:nvPicPr>
            <p:cNvPr id="4" name="object 4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0018" y="254449"/>
              <a:ext cx="349174" cy="3935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1999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4571999" y="0"/>
                  </a:lnTo>
                  <a:lnTo>
                    <a:pt x="4571999" y="514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0018" y="254449"/>
              <a:ext cx="349174" cy="3935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15500" y="601448"/>
              <a:ext cx="4528499" cy="425657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82332" y="1814091"/>
            <a:ext cx="5133339" cy="247931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marR="6773" indent="1693" algn="ctr">
              <a:lnSpc>
                <a:spcPct val="100000"/>
              </a:lnSpc>
              <a:spcBef>
                <a:spcPts val="133"/>
              </a:spcBef>
            </a:pPr>
            <a:r>
              <a:rPr b="0" dirty="0">
                <a:solidFill>
                  <a:schemeClr val="bg1"/>
                </a:solidFill>
                <a:latin typeface="Trebuchet MS" panose="020B0703020202090204" pitchFamily="34" charset="0"/>
              </a:rPr>
              <a:t>Big</a:t>
            </a:r>
            <a:r>
              <a:rPr b="0" spc="-20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b="0" spc="-27" dirty="0">
                <a:solidFill>
                  <a:schemeClr val="bg1"/>
                </a:solidFill>
                <a:latin typeface="Trebuchet MS" panose="020B0703020202090204" pitchFamily="34" charset="0"/>
              </a:rPr>
              <a:t>Jobs </a:t>
            </a:r>
            <a:r>
              <a:rPr b="0" dirty="0">
                <a:solidFill>
                  <a:schemeClr val="bg1"/>
                </a:solidFill>
                <a:latin typeface="Trebuchet MS" panose="020B0703020202090204" pitchFamily="34" charset="0"/>
              </a:rPr>
              <a:t>пользователей</a:t>
            </a:r>
            <a:r>
              <a:rPr b="0" spc="-87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b="0" spc="-47" dirty="0">
                <a:solidFill>
                  <a:schemeClr val="bg1"/>
                </a:solidFill>
                <a:latin typeface="Trebuchet MS" panose="020B0703020202090204" pitchFamily="34" charset="0"/>
              </a:rPr>
              <a:t>не </a:t>
            </a:r>
            <a:r>
              <a:rPr b="0" dirty="0">
                <a:solidFill>
                  <a:schemeClr val="bg1"/>
                </a:solidFill>
                <a:latin typeface="Trebuchet MS" panose="020B0703020202090204" pitchFamily="34" charset="0"/>
              </a:rPr>
              <a:t>меняются</a:t>
            </a:r>
            <a:r>
              <a:rPr b="0" spc="-47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b="0" dirty="0">
                <a:solidFill>
                  <a:schemeClr val="bg1"/>
                </a:solidFill>
                <a:latin typeface="Trebuchet MS" panose="020B0703020202090204" pitchFamily="34" charset="0"/>
              </a:rPr>
              <a:t>с</a:t>
            </a:r>
            <a:r>
              <a:rPr b="0" spc="-27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b="0" spc="-13" dirty="0">
                <a:solidFill>
                  <a:schemeClr val="bg1"/>
                </a:solidFill>
                <a:latin typeface="Trebuchet MS" panose="020B0703020202090204" pitchFamily="34" charset="0"/>
              </a:rPr>
              <a:t>течением времени</a:t>
            </a:r>
            <a:endParaRPr b="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/>
          <p:nvPr/>
        </p:nvSpPr>
        <p:spPr>
          <a:xfrm>
            <a:off x="616150" y="1681222"/>
            <a:ext cx="1392900" cy="1419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776875" y="1573545"/>
            <a:ext cx="9345926" cy="2304533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200" dirty="0">
                <a:sym typeface="Montserrat ExtraBold"/>
              </a:rPr>
              <a:t>Все задачи клиента можно разделить на большие и маленькие</a:t>
            </a:r>
            <a:br>
              <a:rPr lang="en-US" sz="3200" dirty="0">
                <a:sym typeface="Montserrat"/>
              </a:rPr>
            </a:br>
            <a:br>
              <a:rPr lang="en-US" sz="2800" dirty="0">
                <a:latin typeface="+mn-lt"/>
                <a:ea typeface="Montserrat"/>
                <a:cs typeface="Montserrat"/>
                <a:sym typeface="Montserrat"/>
              </a:rPr>
            </a:br>
            <a:r>
              <a:rPr lang="ru-RU" sz="2800" dirty="0">
                <a:latin typeface="+mn-lt"/>
                <a:ea typeface="Montserrat"/>
                <a:cs typeface="Montserrat"/>
                <a:sym typeface="Montserrat"/>
              </a:rPr>
              <a:t>Большие (</a:t>
            </a:r>
            <a:r>
              <a:rPr lang="en-US" sz="2800" i="1" dirty="0">
                <a:latin typeface="+mn-lt"/>
                <a:ea typeface="Montserrat"/>
                <a:cs typeface="Montserrat"/>
                <a:sym typeface="Montserrat"/>
              </a:rPr>
              <a:t>Big jobs</a:t>
            </a:r>
            <a:r>
              <a:rPr lang="ru-RU" sz="2800" dirty="0">
                <a:latin typeface="+mn-lt"/>
                <a:ea typeface="Montserrat"/>
                <a:cs typeface="Montserrat"/>
                <a:sym typeface="Montserrat"/>
              </a:rPr>
              <a:t>) — </a:t>
            </a:r>
            <a:r>
              <a:rPr lang="ru-RU" sz="2800" dirty="0">
                <a:solidFill>
                  <a:schemeClr val="dk2"/>
                </a:solidFill>
                <a:latin typeface="+mn-lt"/>
                <a:ea typeface="Montserrat"/>
                <a:cs typeface="Montserrat"/>
                <a:sym typeface="Montserrat"/>
              </a:rPr>
              <a:t>зачем?</a:t>
            </a:r>
            <a:endParaRPr sz="2800" dirty="0">
              <a:solidFill>
                <a:schemeClr val="dk2"/>
              </a:solidFill>
              <a:latin typeface="+mn-l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+mn-lt"/>
                <a:ea typeface="Montserrat"/>
                <a:cs typeface="Montserrat"/>
                <a:sym typeface="Montserrat"/>
              </a:rPr>
              <a:t>Маленькие</a:t>
            </a:r>
            <a:r>
              <a:rPr lang="en-US" sz="2800" dirty="0">
                <a:latin typeface="+mn-lt"/>
                <a:ea typeface="Montserrat"/>
                <a:cs typeface="Montserrat"/>
                <a:sym typeface="Montserrat"/>
              </a:rPr>
              <a:t> (</a:t>
            </a:r>
            <a:r>
              <a:rPr lang="en-US" sz="2800" i="1" dirty="0">
                <a:latin typeface="+mn-lt"/>
                <a:ea typeface="Montserrat"/>
                <a:cs typeface="Montserrat"/>
                <a:sym typeface="Montserrat"/>
              </a:rPr>
              <a:t>Small jobs</a:t>
            </a:r>
            <a:r>
              <a:rPr lang="en-US" sz="2800" dirty="0">
                <a:latin typeface="+mn-lt"/>
                <a:ea typeface="Montserrat"/>
                <a:cs typeface="Montserrat"/>
                <a:sym typeface="Montserrat"/>
              </a:rPr>
              <a:t>)</a:t>
            </a:r>
            <a:r>
              <a:rPr lang="ru-RU" sz="2800" dirty="0">
                <a:latin typeface="+mn-lt"/>
                <a:ea typeface="Montserrat"/>
                <a:cs typeface="Montserrat"/>
                <a:sym typeface="Montserrat"/>
              </a:rPr>
              <a:t> — </a:t>
            </a:r>
            <a:r>
              <a:rPr lang="ru-RU" sz="2800" dirty="0">
                <a:solidFill>
                  <a:schemeClr val="dk2"/>
                </a:solidFill>
                <a:latin typeface="+mn-lt"/>
                <a:ea typeface="Montserrat"/>
                <a:cs typeface="Montserrat"/>
                <a:sym typeface="Montserrat"/>
              </a:rPr>
              <a:t>как?</a:t>
            </a:r>
            <a:endParaRPr sz="2800" dirty="0">
              <a:solidFill>
                <a:schemeClr val="dk2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7" name="Google Shape;147;p21"/>
          <p:cNvCxnSpPr/>
          <p:nvPr/>
        </p:nvCxnSpPr>
        <p:spPr>
          <a:xfrm>
            <a:off x="776875" y="5756911"/>
            <a:ext cx="107022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48" name="Google Shape;148;p21"/>
          <p:cNvSpPr txBox="1"/>
          <p:nvPr/>
        </p:nvSpPr>
        <p:spPr>
          <a:xfrm>
            <a:off x="10362016" y="6007558"/>
            <a:ext cx="1566127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34EC"/>
                </a:solidFill>
                <a:ea typeface="Montserrat"/>
                <a:cs typeface="Montserrat"/>
                <a:sym typeface="Montserrat"/>
              </a:rPr>
              <a:t>Зачем?</a:t>
            </a:r>
            <a:endParaRPr sz="2400" b="1" dirty="0">
              <a:solidFill>
                <a:srgbClr val="0034EC"/>
              </a:solidFill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651483" y="6007542"/>
            <a:ext cx="10575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34EC"/>
                </a:solidFill>
                <a:ea typeface="Montserrat"/>
                <a:cs typeface="Montserrat"/>
                <a:sym typeface="Montserrat"/>
              </a:rPr>
              <a:t>Как?</a:t>
            </a:r>
            <a:endParaRPr sz="2400" b="1" dirty="0">
              <a:solidFill>
                <a:srgbClr val="0034EC"/>
              </a:solidFill>
              <a:ea typeface="Montserrat"/>
              <a:cs typeface="Montserrat"/>
              <a:sym typeface="Montserrat"/>
            </a:endParaRPr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530" y="3937707"/>
            <a:ext cx="1489800" cy="14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1303" y="4064019"/>
            <a:ext cx="1392900" cy="138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2647" y="4069259"/>
            <a:ext cx="1489800" cy="1486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6420" y="4223157"/>
            <a:ext cx="1247137" cy="107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8175" y="3805227"/>
            <a:ext cx="1489800" cy="148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4770B6-B068-4499-8ED1-4742C40D801F}"/>
              </a:ext>
            </a:extLst>
          </p:cNvPr>
          <p:cNvSpPr txBox="1">
            <a:spLocks/>
          </p:cNvSpPr>
          <p:nvPr/>
        </p:nvSpPr>
        <p:spPr>
          <a:xfrm>
            <a:off x="717490" y="365125"/>
            <a:ext cx="11248474" cy="82094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Big Jobs / Small Jobs</a:t>
            </a:r>
            <a:endParaRPr lang="ru-RU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3885801" y="2663766"/>
            <a:ext cx="7004473" cy="3699933"/>
            <a:chOff x="2914350" y="1997824"/>
            <a:chExt cx="5253355" cy="2774950"/>
          </a:xfrm>
        </p:grpSpPr>
        <p:pic>
          <p:nvPicPr>
            <p:cNvPr id="4" name="object 4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39944" y="1997824"/>
              <a:ext cx="3827392" cy="26828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14350" y="3398574"/>
              <a:ext cx="1998574" cy="137402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02288" y="635154"/>
            <a:ext cx="5829300" cy="326157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lang="ru-RU" sz="4000" dirty="0">
                <a:cs typeface="Arial"/>
              </a:rPr>
              <a:t>Новые</a:t>
            </a:r>
            <a:r>
              <a:rPr lang="ru-RU" sz="4000" spc="-67" dirty="0">
                <a:cs typeface="Arial"/>
              </a:rPr>
              <a:t> </a:t>
            </a:r>
            <a:r>
              <a:rPr lang="ru-RU" sz="4000" dirty="0">
                <a:cs typeface="Arial"/>
              </a:rPr>
              <a:t>продукты</a:t>
            </a:r>
            <a:r>
              <a:rPr lang="ru-RU" sz="4000" spc="-53" dirty="0">
                <a:cs typeface="Arial"/>
              </a:rPr>
              <a:t> </a:t>
            </a:r>
            <a:r>
              <a:rPr lang="ru-RU" sz="4000" spc="-47" dirty="0">
                <a:cs typeface="Arial"/>
              </a:rPr>
              <a:t>делают </a:t>
            </a:r>
            <a:r>
              <a:rPr lang="ru-RU" sz="4000" b="1" dirty="0">
                <a:cs typeface="Arial"/>
              </a:rPr>
              <a:t>существующую</a:t>
            </a:r>
            <a:r>
              <a:rPr lang="ru-RU" sz="4000" b="1" spc="-220" dirty="0">
                <a:cs typeface="Arial"/>
              </a:rPr>
              <a:t> </a:t>
            </a:r>
            <a:r>
              <a:rPr lang="ru-RU" sz="4000" spc="-13" dirty="0">
                <a:cs typeface="Arial"/>
              </a:rPr>
              <a:t>задачу </a:t>
            </a:r>
            <a:r>
              <a:rPr lang="ru-RU" sz="4000" b="1" spc="-13" dirty="0">
                <a:cs typeface="Arial"/>
              </a:rPr>
              <a:t>лучше</a:t>
            </a:r>
            <a:r>
              <a:rPr lang="ru-RU" sz="4000" spc="-13" dirty="0">
                <a:cs typeface="Arial"/>
              </a:rPr>
              <a:t>.</a:t>
            </a:r>
            <a:endParaRPr lang="ru-RU" sz="4000" dirty="0">
              <a:cs typeface="Arial"/>
            </a:endParaRPr>
          </a:p>
          <a:p>
            <a:pPr marL="16933" marR="532540">
              <a:spcBef>
                <a:spcPts val="1300"/>
              </a:spcBef>
            </a:pPr>
            <a:r>
              <a:rPr lang="ru-RU" sz="4000" dirty="0">
                <a:solidFill>
                  <a:srgbClr val="666666"/>
                </a:solidFill>
                <a:cs typeface="Arial"/>
              </a:rPr>
              <a:t>И</a:t>
            </a:r>
            <a:r>
              <a:rPr lang="ru-RU" sz="4000" spc="-147" dirty="0">
                <a:solidFill>
                  <a:srgbClr val="666666"/>
                </a:solidFill>
                <a:cs typeface="Arial"/>
              </a:rPr>
              <a:t> </a:t>
            </a:r>
            <a:r>
              <a:rPr lang="ru-RU" sz="4000" dirty="0">
                <a:solidFill>
                  <a:srgbClr val="666666"/>
                </a:solidFill>
                <a:cs typeface="Arial"/>
              </a:rPr>
              <a:t>увольняют</a:t>
            </a:r>
            <a:r>
              <a:rPr lang="ru-RU" sz="4000" spc="-127" dirty="0">
                <a:solidFill>
                  <a:srgbClr val="666666"/>
                </a:solidFill>
                <a:cs typeface="Arial"/>
              </a:rPr>
              <a:t> </a:t>
            </a:r>
            <a:r>
              <a:rPr lang="ru-RU" sz="4000" spc="-13" dirty="0">
                <a:solidFill>
                  <a:srgbClr val="666666"/>
                </a:solidFill>
                <a:cs typeface="Arial"/>
              </a:rPr>
              <a:t>прошлое решение.</a:t>
            </a:r>
            <a:endParaRPr lang="ru-RU" sz="4000" dirty="0"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96634" y="3843701"/>
            <a:ext cx="1028065" cy="2612967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4464349" y="6530824"/>
            <a:ext cx="6791960" cy="55033"/>
            <a:chOff x="3348262" y="4898117"/>
            <a:chExt cx="5093970" cy="41275"/>
          </a:xfrm>
        </p:grpSpPr>
        <p:sp>
          <p:nvSpPr>
            <p:cNvPr id="10" name="object 10"/>
            <p:cNvSpPr/>
            <p:nvPr/>
          </p:nvSpPr>
          <p:spPr>
            <a:xfrm>
              <a:off x="3353025" y="4915349"/>
              <a:ext cx="5041265" cy="3810"/>
            </a:xfrm>
            <a:custGeom>
              <a:avLst/>
              <a:gdLst/>
              <a:ahLst/>
              <a:cxnLst/>
              <a:rect l="l" t="t" r="r" b="b"/>
              <a:pathLst>
                <a:path w="5041265" h="3810">
                  <a:moveTo>
                    <a:pt x="0" y="0"/>
                  </a:moveTo>
                  <a:lnTo>
                    <a:pt x="5040749" y="3262"/>
                  </a:lnTo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8393765" y="490287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19" y="0"/>
                  </a:lnTo>
                  <a:lnTo>
                    <a:pt x="43234" y="15760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8393765" y="490287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34" y="15760"/>
                  </a:lnTo>
                  <a:lnTo>
                    <a:pt x="19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3814" y="1163640"/>
            <a:ext cx="4792669" cy="542564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56254" y="614888"/>
            <a:ext cx="5877560" cy="326157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4000" dirty="0">
                <a:cs typeface="Consolas" panose="020B0609020204030204" pitchFamily="49" charset="0"/>
              </a:rPr>
              <a:t>Нанимая</a:t>
            </a:r>
            <a:r>
              <a:rPr sz="4000" spc="-67" dirty="0">
                <a:cs typeface="Consolas" panose="020B0609020204030204" pitchFamily="49" charset="0"/>
              </a:rPr>
              <a:t> </a:t>
            </a:r>
            <a:r>
              <a:rPr sz="4000" b="1" dirty="0">
                <a:cs typeface="Consolas" panose="020B0609020204030204" pitchFamily="49" charset="0"/>
              </a:rPr>
              <a:t>одно</a:t>
            </a:r>
            <a:r>
              <a:rPr sz="4000" b="1" spc="-53" dirty="0">
                <a:cs typeface="Consolas" panose="020B0609020204030204" pitchFamily="49" charset="0"/>
              </a:rPr>
              <a:t> </a:t>
            </a:r>
            <a:r>
              <a:rPr sz="4000" b="1" spc="-13" dirty="0">
                <a:cs typeface="Consolas" panose="020B0609020204030204" pitchFamily="49" charset="0"/>
              </a:rPr>
              <a:t>решение </a:t>
            </a:r>
            <a:r>
              <a:rPr sz="4000" dirty="0">
                <a:cs typeface="Consolas" panose="020B0609020204030204" pitchFamily="49" charset="0"/>
              </a:rPr>
              <a:t>клиент</a:t>
            </a:r>
            <a:r>
              <a:rPr sz="4000" spc="-107" dirty="0">
                <a:cs typeface="Consolas" panose="020B0609020204030204" pitchFamily="49" charset="0"/>
              </a:rPr>
              <a:t> </a:t>
            </a:r>
            <a:r>
              <a:rPr sz="4000" spc="-13" dirty="0">
                <a:cs typeface="Consolas" panose="020B0609020204030204" pitchFamily="49" charset="0"/>
              </a:rPr>
              <a:t>хочет</a:t>
            </a:r>
            <a:r>
              <a:rPr sz="4000" spc="-100" dirty="0">
                <a:cs typeface="Consolas" panose="020B0609020204030204" pitchFamily="49" charset="0"/>
              </a:rPr>
              <a:t> </a:t>
            </a:r>
            <a:r>
              <a:rPr sz="4000" spc="-13" dirty="0">
                <a:cs typeface="Consolas" panose="020B0609020204030204" pitchFamily="49" charset="0"/>
              </a:rPr>
              <a:t>закрыть </a:t>
            </a:r>
            <a:r>
              <a:rPr sz="4000" b="1" spc="-13" dirty="0">
                <a:cs typeface="Consolas" panose="020B0609020204030204" pitchFamily="49" charset="0"/>
              </a:rPr>
              <a:t>несколько</a:t>
            </a:r>
            <a:r>
              <a:rPr sz="4000" b="1" spc="-180" dirty="0">
                <a:cs typeface="Consolas" panose="020B0609020204030204" pitchFamily="49" charset="0"/>
              </a:rPr>
              <a:t> </a:t>
            </a:r>
            <a:r>
              <a:rPr sz="4000" b="1" spc="-13" dirty="0">
                <a:cs typeface="Consolas" panose="020B0609020204030204" pitchFamily="49" charset="0"/>
              </a:rPr>
              <a:t>задач</a:t>
            </a:r>
            <a:r>
              <a:rPr sz="4000" spc="-13" dirty="0">
                <a:cs typeface="Consolas" panose="020B0609020204030204" pitchFamily="49" charset="0"/>
              </a:rPr>
              <a:t>.</a:t>
            </a:r>
            <a:endParaRPr sz="4000" dirty="0">
              <a:cs typeface="Consolas" panose="020B0609020204030204" pitchFamily="49" charset="0"/>
            </a:endParaRPr>
          </a:p>
          <a:p>
            <a:pPr marL="16933" marR="1259809">
              <a:spcBef>
                <a:spcPts val="1300"/>
              </a:spcBef>
            </a:pPr>
            <a:r>
              <a:rPr sz="4000" dirty="0">
                <a:solidFill>
                  <a:srgbClr val="666666"/>
                </a:solidFill>
                <a:cs typeface="Consolas" panose="020B0609020204030204" pitchFamily="49" charset="0"/>
              </a:rPr>
              <a:t>При</a:t>
            </a:r>
            <a:r>
              <a:rPr sz="4000" spc="-100" dirty="0">
                <a:solidFill>
                  <a:srgbClr val="666666"/>
                </a:solidFill>
                <a:cs typeface="Consolas" panose="020B0609020204030204" pitchFamily="49" charset="0"/>
              </a:rPr>
              <a:t> </a:t>
            </a:r>
            <a:r>
              <a:rPr sz="4000" dirty="0">
                <a:solidFill>
                  <a:srgbClr val="666666"/>
                </a:solidFill>
                <a:cs typeface="Consolas" panose="020B0609020204030204" pitchFamily="49" charset="0"/>
              </a:rPr>
              <a:t>этом</a:t>
            </a:r>
            <a:r>
              <a:rPr sz="4000" spc="-100" dirty="0">
                <a:solidFill>
                  <a:srgbClr val="666666"/>
                </a:solidFill>
                <a:cs typeface="Consolas" panose="020B0609020204030204" pitchFamily="49" charset="0"/>
              </a:rPr>
              <a:t> </a:t>
            </a:r>
            <a:r>
              <a:rPr sz="4000" dirty="0">
                <a:solidFill>
                  <a:srgbClr val="666666"/>
                </a:solidFill>
                <a:cs typeface="Consolas" panose="020B0609020204030204" pitchFamily="49" charset="0"/>
              </a:rPr>
              <a:t>ничего</a:t>
            </a:r>
            <a:r>
              <a:rPr sz="4000" spc="-93" dirty="0">
                <a:solidFill>
                  <a:srgbClr val="666666"/>
                </a:solidFill>
                <a:cs typeface="Consolas" panose="020B0609020204030204" pitchFamily="49" charset="0"/>
              </a:rPr>
              <a:t> </a:t>
            </a:r>
            <a:r>
              <a:rPr sz="4000" spc="-47" dirty="0">
                <a:solidFill>
                  <a:srgbClr val="666666"/>
                </a:solidFill>
                <a:cs typeface="Consolas" panose="020B0609020204030204" pitchFamily="49" charset="0"/>
              </a:rPr>
              <a:t>не </a:t>
            </a:r>
            <a:r>
              <a:rPr sz="4000" spc="-13" dirty="0">
                <a:solidFill>
                  <a:srgbClr val="666666"/>
                </a:solidFill>
                <a:cs typeface="Consolas" panose="020B0609020204030204" pitchFamily="49" charset="0"/>
              </a:rPr>
              <a:t>делать.</a:t>
            </a:r>
            <a:endParaRPr sz="4000" dirty="0"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63330"/>
            <a:ext cx="788924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305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Что такое целевая аудитория?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C77A25C-5B3B-94F9-E4B5-9274020C9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850"/>
            <a:ext cx="10515600" cy="413768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-RU" sz="2400" dirty="0"/>
              <a:t>Целевая аудитория — это совокупность людей:</a:t>
            </a:r>
          </a:p>
          <a:p>
            <a:pPr marL="360000" indent="-360000">
              <a:lnSpc>
                <a:spcPct val="100000"/>
              </a:lnSpc>
              <a:tabLst>
                <a:tab pos="494665" algn="l"/>
              </a:tabLst>
            </a:pPr>
            <a:r>
              <a:rPr lang="ru-RU" sz="2200" dirty="0"/>
              <a:t>объединённых </a:t>
            </a:r>
            <a:r>
              <a:rPr lang="ru-RU" sz="2200" b="1" dirty="0"/>
              <a:t>схожим набором потребностей</a:t>
            </a:r>
            <a:r>
              <a:rPr lang="ru-RU" sz="2200" dirty="0"/>
              <a:t>, проблем и болей;</a:t>
            </a:r>
          </a:p>
          <a:p>
            <a:pPr marL="360000" indent="-360000">
              <a:lnSpc>
                <a:spcPct val="100000"/>
              </a:lnSpc>
              <a:tabLst>
                <a:tab pos="494665" algn="l"/>
              </a:tabLst>
            </a:pPr>
            <a:r>
              <a:rPr lang="ru-RU" sz="2200" dirty="0"/>
              <a:t>которых </a:t>
            </a:r>
            <a:r>
              <a:rPr lang="ru-RU" sz="2200" b="1" dirty="0"/>
              <a:t>не устраивают</a:t>
            </a:r>
            <a:r>
              <a:rPr lang="ru-RU" sz="2200" dirty="0"/>
              <a:t> существующие способы</a:t>
            </a:r>
            <a:br>
              <a:rPr lang="en-US" sz="2200" dirty="0"/>
            </a:br>
            <a:r>
              <a:rPr lang="ru-RU" sz="2200" dirty="0"/>
              <a:t>удовлетворения потребности;</a:t>
            </a:r>
          </a:p>
          <a:p>
            <a:pPr marL="360000" indent="-360000">
              <a:lnSpc>
                <a:spcPct val="100000"/>
              </a:lnSpc>
              <a:tabLst>
                <a:tab pos="494665" algn="l"/>
              </a:tabLst>
            </a:pPr>
            <a:r>
              <a:rPr lang="ru-RU" sz="2200" dirty="0"/>
              <a:t>которые потенциально </a:t>
            </a:r>
            <a:r>
              <a:rPr lang="ru-RU" sz="2200" b="1" dirty="0"/>
              <a:t>готовы платить за продукт</a:t>
            </a:r>
            <a:r>
              <a:rPr lang="ru-RU" sz="2200" dirty="0"/>
              <a:t>, чтобы удовлетворить свою потребность, ИЛИ которые принимают </a:t>
            </a:r>
            <a:r>
              <a:rPr lang="ru-RU" sz="2200" b="1" dirty="0"/>
              <a:t>участие в решении о покупке </a:t>
            </a:r>
            <a:r>
              <a:rPr lang="ru-RU" sz="2200" dirty="0"/>
              <a:t>продукта.</a:t>
            </a:r>
            <a:endParaRPr lang="ru-RU" sz="2200" dirty="0">
              <a:latin typeface="Arial"/>
              <a:cs typeface="Arial"/>
            </a:endParaRPr>
          </a:p>
          <a:p>
            <a:pPr marL="0" indent="0" algn="l">
              <a:lnSpc>
                <a:spcPct val="100000"/>
              </a:lnSpc>
              <a:spcBef>
                <a:spcPts val="1500"/>
              </a:spcBef>
              <a:buNone/>
            </a:pPr>
            <a:r>
              <a:rPr lang="ru-RU" sz="2200" dirty="0"/>
              <a:t>На них вы будете </a:t>
            </a:r>
            <a:r>
              <a:rPr lang="ru-RU" sz="2200" b="1" dirty="0"/>
              <a:t>ориентироваться</a:t>
            </a:r>
            <a:r>
              <a:rPr lang="ru-RU" sz="2200" dirty="0"/>
              <a:t> при запуске бизнеса, </a:t>
            </a:r>
            <a:r>
              <a:rPr lang="ru-RU" sz="2200" b="1" dirty="0"/>
              <a:t>разработке</a:t>
            </a:r>
            <a:r>
              <a:rPr lang="ru-RU" sz="2200" dirty="0"/>
              <a:t> самого </a:t>
            </a:r>
            <a:r>
              <a:rPr lang="ru-RU" sz="2200" b="1" dirty="0"/>
              <a:t>продукта</a:t>
            </a:r>
            <a:r>
              <a:rPr lang="ru-RU" sz="2200" dirty="0"/>
              <a:t> и его </a:t>
            </a:r>
            <a:r>
              <a:rPr lang="ru-RU" sz="2200" b="1" dirty="0"/>
              <a:t>фич</a:t>
            </a:r>
            <a:r>
              <a:rPr lang="ru-RU" sz="2200" dirty="0"/>
              <a:t>, разработке </a:t>
            </a:r>
            <a:r>
              <a:rPr lang="ru-RU" sz="2200" b="1" dirty="0"/>
              <a:t>дизайна</a:t>
            </a:r>
            <a:r>
              <a:rPr lang="ru-RU" sz="2200" dirty="0"/>
              <a:t>, запуске </a:t>
            </a:r>
            <a:r>
              <a:rPr lang="ru-RU" sz="2200" b="1" dirty="0"/>
              <a:t>рекламы</a:t>
            </a:r>
            <a:r>
              <a:rPr lang="ru-RU" sz="2200" dirty="0"/>
              <a:t> и других </a:t>
            </a:r>
            <a:r>
              <a:rPr lang="ru-RU" sz="2200" b="1" dirty="0"/>
              <a:t>маркетинговых</a:t>
            </a:r>
            <a:r>
              <a:rPr lang="ru-RU" sz="2200" dirty="0"/>
              <a:t> мероприятий.</a:t>
            </a:r>
          </a:p>
          <a:p>
            <a:pPr marL="0" indent="0" algn="l">
              <a:lnSpc>
                <a:spcPct val="100000"/>
              </a:lnSpc>
              <a:spcBef>
                <a:spcPts val="1500"/>
              </a:spcBef>
              <a:buNone/>
            </a:pPr>
            <a:r>
              <a:rPr lang="ru-RU" sz="2200" dirty="0">
                <a:solidFill>
                  <a:schemeClr val="accent5">
                    <a:lumMod val="50000"/>
                  </a:schemeClr>
                </a:solidFill>
              </a:rPr>
              <a:t>Не всегда реальная целевая аудитория</a:t>
            </a:r>
            <a:br>
              <a:rPr lang="en-US" sz="2200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ru-RU" sz="2200" dirty="0">
                <a:solidFill>
                  <a:schemeClr val="accent5">
                    <a:lumMod val="50000"/>
                  </a:schemeClr>
                </a:solidFill>
              </a:rPr>
              <a:t>совпадает с предполагаемой (пример с </a:t>
            </a:r>
            <a:r>
              <a:rPr lang="en-US" sz="2200" dirty="0">
                <a:solidFill>
                  <a:schemeClr val="accent5">
                    <a:lumMod val="50000"/>
                  </a:schemeClr>
                </a:solidFill>
              </a:rPr>
              <a:t>Playrix</a:t>
            </a:r>
            <a:r>
              <a:rPr lang="ru-RU" sz="2200" dirty="0">
                <a:solidFill>
                  <a:schemeClr val="accent5">
                    <a:lumMod val="50000"/>
                  </a:schemeClr>
                </a:solidFill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400" dirty="0"/>
          </a:p>
        </p:txBody>
      </p:sp>
      <p:pic>
        <p:nvPicPr>
          <p:cNvPr id="3" name="Picture 2" descr="Немного фото с “круглого стола” | SEOM.info">
            <a:extLst>
              <a:ext uri="{FF2B5EF4-FFF2-40B4-BE49-F238E27FC236}">
                <a16:creationId xmlns:a16="http://schemas.microsoft.com/office/drawing/2014/main" id="{91A6E086-D9FA-5E67-E4E8-43CC10081F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13457" y="0"/>
            <a:ext cx="2378543" cy="262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C131C6C-3130-A1DD-0504-DE1248C9A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79769" y="6032119"/>
            <a:ext cx="2276098" cy="70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layrix анонсировала новую три-в-ряд — Gardenscapes | App2top">
            <a:extLst>
              <a:ext uri="{FF2B5EF4-FFF2-40B4-BE49-F238E27FC236}">
                <a16:creationId xmlns:a16="http://schemas.microsoft.com/office/drawing/2014/main" id="{DF673ADC-5FE8-6109-42C3-B56BFC8E9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78132" y="5105451"/>
            <a:ext cx="3113868" cy="175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2481" y="2668105"/>
            <a:ext cx="6384707" cy="35706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81626" y="660500"/>
            <a:ext cx="5874173" cy="326157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18626">
              <a:spcBef>
                <a:spcPts val="133"/>
              </a:spcBef>
            </a:pPr>
            <a:r>
              <a:rPr sz="4000" dirty="0">
                <a:cs typeface="Arial"/>
              </a:rPr>
              <a:t>Клиент</a:t>
            </a:r>
            <a:r>
              <a:rPr sz="4000" spc="-127" dirty="0">
                <a:cs typeface="Arial"/>
              </a:rPr>
              <a:t> </a:t>
            </a:r>
            <a:r>
              <a:rPr sz="4000" dirty="0">
                <a:cs typeface="Arial"/>
              </a:rPr>
              <a:t>выбирает</a:t>
            </a:r>
            <a:r>
              <a:rPr sz="4000" spc="-107" dirty="0">
                <a:cs typeface="Arial"/>
              </a:rPr>
              <a:t> </a:t>
            </a:r>
            <a:r>
              <a:rPr sz="4000" spc="-13" dirty="0">
                <a:cs typeface="Arial"/>
              </a:rPr>
              <a:t>какое </a:t>
            </a:r>
            <a:r>
              <a:rPr sz="4000" dirty="0">
                <a:cs typeface="Arial"/>
              </a:rPr>
              <a:t>из</a:t>
            </a:r>
            <a:r>
              <a:rPr sz="4000" spc="-47" dirty="0">
                <a:cs typeface="Arial"/>
              </a:rPr>
              <a:t> </a:t>
            </a:r>
            <a:r>
              <a:rPr sz="4000" dirty="0">
                <a:cs typeface="Arial"/>
              </a:rPr>
              <a:t>решений</a:t>
            </a:r>
            <a:r>
              <a:rPr sz="4000" spc="-33" dirty="0">
                <a:cs typeface="Arial"/>
              </a:rPr>
              <a:t> </a:t>
            </a:r>
            <a:r>
              <a:rPr sz="4000" b="1" dirty="0">
                <a:cs typeface="Arial"/>
              </a:rPr>
              <a:t>лучше</a:t>
            </a:r>
            <a:r>
              <a:rPr sz="4000" b="1" spc="-40" dirty="0">
                <a:cs typeface="Arial"/>
              </a:rPr>
              <a:t> </a:t>
            </a:r>
            <a:r>
              <a:rPr sz="4000" b="1" spc="-67" dirty="0">
                <a:cs typeface="Arial"/>
              </a:rPr>
              <a:t>и </a:t>
            </a:r>
            <a:r>
              <a:rPr sz="4000" b="1" dirty="0">
                <a:cs typeface="Arial"/>
              </a:rPr>
              <a:t>дешевле</a:t>
            </a:r>
            <a:r>
              <a:rPr sz="4000" b="1" spc="-193" dirty="0">
                <a:cs typeface="Arial"/>
              </a:rPr>
              <a:t> </a:t>
            </a:r>
            <a:r>
              <a:rPr sz="4000" spc="-13" dirty="0">
                <a:cs typeface="Arial"/>
              </a:rPr>
              <a:t>делает</a:t>
            </a:r>
            <a:r>
              <a:rPr sz="4000" spc="-173" dirty="0">
                <a:cs typeface="Arial"/>
              </a:rPr>
              <a:t> </a:t>
            </a:r>
            <a:r>
              <a:rPr sz="4000" spc="-80" dirty="0">
                <a:cs typeface="Arial"/>
              </a:rPr>
              <a:t>задачу.</a:t>
            </a:r>
            <a:endParaRPr sz="4000" dirty="0">
              <a:cs typeface="Arial"/>
            </a:endParaRPr>
          </a:p>
          <a:p>
            <a:pPr marL="16933" marR="6773">
              <a:spcBef>
                <a:spcPts val="1300"/>
              </a:spcBef>
            </a:pPr>
            <a:r>
              <a:rPr sz="4000" dirty="0">
                <a:solidFill>
                  <a:srgbClr val="666666"/>
                </a:solidFill>
                <a:cs typeface="Arial"/>
              </a:rPr>
              <a:t>И</a:t>
            </a:r>
            <a:r>
              <a:rPr sz="4000" spc="-100" dirty="0">
                <a:solidFill>
                  <a:srgbClr val="666666"/>
                </a:solidFill>
                <a:cs typeface="Arial"/>
              </a:rPr>
              <a:t> </a:t>
            </a:r>
            <a:r>
              <a:rPr sz="4000" dirty="0">
                <a:solidFill>
                  <a:srgbClr val="666666"/>
                </a:solidFill>
                <a:cs typeface="Arial"/>
              </a:rPr>
              <a:t>одновременно</a:t>
            </a:r>
            <a:r>
              <a:rPr sz="4000" spc="-80" dirty="0">
                <a:solidFill>
                  <a:srgbClr val="666666"/>
                </a:solidFill>
                <a:cs typeface="Arial"/>
              </a:rPr>
              <a:t> </a:t>
            </a:r>
            <a:r>
              <a:rPr sz="4000" spc="-33" dirty="0">
                <a:solidFill>
                  <a:srgbClr val="666666"/>
                </a:solidFill>
                <a:cs typeface="Arial"/>
              </a:rPr>
              <a:t>решает </a:t>
            </a:r>
            <a:r>
              <a:rPr sz="4000" dirty="0">
                <a:solidFill>
                  <a:srgbClr val="666666"/>
                </a:solidFill>
                <a:cs typeface="Arial"/>
              </a:rPr>
              <a:t>больше</a:t>
            </a:r>
            <a:r>
              <a:rPr sz="4000" spc="-120" dirty="0">
                <a:solidFill>
                  <a:srgbClr val="666666"/>
                </a:solidFill>
                <a:cs typeface="Arial"/>
              </a:rPr>
              <a:t> </a:t>
            </a:r>
            <a:r>
              <a:rPr sz="4000" spc="-13" dirty="0">
                <a:solidFill>
                  <a:srgbClr val="666666"/>
                </a:solidFill>
                <a:cs typeface="Arial"/>
              </a:rPr>
              <a:t>задач.</a:t>
            </a:r>
            <a:endParaRPr sz="4000" dirty="0"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8821" y="3383453"/>
            <a:ext cx="7651903" cy="307114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87871" y="742386"/>
            <a:ext cx="5990167" cy="326157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4000" dirty="0">
                <a:cs typeface="Arial"/>
              </a:rPr>
              <a:t>Какой</a:t>
            </a:r>
            <a:r>
              <a:rPr sz="4000" spc="-47" dirty="0">
                <a:cs typeface="Arial"/>
              </a:rPr>
              <a:t> </a:t>
            </a:r>
            <a:r>
              <a:rPr sz="4000" dirty="0">
                <a:cs typeface="Arial"/>
              </a:rPr>
              <a:t>продукт</a:t>
            </a:r>
            <a:r>
              <a:rPr sz="4000" spc="-27" dirty="0">
                <a:cs typeface="Arial"/>
              </a:rPr>
              <a:t> </a:t>
            </a:r>
            <a:r>
              <a:rPr sz="4000" spc="-13" dirty="0">
                <a:cs typeface="Arial"/>
              </a:rPr>
              <a:t>наймет </a:t>
            </a:r>
            <a:r>
              <a:rPr sz="4000" dirty="0">
                <a:cs typeface="Arial"/>
              </a:rPr>
              <a:t>клиент</a:t>
            </a:r>
            <a:r>
              <a:rPr sz="4000" spc="-93" dirty="0">
                <a:cs typeface="Arial"/>
              </a:rPr>
              <a:t> </a:t>
            </a:r>
            <a:r>
              <a:rPr sz="4000" dirty="0">
                <a:cs typeface="Arial"/>
              </a:rPr>
              <a:t>решает</a:t>
            </a:r>
            <a:r>
              <a:rPr sz="4000" spc="-60" dirty="0">
                <a:cs typeface="Arial"/>
              </a:rPr>
              <a:t> </a:t>
            </a:r>
            <a:r>
              <a:rPr sz="4000" b="1" spc="-13" dirty="0">
                <a:cs typeface="Arial"/>
              </a:rPr>
              <a:t>контекст</a:t>
            </a:r>
            <a:r>
              <a:rPr sz="4000" spc="-13" dirty="0">
                <a:cs typeface="Arial"/>
              </a:rPr>
              <a:t>.</a:t>
            </a:r>
            <a:endParaRPr sz="4000" dirty="0">
              <a:cs typeface="Arial"/>
            </a:endParaRPr>
          </a:p>
          <a:p>
            <a:pPr marL="16933" marR="380990">
              <a:spcBef>
                <a:spcPts val="1300"/>
              </a:spcBef>
            </a:pPr>
            <a:r>
              <a:rPr sz="4000" dirty="0">
                <a:solidFill>
                  <a:srgbClr val="666666"/>
                </a:solidFill>
                <a:cs typeface="Arial"/>
              </a:rPr>
              <a:t>Портрет</a:t>
            </a:r>
            <a:r>
              <a:rPr sz="4000" spc="-253" dirty="0">
                <a:solidFill>
                  <a:srgbClr val="666666"/>
                </a:solidFill>
                <a:cs typeface="Arial"/>
              </a:rPr>
              <a:t> </a:t>
            </a:r>
            <a:r>
              <a:rPr sz="4000" spc="-47" dirty="0">
                <a:solidFill>
                  <a:srgbClr val="666666"/>
                </a:solidFill>
                <a:cs typeface="Arial"/>
              </a:rPr>
              <a:t>пользователей </a:t>
            </a:r>
            <a:r>
              <a:rPr sz="4000" dirty="0">
                <a:solidFill>
                  <a:srgbClr val="666666"/>
                </a:solidFill>
                <a:cs typeface="Arial"/>
              </a:rPr>
              <a:t>имеет</a:t>
            </a:r>
            <a:r>
              <a:rPr sz="4000" spc="-160" dirty="0">
                <a:solidFill>
                  <a:srgbClr val="666666"/>
                </a:solidFill>
                <a:cs typeface="Arial"/>
              </a:rPr>
              <a:t> </a:t>
            </a:r>
            <a:r>
              <a:rPr sz="4000" spc="-13" dirty="0">
                <a:solidFill>
                  <a:srgbClr val="666666"/>
                </a:solidFill>
                <a:cs typeface="Arial"/>
              </a:rPr>
              <a:t>второстепенное значение.</a:t>
            </a:r>
            <a:endParaRPr sz="4000" dirty="0"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6209" y="3093525"/>
            <a:ext cx="6485401" cy="356008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80469" y="900279"/>
            <a:ext cx="5768700" cy="2812735"/>
          </a:xfrm>
          <a:prstGeom prst="rect">
            <a:avLst/>
          </a:prstGeom>
        </p:spPr>
        <p:txBody>
          <a:bodyPr vert="horz" wrap="square" lIns="0" tIns="182033" rIns="0" bIns="0" rtlCol="0">
            <a:spAutoFit/>
          </a:bodyPr>
          <a:lstStyle/>
          <a:p>
            <a:pPr marL="16933">
              <a:spcBef>
                <a:spcPts val="1433"/>
              </a:spcBef>
            </a:pPr>
            <a:r>
              <a:rPr lang="ru-RU" sz="4000" dirty="0">
                <a:solidFill>
                  <a:srgbClr val="000000"/>
                </a:solidFill>
                <a:cs typeface="Arial"/>
              </a:rPr>
              <a:t>Клиент</a:t>
            </a:r>
            <a:r>
              <a:rPr lang="ru-RU" sz="4000" spc="-73" dirty="0">
                <a:solidFill>
                  <a:srgbClr val="000000"/>
                </a:solidFill>
                <a:cs typeface="Arial"/>
              </a:rPr>
              <a:t> </a:t>
            </a:r>
            <a:r>
              <a:rPr lang="ru-RU" sz="4000" dirty="0">
                <a:solidFill>
                  <a:srgbClr val="000000"/>
                </a:solidFill>
                <a:cs typeface="Arial"/>
              </a:rPr>
              <a:t>ничего</a:t>
            </a:r>
            <a:r>
              <a:rPr lang="ru-RU" sz="4000" spc="-40" dirty="0">
                <a:solidFill>
                  <a:srgbClr val="000000"/>
                </a:solidFill>
                <a:cs typeface="Arial"/>
              </a:rPr>
              <a:t> </a:t>
            </a:r>
            <a:r>
              <a:rPr lang="ru-RU" sz="4000" b="1" dirty="0">
                <a:solidFill>
                  <a:srgbClr val="000000"/>
                </a:solidFill>
                <a:cs typeface="Arial"/>
              </a:rPr>
              <a:t>не</a:t>
            </a:r>
            <a:r>
              <a:rPr lang="ru-RU" sz="4000" b="1" spc="-53" dirty="0">
                <a:solidFill>
                  <a:srgbClr val="000000"/>
                </a:solidFill>
                <a:cs typeface="Arial"/>
              </a:rPr>
              <a:t> </a:t>
            </a:r>
            <a:r>
              <a:rPr lang="ru-RU" sz="4000" b="1" spc="-33" dirty="0">
                <a:solidFill>
                  <a:srgbClr val="000000"/>
                </a:solidFill>
                <a:cs typeface="Arial"/>
              </a:rPr>
              <a:t>хочет</a:t>
            </a:r>
            <a:br>
              <a:rPr lang="ru-RU" sz="4000" dirty="0">
                <a:cs typeface="Arial"/>
              </a:rPr>
            </a:br>
            <a:r>
              <a:rPr lang="ru-RU" sz="4000" dirty="0">
                <a:cs typeface="Arial"/>
              </a:rPr>
              <a:t>делать</a:t>
            </a:r>
            <a:r>
              <a:rPr sz="4000" spc="-152" dirty="0">
                <a:cs typeface="Arial"/>
              </a:rPr>
              <a:t> </a:t>
            </a:r>
            <a:r>
              <a:rPr sz="4000" dirty="0">
                <a:cs typeface="Arial"/>
              </a:rPr>
              <a:t>или</a:t>
            </a:r>
            <a:r>
              <a:rPr sz="4000" spc="-127" dirty="0">
                <a:cs typeface="Arial"/>
              </a:rPr>
              <a:t> </a:t>
            </a:r>
            <a:r>
              <a:rPr sz="4000" spc="-13" dirty="0">
                <a:cs typeface="Arial"/>
              </a:rPr>
              <a:t>решать.</a:t>
            </a:r>
            <a:endParaRPr sz="4000" dirty="0">
              <a:cs typeface="Arial"/>
            </a:endParaRPr>
          </a:p>
          <a:p>
            <a:pPr marL="16933" marR="850879">
              <a:spcBef>
                <a:spcPts val="1300"/>
              </a:spcBef>
            </a:pPr>
            <a:r>
              <a:rPr sz="4000" dirty="0">
                <a:solidFill>
                  <a:srgbClr val="666666"/>
                </a:solidFill>
                <a:cs typeface="Arial"/>
              </a:rPr>
              <a:t>Он</a:t>
            </a:r>
            <a:r>
              <a:rPr sz="4000" spc="-113" dirty="0">
                <a:solidFill>
                  <a:srgbClr val="666666"/>
                </a:solidFill>
                <a:cs typeface="Arial"/>
              </a:rPr>
              <a:t> </a:t>
            </a:r>
            <a:r>
              <a:rPr sz="4000" spc="-13" dirty="0">
                <a:solidFill>
                  <a:srgbClr val="666666"/>
                </a:solidFill>
                <a:cs typeface="Arial"/>
              </a:rPr>
              <a:t>хочет</a:t>
            </a:r>
            <a:r>
              <a:rPr sz="4000" spc="-113" dirty="0">
                <a:solidFill>
                  <a:srgbClr val="666666"/>
                </a:solidFill>
                <a:cs typeface="Arial"/>
              </a:rPr>
              <a:t> </a:t>
            </a:r>
            <a:r>
              <a:rPr sz="4000" spc="-33" dirty="0">
                <a:solidFill>
                  <a:srgbClr val="666666"/>
                </a:solidFill>
                <a:cs typeface="Arial"/>
              </a:rPr>
              <a:t>только </a:t>
            </a:r>
            <a:r>
              <a:rPr sz="4000" spc="-13" dirty="0">
                <a:solidFill>
                  <a:srgbClr val="666666"/>
                </a:solidFill>
                <a:cs typeface="Arial"/>
              </a:rPr>
              <a:t>результат.</a:t>
            </a:r>
            <a:endParaRPr sz="4000" dirty="0"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3709E6-FA77-5DA4-03CA-A81683375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7308"/>
          </a:xfrm>
        </p:spPr>
        <p:txBody>
          <a:bodyPr/>
          <a:lstStyle/>
          <a:p>
            <a:r>
              <a:rPr lang="en-US" dirty="0"/>
              <a:t>JTBD— </a:t>
            </a:r>
            <a:r>
              <a:rPr lang="ru-RU" dirty="0"/>
              <a:t>контекст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A9E577-8131-62B1-04E7-5E044B888327}"/>
              </a:ext>
            </a:extLst>
          </p:cNvPr>
          <p:cNvSpPr txBox="1"/>
          <p:nvPr/>
        </p:nvSpPr>
        <p:spPr>
          <a:xfrm>
            <a:off x="6096000" y="1398496"/>
            <a:ext cx="5350136" cy="50167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ru-RU" sz="2000" b="0" i="0" dirty="0">
                <a:solidFill>
                  <a:srgbClr val="292929"/>
                </a:solidFill>
                <a:effectLst/>
              </a:rPr>
              <a:t>Позиционирование готового или запуск нового продукта по концепции </a:t>
            </a:r>
            <a:r>
              <a:rPr lang="en" sz="2000" b="0" i="0" dirty="0">
                <a:solidFill>
                  <a:srgbClr val="292929"/>
                </a:solidFill>
                <a:effectLst/>
              </a:rPr>
              <a:t>JTBD 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начинается не с описания пользователей, а с описания </a:t>
            </a:r>
            <a:r>
              <a:rPr lang="ru-RU" sz="2000" b="1" i="0" dirty="0">
                <a:solidFill>
                  <a:srgbClr val="292929"/>
                </a:solidFill>
                <a:effectLst/>
              </a:rPr>
              <a:t>ситуаций, в которых у пользователей возникает потребность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 в продукте.</a:t>
            </a:r>
          </a:p>
          <a:p>
            <a:endParaRPr lang="ru-RU" sz="2000" dirty="0">
              <a:solidFill>
                <a:srgbClr val="292929"/>
              </a:solidFill>
            </a:endParaRPr>
          </a:p>
          <a:p>
            <a:r>
              <a:rPr lang="ru-RU" sz="2000" b="0" i="0" dirty="0">
                <a:solidFill>
                  <a:srgbClr val="292929"/>
                </a:solidFill>
                <a:effectLst/>
              </a:rPr>
              <a:t>Так появляется </a:t>
            </a:r>
            <a:r>
              <a:rPr lang="ru-RU" sz="2000" b="1" i="0" dirty="0">
                <a:solidFill>
                  <a:srgbClr val="292929"/>
                </a:solidFill>
                <a:effectLst/>
              </a:rPr>
              <a:t>четкий список «работ»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, на которые пользователь (не важно какой — любой) сможет «нанять» продукт.</a:t>
            </a:r>
            <a:br>
              <a:rPr lang="en-US" sz="2000" b="0" i="0" dirty="0">
                <a:solidFill>
                  <a:srgbClr val="292929"/>
                </a:solidFill>
                <a:effectLst/>
              </a:rPr>
            </a:br>
            <a:r>
              <a:rPr lang="ru-RU" sz="2000" b="0" i="0" dirty="0">
                <a:solidFill>
                  <a:srgbClr val="292929"/>
                </a:solidFill>
                <a:effectLst/>
              </a:rPr>
              <a:t>Важно понять </a:t>
            </a:r>
            <a:r>
              <a:rPr lang="ru-RU" sz="2000" b="1" i="0" dirty="0">
                <a:solidFill>
                  <a:srgbClr val="292929"/>
                </a:solidFill>
                <a:effectLst/>
              </a:rPr>
              <a:t>зачем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 </a:t>
            </a:r>
            <a:r>
              <a:rPr lang="ru-RU" sz="2000" b="1" i="0" dirty="0">
                <a:solidFill>
                  <a:srgbClr val="292929"/>
                </a:solidFill>
                <a:effectLst/>
              </a:rPr>
              <a:t>пользователь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 будет </a:t>
            </a:r>
            <a:r>
              <a:rPr lang="ru-RU" sz="2000" b="1" i="0" dirty="0">
                <a:solidFill>
                  <a:srgbClr val="292929"/>
                </a:solidFill>
                <a:effectLst/>
              </a:rPr>
              <a:t>«нанимать» ваш продукт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 для решения своих задач.</a:t>
            </a:r>
            <a:br>
              <a:rPr lang="ru-RU" sz="2000" b="0" i="0" dirty="0">
                <a:solidFill>
                  <a:srgbClr val="292929"/>
                </a:solidFill>
                <a:effectLst/>
              </a:rPr>
            </a:br>
            <a:r>
              <a:rPr lang="ru-RU" sz="2000" b="0" i="0" dirty="0">
                <a:solidFill>
                  <a:srgbClr val="292929"/>
                </a:solidFill>
                <a:effectLst/>
              </a:rPr>
              <a:t>Исходя из этого: создадим правильный продукт, правильное позиционирование и продвижение.</a:t>
            </a:r>
            <a:endParaRPr lang="ru-RU" sz="2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8F8EEA-A2F5-F9D4-5441-77702B2B5A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177" y="1628577"/>
            <a:ext cx="5099617" cy="330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724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1AABCA-459E-2FDF-BCFD-8ABCAB1AA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17" y="596666"/>
            <a:ext cx="4434972" cy="920336"/>
          </a:xfrm>
        </p:spPr>
        <p:txBody>
          <a:bodyPr/>
          <a:lstStyle/>
          <a:p>
            <a:r>
              <a:rPr lang="en-US" dirty="0"/>
              <a:t>JTBD— </a:t>
            </a:r>
            <a:r>
              <a:rPr lang="ru-RU" dirty="0"/>
              <a:t>контекст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3D39F07F-EA50-08DE-E893-84AAD7BA51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0499" y="165685"/>
            <a:ext cx="5313078" cy="2937897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E245256-0B24-5D04-58E7-0CF6371650F2}"/>
              </a:ext>
            </a:extLst>
          </p:cNvPr>
          <p:cNvSpPr txBox="1"/>
          <p:nvPr/>
        </p:nvSpPr>
        <p:spPr>
          <a:xfrm>
            <a:off x="673450" y="3389961"/>
            <a:ext cx="10686625" cy="2749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i="1" dirty="0">
                <a:solidFill>
                  <a:srgbClr val="0034ED"/>
                </a:solidFill>
                <a:effectLst/>
                <a:cs typeface="Calibri" panose="020F0502020204030204" pitchFamily="34" charset="0"/>
              </a:rPr>
              <a:t>Клиенты нанимают</a:t>
            </a:r>
            <a:r>
              <a:rPr lang="ru-RU" sz="2800" i="1" dirty="0">
                <a:solidFill>
                  <a:srgbClr val="0034ED"/>
                </a:solidFill>
                <a:cs typeface="Calibri" panose="020F0502020204030204" pitchFamily="34" charset="0"/>
              </a:rPr>
              <a:t> </a:t>
            </a:r>
            <a:r>
              <a:rPr lang="ru-RU" sz="2800" i="1" dirty="0">
                <a:solidFill>
                  <a:srgbClr val="0034ED"/>
                </a:solidFill>
                <a:effectLst/>
                <a:cs typeface="Calibri" panose="020F0502020204030204" pitchFamily="34" charset="0"/>
              </a:rPr>
              <a:t>продукт на работу</a:t>
            </a:r>
            <a:endParaRPr lang="en-US" sz="2800" i="1" dirty="0">
              <a:solidFill>
                <a:srgbClr val="0034ED"/>
              </a:solidFill>
              <a:effectLst/>
              <a:cs typeface="Calibri" panose="020F0502020204030204" pitchFamily="34" charset="0"/>
            </a:endParaRPr>
          </a:p>
          <a:p>
            <a:r>
              <a:rPr lang="ru-RU" sz="2800" i="1" dirty="0">
                <a:effectLst/>
                <a:cs typeface="Calibri" panose="020F0502020204030204" pitchFamily="34" charset="0"/>
              </a:rPr>
              <a:t>Сам продукт не имеет ценности</a:t>
            </a:r>
            <a:endParaRPr lang="ru-RU" sz="2800" i="1" dirty="0">
              <a:solidFill>
                <a:srgbClr val="292929"/>
              </a:solidFill>
              <a:cs typeface="Calibri" panose="020F0502020204030204" pitchFamily="34" charset="0"/>
            </a:endParaRPr>
          </a:p>
          <a:p>
            <a:pPr>
              <a:spcBef>
                <a:spcPts val="1000"/>
              </a:spcBef>
            </a:pPr>
            <a:r>
              <a:rPr lang="en-US" sz="2000" b="0" i="0" dirty="0">
                <a:solidFill>
                  <a:srgbClr val="292929"/>
                </a:solidFill>
                <a:effectLst/>
              </a:rPr>
              <a:t>«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Утеплить ноги</a:t>
            </a:r>
            <a:r>
              <a:rPr lang="en-US" sz="2000" b="0" i="0" dirty="0">
                <a:solidFill>
                  <a:srgbClr val="292929"/>
                </a:solidFill>
                <a:effectLst/>
              </a:rPr>
              <a:t>»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, </a:t>
            </a:r>
            <a:r>
              <a:rPr lang="en-US" sz="2000" b="0" i="0" dirty="0">
                <a:solidFill>
                  <a:srgbClr val="292929"/>
                </a:solidFill>
                <a:effectLst/>
              </a:rPr>
              <a:t>«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расслабиться</a:t>
            </a:r>
            <a:r>
              <a:rPr lang="en-US" sz="2000" b="0" i="0" dirty="0">
                <a:solidFill>
                  <a:srgbClr val="292929"/>
                </a:solidFill>
                <a:effectLst/>
              </a:rPr>
              <a:t>»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, </a:t>
            </a:r>
            <a:r>
              <a:rPr lang="en-US" sz="2000" b="0" i="0" dirty="0">
                <a:solidFill>
                  <a:srgbClr val="292929"/>
                </a:solidFill>
                <a:effectLst/>
              </a:rPr>
              <a:t>«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почистить зубы</a:t>
            </a:r>
            <a:r>
              <a:rPr lang="en-US" sz="2000" b="0" i="0" dirty="0">
                <a:solidFill>
                  <a:srgbClr val="292929"/>
                </a:solidFill>
                <a:effectLst/>
              </a:rPr>
              <a:t>»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, </a:t>
            </a:r>
            <a:r>
              <a:rPr lang="en-US" sz="2000" b="0" i="0" dirty="0">
                <a:solidFill>
                  <a:srgbClr val="292929"/>
                </a:solidFill>
                <a:effectLst/>
              </a:rPr>
              <a:t>«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утолить голод</a:t>
            </a:r>
            <a:r>
              <a:rPr lang="en-US" sz="2000" b="0" i="0" dirty="0">
                <a:solidFill>
                  <a:srgbClr val="292929"/>
                </a:solidFill>
                <a:effectLst/>
              </a:rPr>
              <a:t>»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, </a:t>
            </a:r>
            <a:r>
              <a:rPr lang="en-US" sz="2000" b="0" i="0" dirty="0">
                <a:solidFill>
                  <a:srgbClr val="292929"/>
                </a:solidFill>
                <a:effectLst/>
              </a:rPr>
              <a:t>«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занять ребенка в дороге</a:t>
            </a:r>
            <a:r>
              <a:rPr lang="en-US" sz="2000" b="0" i="0" dirty="0">
                <a:solidFill>
                  <a:srgbClr val="292929"/>
                </a:solidFill>
                <a:effectLst/>
              </a:rPr>
              <a:t>», </a:t>
            </a:r>
            <a:r>
              <a:rPr lang="en-US" sz="2000" dirty="0">
                <a:solidFill>
                  <a:srgbClr val="292929"/>
                </a:solidFill>
              </a:rPr>
              <a:t>«</a:t>
            </a:r>
            <a:r>
              <a:rPr lang="ru-RU" sz="2000" dirty="0">
                <a:solidFill>
                  <a:srgbClr val="292929"/>
                </a:solidFill>
              </a:rPr>
              <a:t>поесть в дороге</a:t>
            </a:r>
            <a:r>
              <a:rPr lang="en-US" sz="2000" dirty="0">
                <a:solidFill>
                  <a:srgbClr val="292929"/>
                </a:solidFill>
              </a:rPr>
              <a:t>»</a:t>
            </a:r>
            <a:r>
              <a:rPr lang="en-US" sz="2000" b="0" i="0" dirty="0">
                <a:solidFill>
                  <a:srgbClr val="292929"/>
                </a:solidFill>
                <a:effectLst/>
              </a:rPr>
              <a:t> 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— все это задачи, которые можно решить 100 разными способами. </a:t>
            </a:r>
            <a:endParaRPr lang="ru-RU" sz="2000" dirty="0">
              <a:solidFill>
                <a:srgbClr val="292929"/>
              </a:solidFill>
            </a:endParaRPr>
          </a:p>
          <a:p>
            <a:pPr>
              <a:spcBef>
                <a:spcPts val="1000"/>
              </a:spcBef>
            </a:pPr>
            <a:r>
              <a:rPr lang="ru-RU" sz="2000" b="0" i="0" dirty="0">
                <a:solidFill>
                  <a:srgbClr val="292929"/>
                </a:solidFill>
                <a:effectLst/>
              </a:rPr>
              <a:t>Сможете ответить себе на вопросы «</a:t>
            </a:r>
            <a:r>
              <a:rPr lang="ru-RU" sz="2000" b="1" i="0" dirty="0">
                <a:solidFill>
                  <a:srgbClr val="292929"/>
                </a:solidFill>
                <a:effectLst/>
              </a:rPr>
              <a:t>зачем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» и «</a:t>
            </a:r>
            <a:r>
              <a:rPr lang="ru-RU" sz="2000" b="1" i="0" dirty="0">
                <a:solidFill>
                  <a:srgbClr val="292929"/>
                </a:solidFill>
                <a:effectLst/>
              </a:rPr>
              <a:t>в каких ситуациях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» ваш </a:t>
            </a:r>
            <a:r>
              <a:rPr lang="ru-RU" sz="2000" b="1" i="0" dirty="0">
                <a:solidFill>
                  <a:srgbClr val="292929"/>
                </a:solidFill>
                <a:effectLst/>
              </a:rPr>
              <a:t>продукт сработает наилучшим образом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 — сможете доказать это и пользователю, а заодно подкорректировать продукт.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6250270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>
            <a:spLocks noGrp="1"/>
          </p:cNvSpPr>
          <p:nvPr>
            <p:ph type="title"/>
          </p:nvPr>
        </p:nvSpPr>
        <p:spPr>
          <a:xfrm>
            <a:off x="627811" y="397564"/>
            <a:ext cx="10730400" cy="954156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/>
              <a:t>Основные принципы JTBD</a:t>
            </a:r>
            <a:endParaRPr sz="4400" dirty="0"/>
          </a:p>
        </p:txBody>
      </p:sp>
      <p:sp>
        <p:nvSpPr>
          <p:cNvPr id="174" name="Google Shape;174;p23"/>
          <p:cNvSpPr txBox="1">
            <a:spLocks noGrp="1"/>
          </p:cNvSpPr>
          <p:nvPr>
            <p:ph type="body" idx="1"/>
          </p:nvPr>
        </p:nvSpPr>
        <p:spPr>
          <a:xfrm>
            <a:off x="627810" y="1417982"/>
            <a:ext cx="11140119" cy="387734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★"/>
            </a:pPr>
            <a:r>
              <a:rPr lang="ru-RU" sz="2400" dirty="0"/>
              <a:t>Все основные </a:t>
            </a:r>
            <a:r>
              <a:rPr lang="ru-RU" sz="2400" b="1" dirty="0"/>
              <a:t>боли давно закрыты</a:t>
            </a:r>
            <a:endParaRPr sz="2400" b="1" dirty="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★"/>
            </a:pPr>
            <a:r>
              <a:rPr lang="ru-RU" sz="2400" dirty="0"/>
              <a:t>Нужно искать задачи, которые </a:t>
            </a:r>
            <a:r>
              <a:rPr lang="ru-RU" sz="2400" b="1" dirty="0"/>
              <a:t>не удовлетворены текущими решениями</a:t>
            </a:r>
            <a:endParaRPr sz="2400" dirty="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★"/>
            </a:pPr>
            <a:r>
              <a:rPr lang="ru-RU" sz="2400" dirty="0"/>
              <a:t>Клиент выбирает, какой продукт </a:t>
            </a:r>
            <a:r>
              <a:rPr lang="ru-RU" sz="2400" b="1" dirty="0"/>
              <a:t>лучше и дешевле</a:t>
            </a:r>
            <a:r>
              <a:rPr lang="ru-RU" sz="2400" dirty="0"/>
              <a:t> закрывает задачу. И одновременно решает больше смежных задач</a:t>
            </a:r>
            <a:endParaRPr sz="2400" dirty="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★"/>
            </a:pPr>
            <a:r>
              <a:rPr lang="ru-RU" sz="2400" dirty="0"/>
              <a:t>Какой продукт выберет клиент, </a:t>
            </a:r>
            <a:r>
              <a:rPr lang="ru-RU" sz="2400" b="1" dirty="0"/>
              <a:t>решает контекст.</a:t>
            </a:r>
            <a:r>
              <a:rPr lang="ru-RU" sz="2400" dirty="0"/>
              <a:t> Портрет пользователя имеет второстепенное значение</a:t>
            </a:r>
            <a:endParaRPr sz="2400" dirty="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★"/>
            </a:pPr>
            <a:r>
              <a:rPr lang="ru-RU" sz="2400" dirty="0"/>
              <a:t>Человек </a:t>
            </a:r>
            <a:r>
              <a:rPr lang="ru-RU" sz="2400" b="1" dirty="0"/>
              <a:t>не хочет ни в чём разбираться</a:t>
            </a:r>
            <a:r>
              <a:rPr lang="ru-RU" sz="2400" dirty="0"/>
              <a:t>. Он хочет, чтобы его задачи решили за него</a:t>
            </a:r>
            <a:endParaRPr sz="2400" i="1" dirty="0"/>
          </a:p>
        </p:txBody>
      </p:sp>
      <p:sp>
        <p:nvSpPr>
          <p:cNvPr id="2" name="Google Shape;182;p24">
            <a:extLst>
              <a:ext uri="{FF2B5EF4-FFF2-40B4-BE49-F238E27FC236}">
                <a16:creationId xmlns:a16="http://schemas.microsoft.com/office/drawing/2014/main" id="{E9D24FA4-4E3D-118A-809A-7BA5E24C8276}"/>
              </a:ext>
            </a:extLst>
          </p:cNvPr>
          <p:cNvSpPr txBox="1"/>
          <p:nvPr/>
        </p:nvSpPr>
        <p:spPr>
          <a:xfrm>
            <a:off x="848138" y="5440018"/>
            <a:ext cx="8788327" cy="95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-RU" sz="2800" b="1" dirty="0">
                <a:solidFill>
                  <a:schemeClr val="dk2"/>
                </a:solidFill>
                <a:ea typeface="Montserrat"/>
                <a:cs typeface="Consolas" panose="020B0609020204030204" pitchFamily="49" charset="0"/>
                <a:sym typeface="Montserrat"/>
              </a:rPr>
              <a:t>На какую задачу нанимают ваш продукт?</a:t>
            </a:r>
            <a:endParaRPr sz="2800" b="1" dirty="0">
              <a:solidFill>
                <a:schemeClr val="dk2"/>
              </a:solidFill>
              <a:ea typeface="Montserrat"/>
              <a:cs typeface="Consolas" panose="020B0609020204030204" pitchFamily="49" charset="0"/>
              <a:sym typeface="Montserra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B8D599-BF9A-78AF-7F1F-888B85102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635" y="365125"/>
            <a:ext cx="6675782" cy="704505"/>
          </a:xfrm>
        </p:spPr>
        <p:txBody>
          <a:bodyPr/>
          <a:lstStyle/>
          <a:p>
            <a:r>
              <a:rPr lang="en-US" dirty="0"/>
              <a:t>Jobs To Be Done: Job story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CDF42A-FF04-B870-9479-D3E7FBA0C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6417" y="365124"/>
            <a:ext cx="4956313" cy="63876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b="1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Некоторые правила формулирования </a:t>
            </a:r>
            <a:r>
              <a:rPr lang="en" sz="2000" b="1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job story</a:t>
            </a:r>
            <a:endParaRPr lang="ru-RU" sz="2000" b="1" dirty="0">
              <a:solidFill>
                <a:srgbClr val="292929"/>
              </a:solidFill>
              <a:latin typeface="PT Serif" panose="020A06030405050202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ru-RU" sz="2000" b="1" i="0" dirty="0">
                <a:solidFill>
                  <a:srgbClr val="292929"/>
                </a:solidFill>
                <a:effectLst/>
              </a:rPr>
              <a:t>Забыть о конкретных решениях, продуктах.</a:t>
            </a:r>
            <a:br>
              <a:rPr lang="ru-RU" sz="2000" b="0" i="0" dirty="0">
                <a:solidFill>
                  <a:srgbClr val="292929"/>
                </a:solidFill>
                <a:effectLst/>
              </a:rPr>
            </a:br>
            <a:r>
              <a:rPr lang="ru-RU" sz="2000" b="0" i="0" dirty="0">
                <a:solidFill>
                  <a:srgbClr val="292929"/>
                </a:solidFill>
                <a:effectLst/>
              </a:rPr>
              <a:t>Это самое главное правило: </a:t>
            </a:r>
            <a:r>
              <a:rPr lang="en" sz="2000" b="0" i="0" dirty="0">
                <a:solidFill>
                  <a:srgbClr val="292929"/>
                </a:solidFill>
                <a:effectLst/>
              </a:rPr>
              <a:t>job story 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не о продукте, а о человеке. Забудьте о продукте и думайте, </a:t>
            </a:r>
            <a:r>
              <a:rPr lang="ru-RU" sz="2000" b="1" i="0" dirty="0">
                <a:solidFill>
                  <a:srgbClr val="292929"/>
                </a:solidFill>
                <a:effectLst/>
              </a:rPr>
              <a:t>в какой ситуации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 находится человек, </a:t>
            </a:r>
            <a:r>
              <a:rPr lang="ru-RU" sz="2000" b="1" i="0" dirty="0">
                <a:solidFill>
                  <a:srgbClr val="292929"/>
                </a:solidFill>
                <a:effectLst/>
              </a:rPr>
              <a:t>к какому результату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 хочет прийти и какое </a:t>
            </a:r>
            <a:r>
              <a:rPr lang="ru-RU" sz="2000" b="1" i="0" dirty="0">
                <a:solidFill>
                  <a:srgbClr val="292929"/>
                </a:solidFill>
                <a:effectLst/>
              </a:rPr>
              <a:t>изменение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 для этого ему придется совершить.</a:t>
            </a:r>
          </a:p>
          <a:p>
            <a:pPr algn="l">
              <a:buFont typeface="+mj-lt"/>
              <a:buAutoNum type="arabicPeriod"/>
            </a:pPr>
            <a:r>
              <a:rPr lang="ru-RU" sz="2000" b="1" i="0" dirty="0">
                <a:solidFill>
                  <a:srgbClr val="292929"/>
                </a:solidFill>
                <a:effectLst/>
              </a:rPr>
              <a:t>Ситуацию описывать конкретно.</a:t>
            </a:r>
            <a:br>
              <a:rPr lang="ru-RU" sz="2000" b="0" i="0" dirty="0">
                <a:solidFill>
                  <a:srgbClr val="292929"/>
                </a:solidFill>
                <a:effectLst/>
              </a:rPr>
            </a:br>
            <a:r>
              <a:rPr lang="ru-RU" sz="2000" b="0" i="0" dirty="0">
                <a:solidFill>
                  <a:srgbClr val="292929"/>
                </a:solidFill>
                <a:effectLst/>
              </a:rPr>
              <a:t>Это дает больше информации о контексте, в котором находится человек.</a:t>
            </a:r>
          </a:p>
          <a:p>
            <a:pPr algn="l">
              <a:buFont typeface="+mj-lt"/>
              <a:buAutoNum type="arabicPeriod"/>
            </a:pPr>
            <a:r>
              <a:rPr lang="ru-RU" sz="2000" b="1" i="0" dirty="0">
                <a:solidFill>
                  <a:srgbClr val="292929"/>
                </a:solidFill>
                <a:effectLst/>
              </a:rPr>
              <a:t>Результат формулировать по итогам исследования или в качестве гипотезы.</a:t>
            </a:r>
            <a:br>
              <a:rPr lang="ru-RU" sz="2000" b="0" i="0" dirty="0">
                <a:solidFill>
                  <a:srgbClr val="292929"/>
                </a:solidFill>
                <a:effectLst/>
              </a:rPr>
            </a:br>
            <a:r>
              <a:rPr lang="ru-RU" sz="2000" b="0" i="0" dirty="0">
                <a:solidFill>
                  <a:srgbClr val="292929"/>
                </a:solidFill>
                <a:effectLst/>
              </a:rPr>
              <a:t>Ответить на вопрос «Чтобы что?».</a:t>
            </a:r>
          </a:p>
          <a:p>
            <a:pPr algn="l"/>
            <a:r>
              <a:rPr lang="ru-RU" sz="2000" b="0" i="0" dirty="0">
                <a:solidFill>
                  <a:srgbClr val="292929"/>
                </a:solidFill>
                <a:effectLst/>
              </a:rPr>
              <a:t>Мы стараемся </a:t>
            </a:r>
            <a:r>
              <a:rPr lang="ru-RU" sz="2000" b="1" i="0" dirty="0">
                <a:solidFill>
                  <a:srgbClr val="292929"/>
                </a:solidFill>
                <a:effectLst/>
              </a:rPr>
              <a:t>конкретизировать ситуацию и результат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, чтобы лучше понимать </a:t>
            </a:r>
            <a:r>
              <a:rPr lang="ru-RU" sz="2000" b="1" i="0" dirty="0">
                <a:solidFill>
                  <a:srgbClr val="292929"/>
                </a:solidFill>
                <a:effectLst/>
              </a:rPr>
              <a:t>контекст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, но еще не ищем решений, а только описываем </a:t>
            </a:r>
            <a:r>
              <a:rPr lang="ru-RU" sz="2000" b="1" i="0" dirty="0">
                <a:solidFill>
                  <a:srgbClr val="292929"/>
                </a:solidFill>
                <a:effectLst/>
              </a:rPr>
              <a:t>изменение</a:t>
            </a:r>
            <a:r>
              <a:rPr lang="ru-RU" sz="2000" b="0" i="0" dirty="0">
                <a:solidFill>
                  <a:srgbClr val="292929"/>
                </a:solidFill>
                <a:effectLst/>
              </a:rPr>
              <a:t>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7A5DF78-7823-F249-1004-E4D2D18B080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589" y="1168811"/>
            <a:ext cx="6743700" cy="149534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57FB29A-06B6-9894-345E-B172755EAF0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589" y="2759737"/>
            <a:ext cx="6743700" cy="196230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81EFD10-BC4F-8EE3-634E-E292F894644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589" y="4774795"/>
            <a:ext cx="6743700" cy="197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180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2CC2F4-84F5-2CC8-F4EA-D281A4F60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0339"/>
          </a:xfrm>
        </p:spPr>
        <p:txBody>
          <a:bodyPr/>
          <a:lstStyle/>
          <a:p>
            <a:r>
              <a:rPr lang="ru-RU" dirty="0"/>
              <a:t>Формулировки </a:t>
            </a:r>
            <a:r>
              <a:rPr lang="en-US" dirty="0"/>
              <a:t>Job (</a:t>
            </a:r>
            <a:r>
              <a:rPr lang="ru-RU" dirty="0"/>
              <a:t>или </a:t>
            </a:r>
            <a:r>
              <a:rPr lang="en-US" dirty="0"/>
              <a:t>Job Story)</a:t>
            </a:r>
            <a:endParaRPr lang="ru-RU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F1A2C74-5492-A5A2-690C-1EB7E54818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074" t="7235" r="9269" b="8582"/>
          <a:stretch/>
        </p:blipFill>
        <p:spPr bwMode="auto">
          <a:xfrm>
            <a:off x="6229509" y="1897062"/>
            <a:ext cx="5608386" cy="306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0ABC27-3A04-9DE9-3EBC-6CC1147B561C}"/>
              </a:ext>
            </a:extLst>
          </p:cNvPr>
          <p:cNvSpPr txBox="1"/>
          <p:nvPr/>
        </p:nvSpPr>
        <p:spPr>
          <a:xfrm>
            <a:off x="838200" y="1366223"/>
            <a:ext cx="418562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Ключевые компоненты формулировки </a:t>
            </a:r>
            <a:r>
              <a:rPr lang="en-US" sz="2000" dirty="0"/>
              <a:t>Job</a:t>
            </a:r>
            <a:r>
              <a:rPr lang="ru-RU" sz="2000" dirty="0"/>
              <a:t>: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глагол действия,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объект действия 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контекст, в котором выполняется работа.</a:t>
            </a:r>
          </a:p>
          <a:p>
            <a:endParaRPr lang="ru-RU" sz="2000" dirty="0"/>
          </a:p>
          <a:p>
            <a:r>
              <a:rPr lang="ru-RU" sz="2000" dirty="0"/>
              <a:t>Примеры: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«</a:t>
            </a:r>
            <a:r>
              <a:rPr lang="ru-RU" sz="2000" dirty="0"/>
              <a:t>Управлять личными финансами дома</a:t>
            </a:r>
            <a:r>
              <a:rPr lang="en-US" sz="2000" dirty="0"/>
              <a:t>»,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«</a:t>
            </a:r>
            <a:r>
              <a:rPr lang="ru-RU" sz="2000" dirty="0"/>
              <a:t>Чистить одежду в домашних условиях</a:t>
            </a:r>
            <a:r>
              <a:rPr lang="en-US" sz="2000" dirty="0"/>
              <a:t>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«</a:t>
            </a:r>
            <a:r>
              <a:rPr lang="ru-RU" sz="2000" dirty="0"/>
              <a:t>Слушать музыку во время пробежек</a:t>
            </a:r>
            <a:r>
              <a:rPr lang="en-US" sz="2000" dirty="0"/>
              <a:t>»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0854723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9B62C2-D534-F900-CC5F-60B21545A3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8560" y="416800"/>
            <a:ext cx="9365970" cy="336357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EE6D05-35D5-6E91-5CF3-A937E43CB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878" y="444639"/>
            <a:ext cx="10515600" cy="748058"/>
          </a:xfrm>
        </p:spPr>
        <p:txBody>
          <a:bodyPr/>
          <a:lstStyle/>
          <a:p>
            <a:r>
              <a:rPr lang="en-US" dirty="0"/>
              <a:t>Jobs To Be Done: user timeline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8ED100-1FBA-CC35-A7FD-99F506196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252" y="4046059"/>
            <a:ext cx="10913164" cy="25535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100" dirty="0"/>
              <a:t>«Этапы жизни пользователя» в процессе принятия решения о «найме» продукта:</a:t>
            </a:r>
          </a:p>
          <a:p>
            <a:r>
              <a:rPr lang="ru-RU" sz="2100" dirty="0"/>
              <a:t>Узнаёт о нашем продукте: о </a:t>
            </a:r>
            <a:r>
              <a:rPr lang="ru-RU" sz="2100" b="1" dirty="0"/>
              <a:t>контексте</a:t>
            </a:r>
            <a:r>
              <a:rPr lang="ru-RU" sz="2100" dirty="0"/>
              <a:t>, в котором он может быть нанят и о </a:t>
            </a:r>
            <a:r>
              <a:rPr lang="ru-RU" sz="2100" b="1" dirty="0"/>
              <a:t>работе</a:t>
            </a:r>
            <a:r>
              <a:rPr lang="ru-RU" sz="2100" dirty="0"/>
              <a:t>, которую может выполнить</a:t>
            </a:r>
          </a:p>
          <a:p>
            <a:r>
              <a:rPr lang="ru-RU" sz="2100" dirty="0"/>
              <a:t>Через время находясь в подобном контексте пользователь может </a:t>
            </a:r>
            <a:r>
              <a:rPr lang="ru-RU" sz="2100" b="1" dirty="0"/>
              <a:t>переключиться</a:t>
            </a:r>
            <a:r>
              <a:rPr lang="ru-RU" sz="2100" dirty="0"/>
              <a:t> на ваш продукт</a:t>
            </a:r>
          </a:p>
          <a:p>
            <a:pPr marL="0" indent="0">
              <a:buNone/>
            </a:pPr>
            <a:r>
              <a:rPr lang="ru-RU" sz="2100" dirty="0"/>
              <a:t>Надо вытащить </a:t>
            </a:r>
            <a:r>
              <a:rPr lang="ru-RU" sz="2100" b="1" dirty="0"/>
              <a:t>триггеры</a:t>
            </a:r>
            <a:r>
              <a:rPr lang="ru-RU" sz="2100" dirty="0"/>
              <a:t>, которые позволят </a:t>
            </a:r>
            <a:r>
              <a:rPr lang="ru-RU" sz="2100" b="1" dirty="0"/>
              <a:t>переключить</a:t>
            </a:r>
            <a:r>
              <a:rPr lang="ru-RU" sz="2100" dirty="0"/>
              <a:t> пользователя на новый продукт.</a:t>
            </a:r>
            <a:br>
              <a:rPr lang="ru-RU" sz="2100" dirty="0"/>
            </a:br>
            <a:r>
              <a:rPr lang="ru-RU" sz="2100" dirty="0"/>
              <a:t>Пользователь «</a:t>
            </a:r>
            <a:r>
              <a:rPr lang="ru-RU" sz="2100" b="1" dirty="0"/>
              <a:t>развивается</a:t>
            </a:r>
            <a:r>
              <a:rPr lang="ru-RU" sz="2100" dirty="0"/>
              <a:t>» вместе с нашим продуктом.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BAD9117-08A7-C6ED-FDE9-275A438D223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9271" y="1351033"/>
            <a:ext cx="4253948" cy="49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967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CFC4D2-4416-333F-756C-315BD0DBC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148" y="193964"/>
            <a:ext cx="6954077" cy="843266"/>
          </a:xfrm>
        </p:spPr>
        <p:txBody>
          <a:bodyPr>
            <a:normAutofit/>
          </a:bodyPr>
          <a:lstStyle/>
          <a:p>
            <a:r>
              <a:rPr lang="en-US" dirty="0"/>
              <a:t>JTBD: </a:t>
            </a:r>
            <a:r>
              <a:rPr lang="ru-RU" dirty="0"/>
              <a:t>мотивационные силы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57694C-88F6-DE11-4C77-06BDF9E24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148" y="1173707"/>
            <a:ext cx="6767756" cy="54903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200" dirty="0"/>
              <a:t>Исследование для </a:t>
            </a:r>
            <a:r>
              <a:rPr lang="en" sz="2200" dirty="0"/>
              <a:t>job story (</a:t>
            </a:r>
            <a:r>
              <a:rPr lang="ru-RU" sz="2200" dirty="0"/>
              <a:t>работы, для которой нанимают продукт) позволяет понять, когда у клиента закралась первая мысль о покупке продукта (что случилось еще ДО начала его использования).</a:t>
            </a:r>
          </a:p>
          <a:p>
            <a:pPr marL="0" indent="0">
              <a:buNone/>
            </a:pPr>
            <a:r>
              <a:rPr lang="ru-RU" sz="2200" dirty="0"/>
              <a:t>На клиента в момент решения о покупке действуют четыре силы:</a:t>
            </a:r>
          </a:p>
          <a:p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Push</a:t>
            </a:r>
            <a:r>
              <a:rPr lang="en-US" sz="2200" dirty="0"/>
              <a:t> (</a:t>
            </a:r>
            <a:r>
              <a:rPr lang="ru-RU" sz="2200" dirty="0"/>
              <a:t>Толчок</a:t>
            </a:r>
            <a:r>
              <a:rPr lang="en-US" sz="2200" dirty="0"/>
              <a:t>): </a:t>
            </a:r>
            <a:r>
              <a:rPr lang="ru-RU" sz="2200" dirty="0"/>
              <a:t>Недовольство текущей ситуацией: «В этом сервисе рассылки нельзя проводить </a:t>
            </a:r>
            <a:r>
              <a:rPr lang="en" sz="2200" dirty="0"/>
              <a:t>A/B </a:t>
            </a:r>
            <a:r>
              <a:rPr lang="ru-RU" sz="2200" dirty="0"/>
              <a:t>тесты».</a:t>
            </a:r>
          </a:p>
          <a:p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Pull</a:t>
            </a:r>
            <a:r>
              <a:rPr lang="ru-RU" sz="2200" dirty="0"/>
              <a:t> (Тяга)</a:t>
            </a:r>
            <a:r>
              <a:rPr lang="en-US" sz="2200" dirty="0"/>
              <a:t>: </a:t>
            </a:r>
            <a:r>
              <a:rPr lang="ru-RU" sz="2200" dirty="0"/>
              <a:t>Притягательность нового решения: «В другом сервисе есть эта функция»</a:t>
            </a:r>
          </a:p>
          <a:p>
            <a:r>
              <a:rPr lang="en-US" sz="2200" dirty="0">
                <a:solidFill>
                  <a:srgbClr val="C00000"/>
                </a:solidFill>
              </a:rPr>
              <a:t>Habits</a:t>
            </a:r>
            <a:r>
              <a:rPr lang="ru-RU" sz="2200" dirty="0"/>
              <a:t> (Привычка)</a:t>
            </a:r>
            <a:r>
              <a:rPr lang="en-US" sz="2200" dirty="0"/>
              <a:t>: </a:t>
            </a:r>
            <a:r>
              <a:rPr lang="ru-RU" sz="2200" dirty="0"/>
              <a:t>Привязанность к тому, что есть: «Я уже давно пользуюсь сервисом и все там знаю».</a:t>
            </a:r>
          </a:p>
          <a:p>
            <a:r>
              <a:rPr lang="en-US" sz="2200" dirty="0">
                <a:solidFill>
                  <a:srgbClr val="C00000"/>
                </a:solidFill>
              </a:rPr>
              <a:t>Anxiety</a:t>
            </a:r>
            <a:r>
              <a:rPr lang="ru-RU" sz="2200" dirty="0"/>
              <a:t> (Страх)</a:t>
            </a:r>
            <a:r>
              <a:rPr lang="en-US" sz="2200" dirty="0"/>
              <a:t>: </a:t>
            </a:r>
            <a:r>
              <a:rPr lang="ru-RU" sz="2200" dirty="0"/>
              <a:t>Тревога, что что-то может пойти не так: «А что, если в новом сервисе моя рассылка попадет в спам?»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816125-7BCB-D1A1-C418-2A31D266EF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8484" y="2022763"/>
            <a:ext cx="4663362" cy="360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14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0AC2A-4A6B-605F-597C-4C3D31097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C385A32-0278-3F9C-C90E-ED9A71FFC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6825"/>
            <a:ext cx="10515600" cy="493550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Затачивать под неё свой продукт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«Молодёжный» дизайн и т. п.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Учитывать другие её потребности и контекст использования продукта</a:t>
            </a:r>
          </a:p>
          <a:p>
            <a:pPr indent="-1800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Создать уникальное торговое предложение (УТП);</a:t>
            </a:r>
          </a:p>
          <a:p>
            <a:pPr indent="-1800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Определить каналы продаж;</a:t>
            </a:r>
          </a:p>
          <a:p>
            <a:pPr indent="-180000">
              <a:lnSpc>
                <a:spcPct val="100000"/>
              </a:lnSpc>
            </a:pPr>
            <a:r>
              <a:rPr lang="ru-RU" sz="2400" dirty="0"/>
              <a:t>Таргетироваться в рекламе</a:t>
            </a:r>
          </a:p>
          <a:p>
            <a:pPr lvl="1" indent="-180000">
              <a:lnSpc>
                <a:spcPct val="100000"/>
              </a:lnSpc>
            </a:pPr>
            <a:r>
              <a:rPr lang="ru-RU" sz="2000" dirty="0"/>
              <a:t>Сократить затраты на неэффективную рекламу;</a:t>
            </a:r>
            <a:br>
              <a:rPr lang="ru-RU" sz="2000" dirty="0"/>
            </a:br>
            <a:r>
              <a:rPr lang="ru-RU" sz="2000" dirty="0"/>
              <a:t>Не сливать бюджет впустую, если мы не попадаем в ЦА</a:t>
            </a:r>
          </a:p>
          <a:p>
            <a:pPr lvl="1" indent="-180000">
              <a:lnSpc>
                <a:spcPct val="100000"/>
              </a:lnSpc>
            </a:pPr>
            <a:r>
              <a:rPr lang="ru-RU" sz="2000" dirty="0"/>
              <a:t>Персонализировать коммуникацию с клиентом.</a:t>
            </a:r>
          </a:p>
          <a:p>
            <a:pPr lvl="1" indent="-180000">
              <a:lnSpc>
                <a:spcPct val="100000"/>
              </a:lnSpc>
            </a:pPr>
            <a:r>
              <a:rPr lang="ru-RU" sz="2000" dirty="0"/>
              <a:t>Создавать Рекламный / маркетинговый креатив</a:t>
            </a:r>
            <a:endParaRPr lang="ru-RU" sz="2400" dirty="0"/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A34024A0-1486-4F64-7400-F905105DCE8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69021" y="4350885"/>
            <a:ext cx="7539443" cy="2497590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4DEA2EDB-AB69-91BB-B3D3-F0DCD2298F84}"/>
              </a:ext>
            </a:extLst>
          </p:cNvPr>
          <p:cNvSpPr txBox="1">
            <a:spLocks/>
          </p:cNvSpPr>
          <p:nvPr/>
        </p:nvSpPr>
        <p:spPr>
          <a:xfrm>
            <a:off x="838200" y="313942"/>
            <a:ext cx="7539442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1500"/>
              </a:spcBef>
              <a:buNone/>
            </a:pPr>
            <a:r>
              <a:rPr lang="ru-RU" sz="4400" dirty="0"/>
              <a:t>Свою ЦА нужно знать, чтобы:</a:t>
            </a: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83B8FE29-C4EC-FC13-5DA1-10258D13A9D2}"/>
              </a:ext>
            </a:extLst>
          </p:cNvPr>
          <p:cNvGrpSpPr/>
          <p:nvPr/>
        </p:nvGrpSpPr>
        <p:grpSpPr>
          <a:xfrm>
            <a:off x="11604338" y="0"/>
            <a:ext cx="433070" cy="1657985"/>
            <a:chOff x="4355399" y="-9525"/>
            <a:chExt cx="433070" cy="1657985"/>
          </a:xfrm>
        </p:grpSpPr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21C5D0AB-C182-E107-1ACC-053351299011}"/>
                </a:ext>
              </a:extLst>
            </p:cNvPr>
            <p:cNvSpPr/>
            <p:nvPr/>
          </p:nvSpPr>
          <p:spPr>
            <a:xfrm>
              <a:off x="4355399" y="998355"/>
              <a:ext cx="433070" cy="650240"/>
            </a:xfrm>
            <a:custGeom>
              <a:avLst/>
              <a:gdLst/>
              <a:ahLst/>
              <a:cxnLst/>
              <a:rect l="l" t="t" r="r" b="b"/>
              <a:pathLst>
                <a:path w="433070" h="650239">
                  <a:moveTo>
                    <a:pt x="202998" y="649846"/>
                  </a:moveTo>
                  <a:lnTo>
                    <a:pt x="157377" y="641797"/>
                  </a:lnTo>
                  <a:lnTo>
                    <a:pt x="115415" y="624605"/>
                  </a:lnTo>
                  <a:lnTo>
                    <a:pt x="78241" y="599429"/>
                  </a:lnTo>
                  <a:lnTo>
                    <a:pt x="46985" y="567423"/>
                  </a:lnTo>
                  <a:lnTo>
                    <a:pt x="22774" y="529745"/>
                  </a:lnTo>
                  <a:lnTo>
                    <a:pt x="6736" y="487551"/>
                  </a:lnTo>
                  <a:lnTo>
                    <a:pt x="0" y="441997"/>
                  </a:lnTo>
                  <a:lnTo>
                    <a:pt x="3153" y="395477"/>
                  </a:lnTo>
                  <a:lnTo>
                    <a:pt x="15961" y="351180"/>
                  </a:lnTo>
                  <a:lnTo>
                    <a:pt x="37823" y="310581"/>
                  </a:lnTo>
                  <a:lnTo>
                    <a:pt x="68181" y="275101"/>
                  </a:lnTo>
                  <a:lnTo>
                    <a:pt x="85941" y="253369"/>
                  </a:lnTo>
                  <a:lnTo>
                    <a:pt x="97962" y="228354"/>
                  </a:lnTo>
                  <a:lnTo>
                    <a:pt x="103819" y="201224"/>
                  </a:lnTo>
                  <a:lnTo>
                    <a:pt x="103129" y="173099"/>
                  </a:lnTo>
                  <a:lnTo>
                    <a:pt x="100994" y="156715"/>
                  </a:lnTo>
                  <a:lnTo>
                    <a:pt x="99986" y="151707"/>
                  </a:lnTo>
                  <a:lnTo>
                    <a:pt x="101115" y="146503"/>
                  </a:lnTo>
                  <a:lnTo>
                    <a:pt x="106106" y="139615"/>
                  </a:lnTo>
                  <a:lnTo>
                    <a:pt x="108793" y="137440"/>
                  </a:lnTo>
                  <a:lnTo>
                    <a:pt x="111898" y="136063"/>
                  </a:lnTo>
                  <a:lnTo>
                    <a:pt x="111899" y="56086"/>
                  </a:lnTo>
                  <a:lnTo>
                    <a:pt x="116323" y="34267"/>
                  </a:lnTo>
                  <a:lnTo>
                    <a:pt x="128346" y="16445"/>
                  </a:lnTo>
                  <a:lnTo>
                    <a:pt x="146168" y="4423"/>
                  </a:lnTo>
                  <a:lnTo>
                    <a:pt x="167990" y="0"/>
                  </a:lnTo>
                  <a:lnTo>
                    <a:pt x="265220" y="0"/>
                  </a:lnTo>
                  <a:lnTo>
                    <a:pt x="287042" y="4424"/>
                  </a:lnTo>
                  <a:lnTo>
                    <a:pt x="304864" y="16446"/>
                  </a:lnTo>
                  <a:lnTo>
                    <a:pt x="314173" y="30245"/>
                  </a:lnTo>
                  <a:lnTo>
                    <a:pt x="167999" y="30245"/>
                  </a:lnTo>
                  <a:lnTo>
                    <a:pt x="157945" y="32282"/>
                  </a:lnTo>
                  <a:lnTo>
                    <a:pt x="149734" y="37821"/>
                  </a:lnTo>
                  <a:lnTo>
                    <a:pt x="144195" y="46032"/>
                  </a:lnTo>
                  <a:lnTo>
                    <a:pt x="142156" y="56086"/>
                  </a:lnTo>
                  <a:lnTo>
                    <a:pt x="142156" y="69753"/>
                  </a:lnTo>
                  <a:lnTo>
                    <a:pt x="321312" y="69753"/>
                  </a:lnTo>
                  <a:lnTo>
                    <a:pt x="321312" y="100001"/>
                  </a:lnTo>
                  <a:lnTo>
                    <a:pt x="142156" y="100001"/>
                  </a:lnTo>
                  <a:lnTo>
                    <a:pt x="142156" y="134370"/>
                  </a:lnTo>
                  <a:lnTo>
                    <a:pt x="321312" y="134370"/>
                  </a:lnTo>
                  <a:lnTo>
                    <a:pt x="321312" y="136867"/>
                  </a:lnTo>
                  <a:lnTo>
                    <a:pt x="327949" y="140497"/>
                  </a:lnTo>
                  <a:lnTo>
                    <a:pt x="332010" y="147525"/>
                  </a:lnTo>
                  <a:lnTo>
                    <a:pt x="331815" y="155515"/>
                  </a:lnTo>
                  <a:lnTo>
                    <a:pt x="331338" y="164617"/>
                  </a:lnTo>
                  <a:lnTo>
                    <a:pt x="132535" y="164617"/>
                  </a:lnTo>
                  <a:lnTo>
                    <a:pt x="133112" y="169041"/>
                  </a:lnTo>
                  <a:lnTo>
                    <a:pt x="126493" y="238421"/>
                  </a:lnTo>
                  <a:lnTo>
                    <a:pt x="88935" y="297129"/>
                  </a:lnTo>
                  <a:lnTo>
                    <a:pt x="62810" y="327641"/>
                  </a:lnTo>
                  <a:lnTo>
                    <a:pt x="43971" y="362613"/>
                  </a:lnTo>
                  <a:lnTo>
                    <a:pt x="32937" y="400773"/>
                  </a:lnTo>
                  <a:lnTo>
                    <a:pt x="30227" y="440850"/>
                  </a:lnTo>
                  <a:lnTo>
                    <a:pt x="37796" y="486323"/>
                  </a:lnTo>
                  <a:lnTo>
                    <a:pt x="56040" y="527633"/>
                  </a:lnTo>
                  <a:lnTo>
                    <a:pt x="83414" y="563200"/>
                  </a:lnTo>
                  <a:lnTo>
                    <a:pt x="118372" y="591446"/>
                  </a:lnTo>
                  <a:lnTo>
                    <a:pt x="159368" y="610792"/>
                  </a:lnTo>
                  <a:lnTo>
                    <a:pt x="204856" y="619659"/>
                  </a:lnTo>
                  <a:lnTo>
                    <a:pt x="326869" y="619659"/>
                  </a:lnTo>
                  <a:lnTo>
                    <a:pt x="290353" y="637311"/>
                  </a:lnTo>
                  <a:lnTo>
                    <a:pt x="247550" y="648051"/>
                  </a:lnTo>
                  <a:lnTo>
                    <a:pt x="202998" y="649846"/>
                  </a:lnTo>
                  <a:close/>
                </a:path>
                <a:path w="433070" h="650239">
                  <a:moveTo>
                    <a:pt x="321312" y="69753"/>
                  </a:moveTo>
                  <a:lnTo>
                    <a:pt x="291074" y="69753"/>
                  </a:lnTo>
                  <a:lnTo>
                    <a:pt x="291074" y="56086"/>
                  </a:lnTo>
                  <a:lnTo>
                    <a:pt x="289035" y="46032"/>
                  </a:lnTo>
                  <a:lnTo>
                    <a:pt x="283496" y="37821"/>
                  </a:lnTo>
                  <a:lnTo>
                    <a:pt x="275285" y="32282"/>
                  </a:lnTo>
                  <a:lnTo>
                    <a:pt x="265230" y="30245"/>
                  </a:lnTo>
                  <a:lnTo>
                    <a:pt x="314173" y="30245"/>
                  </a:lnTo>
                  <a:lnTo>
                    <a:pt x="316887" y="34267"/>
                  </a:lnTo>
                  <a:lnTo>
                    <a:pt x="321311" y="56086"/>
                  </a:lnTo>
                  <a:lnTo>
                    <a:pt x="321312" y="69753"/>
                  </a:lnTo>
                  <a:close/>
                </a:path>
                <a:path w="433070" h="650239">
                  <a:moveTo>
                    <a:pt x="321312" y="134370"/>
                  </a:moveTo>
                  <a:lnTo>
                    <a:pt x="291074" y="134370"/>
                  </a:lnTo>
                  <a:lnTo>
                    <a:pt x="291074" y="100001"/>
                  </a:lnTo>
                  <a:lnTo>
                    <a:pt x="321312" y="100001"/>
                  </a:lnTo>
                  <a:lnTo>
                    <a:pt x="321312" y="134370"/>
                  </a:lnTo>
                  <a:close/>
                </a:path>
                <a:path w="433070" h="650239">
                  <a:moveTo>
                    <a:pt x="326869" y="619659"/>
                  </a:moveTo>
                  <a:lnTo>
                    <a:pt x="204856" y="619659"/>
                  </a:lnTo>
                  <a:lnTo>
                    <a:pt x="254871" y="616000"/>
                  </a:lnTo>
                  <a:lnTo>
                    <a:pt x="300590" y="599890"/>
                  </a:lnTo>
                  <a:lnTo>
                    <a:pt x="340128" y="572999"/>
                  </a:lnTo>
                  <a:lnTo>
                    <a:pt x="371598" y="536999"/>
                  </a:lnTo>
                  <a:lnTo>
                    <a:pt x="393113" y="493560"/>
                  </a:lnTo>
                  <a:lnTo>
                    <a:pt x="402786" y="444354"/>
                  </a:lnTo>
                  <a:lnTo>
                    <a:pt x="402948" y="424798"/>
                  </a:lnTo>
                  <a:lnTo>
                    <a:pt x="401073" y="405385"/>
                  </a:lnTo>
                  <a:lnTo>
                    <a:pt x="391310" y="367621"/>
                  </a:lnTo>
                  <a:lnTo>
                    <a:pt x="364229" y="318927"/>
                  </a:lnTo>
                  <a:lnTo>
                    <a:pt x="344403" y="297104"/>
                  </a:lnTo>
                  <a:lnTo>
                    <a:pt x="324194" y="273105"/>
                  </a:lnTo>
                  <a:lnTo>
                    <a:pt x="309820" y="245292"/>
                  </a:lnTo>
                  <a:lnTo>
                    <a:pt x="301669" y="214671"/>
                  </a:lnTo>
                  <a:lnTo>
                    <a:pt x="300128" y="182246"/>
                  </a:lnTo>
                  <a:lnTo>
                    <a:pt x="301059" y="164617"/>
                  </a:lnTo>
                  <a:lnTo>
                    <a:pt x="331338" y="164617"/>
                  </a:lnTo>
                  <a:lnTo>
                    <a:pt x="330323" y="183960"/>
                  </a:lnTo>
                  <a:lnTo>
                    <a:pt x="331520" y="209785"/>
                  </a:lnTo>
                  <a:lnTo>
                    <a:pt x="337928" y="234120"/>
                  </a:lnTo>
                  <a:lnTo>
                    <a:pt x="349244" y="256160"/>
                  </a:lnTo>
                  <a:lnTo>
                    <a:pt x="365215" y="275154"/>
                  </a:lnTo>
                  <a:lnTo>
                    <a:pt x="368183" y="277957"/>
                  </a:lnTo>
                  <a:lnTo>
                    <a:pt x="371180" y="280939"/>
                  </a:lnTo>
                  <a:lnTo>
                    <a:pt x="374043" y="283961"/>
                  </a:lnTo>
                  <a:lnTo>
                    <a:pt x="404070" y="324083"/>
                  </a:lnTo>
                  <a:lnTo>
                    <a:pt x="423591" y="368516"/>
                  </a:lnTo>
                  <a:lnTo>
                    <a:pt x="432657" y="415421"/>
                  </a:lnTo>
                  <a:lnTo>
                    <a:pt x="431321" y="462954"/>
                  </a:lnTo>
                  <a:lnTo>
                    <a:pt x="419634" y="509275"/>
                  </a:lnTo>
                  <a:lnTo>
                    <a:pt x="397648" y="552542"/>
                  </a:lnTo>
                  <a:lnTo>
                    <a:pt x="365415" y="590914"/>
                  </a:lnTo>
                  <a:lnTo>
                    <a:pt x="330084" y="618105"/>
                  </a:lnTo>
                  <a:lnTo>
                    <a:pt x="326869" y="61965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A665D2B1-5011-97B0-AC72-E1DC0854EB19}"/>
                </a:ext>
              </a:extLst>
            </p:cNvPr>
            <p:cNvSpPr/>
            <p:nvPr/>
          </p:nvSpPr>
          <p:spPr>
            <a:xfrm>
              <a:off x="4478759" y="1191123"/>
              <a:ext cx="186690" cy="379730"/>
            </a:xfrm>
            <a:custGeom>
              <a:avLst/>
              <a:gdLst/>
              <a:ahLst/>
              <a:cxnLst/>
              <a:rect l="l" t="t" r="r" b="b"/>
              <a:pathLst>
                <a:path w="186689" h="379730">
                  <a:moveTo>
                    <a:pt x="117425" y="379490"/>
                  </a:moveTo>
                  <a:lnTo>
                    <a:pt x="103118" y="379334"/>
                  </a:lnTo>
                  <a:lnTo>
                    <a:pt x="97754" y="375777"/>
                  </a:lnTo>
                  <a:lnTo>
                    <a:pt x="0" y="150615"/>
                  </a:lnTo>
                  <a:lnTo>
                    <a:pt x="3513" y="141707"/>
                  </a:lnTo>
                  <a:lnTo>
                    <a:pt x="13074" y="137552"/>
                  </a:lnTo>
                  <a:lnTo>
                    <a:pt x="15120" y="137127"/>
                  </a:lnTo>
                  <a:lnTo>
                    <a:pt x="60940" y="137127"/>
                  </a:lnTo>
                  <a:lnTo>
                    <a:pt x="62203" y="6697"/>
                  </a:lnTo>
                  <a:lnTo>
                    <a:pt x="69047" y="0"/>
                  </a:lnTo>
                  <a:lnTo>
                    <a:pt x="83356" y="156"/>
                  </a:lnTo>
                  <a:lnTo>
                    <a:pt x="88720" y="3712"/>
                  </a:lnTo>
                  <a:lnTo>
                    <a:pt x="124635" y="86434"/>
                  </a:lnTo>
                  <a:lnTo>
                    <a:pt x="91677" y="86434"/>
                  </a:lnTo>
                  <a:lnTo>
                    <a:pt x="90961" y="160692"/>
                  </a:lnTo>
                  <a:lnTo>
                    <a:pt x="84213" y="167374"/>
                  </a:lnTo>
                  <a:lnTo>
                    <a:pt x="40244" y="167374"/>
                  </a:lnTo>
                  <a:lnTo>
                    <a:pt x="94803" y="293065"/>
                  </a:lnTo>
                  <a:lnTo>
                    <a:pt x="125049" y="293065"/>
                  </a:lnTo>
                  <a:lnTo>
                    <a:pt x="124271" y="372795"/>
                  </a:lnTo>
                  <a:lnTo>
                    <a:pt x="117425" y="379490"/>
                  </a:lnTo>
                  <a:close/>
                </a:path>
                <a:path w="186689" h="379730">
                  <a:moveTo>
                    <a:pt x="125049" y="293065"/>
                  </a:moveTo>
                  <a:lnTo>
                    <a:pt x="94803" y="293065"/>
                  </a:lnTo>
                  <a:lnTo>
                    <a:pt x="95524" y="218808"/>
                  </a:lnTo>
                  <a:lnTo>
                    <a:pt x="102271" y="212125"/>
                  </a:lnTo>
                  <a:lnTo>
                    <a:pt x="146241" y="212125"/>
                  </a:lnTo>
                  <a:lnTo>
                    <a:pt x="91677" y="86434"/>
                  </a:lnTo>
                  <a:lnTo>
                    <a:pt x="124635" y="86434"/>
                  </a:lnTo>
                  <a:lnTo>
                    <a:pt x="186483" y="228890"/>
                  </a:lnTo>
                  <a:lnTo>
                    <a:pt x="182969" y="237795"/>
                  </a:lnTo>
                  <a:lnTo>
                    <a:pt x="173408" y="241947"/>
                  </a:lnTo>
                  <a:lnTo>
                    <a:pt x="171364" y="242371"/>
                  </a:lnTo>
                  <a:lnTo>
                    <a:pt x="125544" y="242373"/>
                  </a:lnTo>
                  <a:lnTo>
                    <a:pt x="125049" y="2930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33A75E07-3D27-8613-0BFD-F93A9308D1F4}"/>
                </a:ext>
              </a:extLst>
            </p:cNvPr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48482" y="1309063"/>
              <a:ext cx="247032" cy="247031"/>
            </a:xfrm>
            <a:prstGeom prst="rect">
              <a:avLst/>
            </a:prstGeom>
          </p:spPr>
        </p:pic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1B27EAB4-9250-1ED8-1A57-E18FA13E170A}"/>
                </a:ext>
              </a:extLst>
            </p:cNvPr>
            <p:cNvSpPr/>
            <p:nvPr/>
          </p:nvSpPr>
          <p:spPr>
            <a:xfrm>
              <a:off x="4570498" y="0"/>
              <a:ext cx="1905" cy="1008380"/>
            </a:xfrm>
            <a:custGeom>
              <a:avLst/>
              <a:gdLst/>
              <a:ahLst/>
              <a:cxnLst/>
              <a:rect l="l" t="t" r="r" b="b"/>
              <a:pathLst>
                <a:path w="1904" h="1008380">
                  <a:moveTo>
                    <a:pt x="1499" y="0"/>
                  </a:moveTo>
                  <a:lnTo>
                    <a:pt x="0" y="1007999"/>
                  </a:lnTo>
                </a:path>
              </a:pathLst>
            </a:custGeom>
            <a:ln w="1904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129828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D95B1F-D3D2-098B-5148-78D65AA3C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379" y="320260"/>
            <a:ext cx="4661452" cy="695049"/>
          </a:xfrm>
        </p:spPr>
        <p:txBody>
          <a:bodyPr/>
          <a:lstStyle/>
          <a:p>
            <a:r>
              <a:rPr lang="ru-RU" dirty="0"/>
              <a:t>Инструменты </a:t>
            </a:r>
            <a:r>
              <a:rPr lang="en-US" dirty="0"/>
              <a:t>JTBD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23037A-4EF2-3448-BE6E-B5BFB9730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379" y="996976"/>
            <a:ext cx="8023894" cy="545167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" sz="2100" dirty="0">
                <a:solidFill>
                  <a:srgbClr val="6AA94F"/>
                </a:solidFill>
                <a:effectLst/>
              </a:rPr>
              <a:t>JTBD Hierarchy</a:t>
            </a:r>
            <a:r>
              <a:rPr lang="en" sz="2100" dirty="0">
                <a:effectLst/>
              </a:rPr>
              <a:t> </a:t>
            </a:r>
            <a:r>
              <a:rPr lang="en" sz="2100" dirty="0"/>
              <a:t>—</a:t>
            </a:r>
            <a:r>
              <a:rPr lang="en" sz="2100" dirty="0">
                <a:effectLst/>
              </a:rPr>
              <a:t> </a:t>
            </a:r>
            <a:r>
              <a:rPr lang="ru-RU" sz="2100" dirty="0">
                <a:effectLst/>
              </a:rPr>
              <a:t>поиск основной задачи клиента, контекста, страхов и сопутствующих задач пользователя.</a:t>
            </a:r>
          </a:p>
          <a:p>
            <a:pPr>
              <a:spcBef>
                <a:spcPts val="0"/>
              </a:spcBef>
            </a:pPr>
            <a:r>
              <a:rPr lang="ru-RU" sz="2100" dirty="0">
                <a:solidFill>
                  <a:srgbClr val="6AA94F"/>
                </a:solidFill>
                <a:effectLst/>
              </a:rPr>
              <a:t>Атлас задачи</a:t>
            </a:r>
            <a:r>
              <a:rPr lang="ru-RU" sz="2100" dirty="0">
                <a:effectLst/>
              </a:rPr>
              <a:t> </a:t>
            </a:r>
            <a:r>
              <a:rPr lang="en-US" sz="2100" dirty="0"/>
              <a:t>—</a:t>
            </a:r>
            <a:r>
              <a:rPr lang="ru-RU" sz="2100" dirty="0">
                <a:effectLst/>
              </a:rPr>
              <a:t> инструмент поиска подзадач и желаемых</a:t>
            </a:r>
            <a:r>
              <a:rPr lang="ru-RU" sz="2100" dirty="0"/>
              <a:t> </a:t>
            </a:r>
            <a:r>
              <a:rPr lang="ru-RU" sz="2100" dirty="0">
                <a:effectLst/>
              </a:rPr>
              <a:t>результатов для основной задачи.</a:t>
            </a:r>
          </a:p>
          <a:p>
            <a:pPr>
              <a:spcBef>
                <a:spcPts val="0"/>
              </a:spcBef>
            </a:pPr>
            <a:r>
              <a:rPr lang="ru-RU" sz="2100" dirty="0">
                <a:solidFill>
                  <a:srgbClr val="6AA94F"/>
                </a:solidFill>
                <a:effectLst/>
              </a:rPr>
              <a:t>Оценка подзадач</a:t>
            </a:r>
            <a:r>
              <a:rPr lang="ru-RU" sz="2100" dirty="0">
                <a:effectLst/>
              </a:rPr>
              <a:t> </a:t>
            </a:r>
            <a:r>
              <a:rPr lang="en-US" sz="2100" dirty="0">
                <a:effectLst/>
              </a:rPr>
              <a:t>—</a:t>
            </a:r>
            <a:r>
              <a:rPr lang="ru-RU" sz="2100" dirty="0">
                <a:effectLst/>
              </a:rPr>
              <a:t> сортировка и поиск критически важных</a:t>
            </a:r>
            <a:r>
              <a:rPr lang="ru-RU" sz="2100" dirty="0"/>
              <a:t> </a:t>
            </a:r>
            <a:r>
              <a:rPr lang="ru-RU" sz="2100" dirty="0">
                <a:effectLst/>
              </a:rPr>
              <a:t>подзадач и ожидаемых результатов клиента в рамках основной задачи.</a:t>
            </a:r>
          </a:p>
          <a:p>
            <a:pPr>
              <a:spcBef>
                <a:spcPts val="0"/>
              </a:spcBef>
            </a:pPr>
            <a:r>
              <a:rPr lang="ru-RU" sz="2100" dirty="0">
                <a:solidFill>
                  <a:srgbClr val="6AA94F"/>
                </a:solidFill>
                <a:effectLst/>
              </a:rPr>
              <a:t>Рынок </a:t>
            </a:r>
            <a:r>
              <a:rPr lang="en" sz="2100" dirty="0">
                <a:effectLst/>
              </a:rPr>
              <a:t>JTBD — </a:t>
            </a:r>
            <a:r>
              <a:rPr lang="ru-RU" sz="2100" dirty="0">
                <a:effectLst/>
              </a:rPr>
              <a:t>позиционирование разных решений</a:t>
            </a:r>
            <a:r>
              <a:rPr lang="ru-RU" sz="2100" dirty="0"/>
              <a:t> </a:t>
            </a:r>
            <a:r>
              <a:rPr lang="ru-RU" sz="2100" dirty="0">
                <a:effectLst/>
              </a:rPr>
              <a:t>основной задачи по цене и качеству исполнения.</a:t>
            </a:r>
          </a:p>
          <a:p>
            <a:pPr>
              <a:spcBef>
                <a:spcPts val="0"/>
              </a:spcBef>
            </a:pPr>
            <a:r>
              <a:rPr lang="ru-RU" sz="2100" dirty="0">
                <a:solidFill>
                  <a:srgbClr val="6AA94F"/>
                </a:solidFill>
                <a:effectLst/>
              </a:rPr>
              <a:t>Размер рынка </a:t>
            </a:r>
            <a:r>
              <a:rPr lang="en" sz="2100" dirty="0">
                <a:effectLst/>
              </a:rPr>
              <a:t>JTBD — </a:t>
            </a:r>
            <a:r>
              <a:rPr lang="ru-RU" sz="2100" dirty="0">
                <a:effectLst/>
              </a:rPr>
              <a:t>быстрая оценка размера рынка основной задачи.</a:t>
            </a:r>
          </a:p>
          <a:p>
            <a:pPr>
              <a:spcBef>
                <a:spcPts val="0"/>
              </a:spcBef>
            </a:pPr>
            <a:r>
              <a:rPr lang="ru-RU" sz="2100" dirty="0">
                <a:solidFill>
                  <a:srgbClr val="6AA94F"/>
                </a:solidFill>
                <a:effectLst/>
              </a:rPr>
              <a:t>Силы прогресса </a:t>
            </a:r>
            <a:r>
              <a:rPr lang="en-US" sz="2100" dirty="0">
                <a:solidFill>
                  <a:srgbClr val="595959"/>
                </a:solidFill>
                <a:effectLst/>
              </a:rPr>
              <a:t>—</a:t>
            </a:r>
            <a:r>
              <a:rPr lang="ru-RU" sz="2100" dirty="0">
                <a:solidFill>
                  <a:srgbClr val="595959"/>
                </a:solidFill>
                <a:effectLst/>
              </a:rPr>
              <a:t> анализ сил, которые воздействуют на</a:t>
            </a:r>
            <a:r>
              <a:rPr lang="ru-RU" sz="2100" dirty="0">
                <a:solidFill>
                  <a:srgbClr val="595959"/>
                </a:solidFill>
              </a:rPr>
              <a:t> </a:t>
            </a:r>
            <a:r>
              <a:rPr lang="ru-RU" sz="2100" dirty="0">
                <a:solidFill>
                  <a:srgbClr val="595959"/>
                </a:solidFill>
                <a:effectLst/>
              </a:rPr>
              <a:t>клиента при переходе от одного решения к другому.</a:t>
            </a:r>
          </a:p>
          <a:p>
            <a:pPr>
              <a:spcBef>
                <a:spcPts val="0"/>
              </a:spcBef>
            </a:pPr>
            <a:r>
              <a:rPr lang="en" sz="2100" dirty="0">
                <a:solidFill>
                  <a:srgbClr val="6AA94F"/>
                </a:solidFill>
                <a:effectLst/>
              </a:rPr>
              <a:t>JTBD </a:t>
            </a:r>
            <a:r>
              <a:rPr lang="ru-RU" sz="2100" dirty="0">
                <a:solidFill>
                  <a:schemeClr val="accent6"/>
                </a:solidFill>
                <a:effectLst/>
              </a:rPr>
              <a:t>интервью</a:t>
            </a:r>
            <a:r>
              <a:rPr lang="ru-RU" sz="2100" dirty="0">
                <a:effectLst/>
              </a:rPr>
              <a:t> </a:t>
            </a:r>
            <a:r>
              <a:rPr lang="en-US" sz="2100" dirty="0">
                <a:effectLst/>
              </a:rPr>
              <a:t>—</a:t>
            </a:r>
            <a:r>
              <a:rPr lang="ru-RU" sz="2100" dirty="0">
                <a:effectLst/>
              </a:rPr>
              <a:t> выяснение задач и подзадач, ценностей,</a:t>
            </a:r>
            <a:r>
              <a:rPr lang="ru-RU" sz="2100" dirty="0"/>
              <a:t> </a:t>
            </a:r>
            <a:r>
              <a:rPr lang="ru-RU" sz="2100" dirty="0">
                <a:effectLst/>
              </a:rPr>
              <a:t>страхов, привычек и конкурентных решений у клиентов.</a:t>
            </a:r>
          </a:p>
          <a:p>
            <a:pPr>
              <a:spcBef>
                <a:spcPts val="0"/>
              </a:spcBef>
            </a:pPr>
            <a:r>
              <a:rPr lang="ru-RU" sz="2100" dirty="0">
                <a:solidFill>
                  <a:srgbClr val="6AA94F"/>
                </a:solidFill>
                <a:effectLst/>
              </a:rPr>
              <a:t>Карточка </a:t>
            </a:r>
            <a:r>
              <a:rPr lang="ru-RU" sz="2100" dirty="0">
                <a:solidFill>
                  <a:schemeClr val="accent6"/>
                </a:solidFill>
                <a:effectLst/>
              </a:rPr>
              <a:t>интервью</a:t>
            </a:r>
            <a:r>
              <a:rPr lang="ru-RU" sz="2100" dirty="0">
                <a:effectLst/>
              </a:rPr>
              <a:t> </a:t>
            </a:r>
            <a:r>
              <a:rPr lang="en-US" sz="2100" dirty="0">
                <a:effectLst/>
              </a:rPr>
              <a:t>—</a:t>
            </a:r>
            <a:r>
              <a:rPr lang="ru-RU" sz="2100" dirty="0">
                <a:effectLst/>
              </a:rPr>
              <a:t> шаблон фиксации ответов для каждого </a:t>
            </a:r>
            <a:r>
              <a:rPr lang="en" sz="2100" dirty="0">
                <a:effectLst/>
              </a:rPr>
              <a:t>JTBD </a:t>
            </a:r>
            <a:r>
              <a:rPr lang="ru-RU" sz="2100" dirty="0">
                <a:effectLst/>
              </a:rPr>
              <a:t>интервью.</a:t>
            </a:r>
          </a:p>
          <a:p>
            <a:pPr>
              <a:spcBef>
                <a:spcPts val="0"/>
              </a:spcBef>
            </a:pPr>
            <a:r>
              <a:rPr lang="en" sz="2100" dirty="0">
                <a:solidFill>
                  <a:srgbClr val="6AA94F"/>
                </a:solidFill>
                <a:effectLst/>
              </a:rPr>
              <a:t>JTBD </a:t>
            </a:r>
            <a:r>
              <a:rPr lang="ru-RU" sz="2100" dirty="0">
                <a:solidFill>
                  <a:srgbClr val="6AA94F"/>
                </a:solidFill>
                <a:effectLst/>
              </a:rPr>
              <a:t>исследование </a:t>
            </a:r>
            <a:r>
              <a:rPr lang="en-US" sz="2100" dirty="0">
                <a:effectLst/>
              </a:rPr>
              <a:t>—</a:t>
            </a:r>
            <a:r>
              <a:rPr lang="ru-RU" sz="2100" dirty="0">
                <a:effectLst/>
              </a:rPr>
              <a:t> фиксация результатов и прогресса</a:t>
            </a:r>
            <a:r>
              <a:rPr lang="ru-RU" sz="2100" dirty="0"/>
              <a:t> </a:t>
            </a:r>
            <a:r>
              <a:rPr lang="ru-RU" sz="2100" dirty="0">
                <a:effectLst/>
              </a:rPr>
              <a:t>команды в исследовании задач клиентов.</a:t>
            </a:r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0C9545F4-E33B-C566-EDD0-F0A41CC0DCD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3613" y="300254"/>
            <a:ext cx="3908387" cy="524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009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A17725-B04B-901F-AA00-697EBDE65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35" y="179594"/>
            <a:ext cx="4512701" cy="681797"/>
          </a:xfrm>
        </p:spPr>
        <p:txBody>
          <a:bodyPr>
            <a:normAutofit fontScale="90000"/>
          </a:bodyPr>
          <a:lstStyle/>
          <a:p>
            <a:r>
              <a:rPr lang="ru-RU" dirty="0"/>
              <a:t>Инструменты </a:t>
            </a:r>
            <a:r>
              <a:rPr lang="en-US" dirty="0"/>
              <a:t>JTBD 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61DF3F-D5B4-16D9-DEC6-AF538499B7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75" y="861391"/>
            <a:ext cx="2844055" cy="2010328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1DBA91B-A973-5BA6-47AB-5C51EEE75AE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2435" y="860326"/>
            <a:ext cx="2937549" cy="250359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D018E66-98DC-C1A7-D687-6D3DE9C4D0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078" y="1945510"/>
            <a:ext cx="2839588" cy="20103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D5EF196-F831-B2AE-5311-C544B659EB5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37" y="3494082"/>
            <a:ext cx="3634235" cy="25591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6548A38-507F-A01F-C71B-5947059A9CE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6345" y="1"/>
            <a:ext cx="3157122" cy="2219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8DD5A93-5EE1-51CF-FA4F-4862DD2D820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7341" y="0"/>
            <a:ext cx="3296485" cy="8902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FFEF62D-069D-AA53-10DE-CBE97FF4420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4878" y="2282653"/>
            <a:ext cx="3138589" cy="22152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515AE14-A152-4D7D-C850-F1E76887298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4878" y="4618878"/>
            <a:ext cx="3157122" cy="22391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AB8CC41-4C6C-EB50-0961-473B7226EEA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2992" y="895809"/>
            <a:ext cx="2908459" cy="20853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AF666C8F-BF75-5D9C-6D25-AE07C7909AAD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3577" y="3111282"/>
            <a:ext cx="2839588" cy="13530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76100ED8-A39F-507F-2967-B4B817C0CACB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5155731"/>
            <a:ext cx="3634235" cy="17022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3F684109-E98D-9048-ECCF-58186F7DB046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58" y="3429000"/>
            <a:ext cx="2670832" cy="18780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D3AD1FE-FD4D-11E8-F850-C5A22B8C8359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26083"/>
            <a:ext cx="2581787" cy="183191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D7A6F4FB-A0E2-F1E5-D1ED-2B706CBD6B80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5564" y="5920587"/>
            <a:ext cx="2937549" cy="9985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2876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844956" y="749132"/>
            <a:ext cx="10649256" cy="5394456"/>
            <a:chOff x="234387" y="674699"/>
            <a:chExt cx="7986943" cy="4045842"/>
          </a:xfrm>
        </p:grpSpPr>
        <p:pic>
          <p:nvPicPr>
            <p:cNvPr id="4" name="object 4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0701" y="805432"/>
              <a:ext cx="7750629" cy="39151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7874" y="1567450"/>
              <a:ext cx="3143249" cy="31432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34387" y="674699"/>
              <a:ext cx="5625465" cy="1025525"/>
            </a:xfrm>
            <a:custGeom>
              <a:avLst/>
              <a:gdLst/>
              <a:ahLst/>
              <a:cxnLst/>
              <a:rect l="l" t="t" r="r" b="b"/>
              <a:pathLst>
                <a:path w="5625465" h="1025525">
                  <a:moveTo>
                    <a:pt x="5625299" y="1025099"/>
                  </a:moveTo>
                  <a:lnTo>
                    <a:pt x="0" y="1025099"/>
                  </a:lnTo>
                  <a:lnTo>
                    <a:pt x="0" y="0"/>
                  </a:lnTo>
                  <a:lnTo>
                    <a:pt x="5625299" y="0"/>
                  </a:lnTo>
                  <a:lnTo>
                    <a:pt x="5625299" y="1025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 idx="4294967295"/>
          </p:nvPr>
        </p:nvSpPr>
        <p:spPr>
          <a:xfrm>
            <a:off x="2370067" y="5772324"/>
            <a:ext cx="4332288" cy="755650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-13" dirty="0">
                <a:solidFill>
                  <a:srgbClr val="000000"/>
                </a:solidFill>
              </a:rPr>
              <a:t>bit.ly/JTBD-</a:t>
            </a:r>
            <a:r>
              <a:rPr sz="4800" spc="-33" dirty="0">
                <a:solidFill>
                  <a:srgbClr val="000000"/>
                </a:solidFill>
              </a:rPr>
              <a:t>GA</a:t>
            </a:r>
            <a:endParaRPr sz="480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0A773F-0C29-0EA5-988A-8BB67257A840}"/>
              </a:ext>
            </a:extLst>
          </p:cNvPr>
          <p:cNvSpPr txBox="1">
            <a:spLocks/>
          </p:cNvSpPr>
          <p:nvPr/>
        </p:nvSpPr>
        <p:spPr>
          <a:xfrm>
            <a:off x="844956" y="727534"/>
            <a:ext cx="4512701" cy="68179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JTBD </a:t>
            </a:r>
            <a:r>
              <a:rPr lang="ru-RU" dirty="0"/>
              <a:t>колода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0AFB10-5D24-F52B-DFC2-0E04B2A848BF}"/>
              </a:ext>
            </a:extLst>
          </p:cNvPr>
          <p:cNvSpPr txBox="1"/>
          <p:nvPr/>
        </p:nvSpPr>
        <p:spPr>
          <a:xfrm>
            <a:off x="8036818" y="2703267"/>
            <a:ext cx="4035577" cy="40626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ru-RU" sz="2000" dirty="0"/>
              <a:t>В большинстве ситуаций, клиенты хотят выполнить лучше те работы, для которых не существует хороших решений на рынке. Такие </a:t>
            </a:r>
            <a:r>
              <a:rPr lang="en" sz="2000" dirty="0"/>
              <a:t>JTBD </a:t>
            </a:r>
            <a:r>
              <a:rPr lang="ru-RU" sz="2000" dirty="0"/>
              <a:t>представляют наибольшую возможность для инноваций.</a:t>
            </a:r>
          </a:p>
          <a:p>
            <a:pPr algn="l">
              <a:spcBef>
                <a:spcPts val="1500"/>
              </a:spcBef>
            </a:pPr>
            <a:r>
              <a:rPr lang="ru-RU" sz="2000" dirty="0"/>
              <a:t>Приоритезация </a:t>
            </a:r>
            <a:r>
              <a:rPr lang="en" sz="2000" dirty="0"/>
              <a:t>JTBD </a:t>
            </a:r>
            <a:r>
              <a:rPr lang="ru-RU" sz="2000" dirty="0"/>
              <a:t>зависит от степени удовлетворенности клиентов существующими решениями и конкретного потенциала нового решения.</a:t>
            </a:r>
          </a:p>
          <a:p>
            <a:endParaRPr lang="ru-RU" sz="2000" dirty="0"/>
          </a:p>
        </p:txBody>
      </p:sp>
      <p:sp>
        <p:nvSpPr>
          <p:cNvPr id="5" name="Google Shape;194;p26">
            <a:extLst>
              <a:ext uri="{FF2B5EF4-FFF2-40B4-BE49-F238E27FC236}">
                <a16:creationId xmlns:a16="http://schemas.microsoft.com/office/drawing/2014/main" id="{0D1152C3-95A5-7BCD-69AA-94FFFF31F02B}"/>
              </a:ext>
            </a:extLst>
          </p:cNvPr>
          <p:cNvSpPr txBox="1">
            <a:spLocks/>
          </p:cNvSpPr>
          <p:nvPr/>
        </p:nvSpPr>
        <p:spPr>
          <a:xfrm>
            <a:off x="691886" y="201143"/>
            <a:ext cx="6009300" cy="7635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dirty="0"/>
              <a:t>Приоритизация </a:t>
            </a:r>
            <a:r>
              <a:rPr lang="en" dirty="0"/>
              <a:t>JTBD</a:t>
            </a:r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4F237D50-EB07-84B2-DC9E-67FE6AE583E2}"/>
              </a:ext>
            </a:extLst>
          </p:cNvPr>
          <p:cNvGrpSpPr/>
          <p:nvPr/>
        </p:nvGrpSpPr>
        <p:grpSpPr>
          <a:xfrm>
            <a:off x="867282" y="1086678"/>
            <a:ext cx="6983576" cy="3914204"/>
            <a:chOff x="1156650" y="626762"/>
            <a:chExt cx="3963035" cy="2221230"/>
          </a:xfrm>
        </p:grpSpPr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3C18E3B7-632B-8DAB-7F41-2C2F306108FA}"/>
                </a:ext>
              </a:extLst>
            </p:cNvPr>
            <p:cNvSpPr/>
            <p:nvPr/>
          </p:nvSpPr>
          <p:spPr>
            <a:xfrm>
              <a:off x="1156650" y="631475"/>
              <a:ext cx="3951604" cy="2211705"/>
            </a:xfrm>
            <a:custGeom>
              <a:avLst/>
              <a:gdLst/>
              <a:ahLst/>
              <a:cxnLst/>
              <a:rect l="l" t="t" r="r" b="b"/>
              <a:pathLst>
                <a:path w="3951604" h="2211705">
                  <a:moveTo>
                    <a:pt x="3951599" y="2211599"/>
                  </a:moveTo>
                  <a:lnTo>
                    <a:pt x="0" y="2211599"/>
                  </a:lnTo>
                  <a:lnTo>
                    <a:pt x="0" y="0"/>
                  </a:lnTo>
                  <a:lnTo>
                    <a:pt x="3951599" y="0"/>
                  </a:lnTo>
                  <a:lnTo>
                    <a:pt x="3951599" y="22115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64E7D1E4-A3C3-B0C9-7D2A-7E0306511787}"/>
                </a:ext>
              </a:extLst>
            </p:cNvPr>
            <p:cNvSpPr/>
            <p:nvPr/>
          </p:nvSpPr>
          <p:spPr>
            <a:xfrm>
              <a:off x="3113349" y="637825"/>
              <a:ext cx="1995170" cy="2205355"/>
            </a:xfrm>
            <a:custGeom>
              <a:avLst/>
              <a:gdLst/>
              <a:ahLst/>
              <a:cxnLst/>
              <a:rect l="l" t="t" r="r" b="b"/>
              <a:pathLst>
                <a:path w="1995170" h="2205355">
                  <a:moveTo>
                    <a:pt x="1994999" y="2205299"/>
                  </a:moveTo>
                  <a:lnTo>
                    <a:pt x="0" y="2205299"/>
                  </a:lnTo>
                  <a:lnTo>
                    <a:pt x="1994999" y="0"/>
                  </a:lnTo>
                  <a:lnTo>
                    <a:pt x="1994999" y="22052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D08FFCA4-7652-B304-40EB-31CB317D58E6}"/>
                </a:ext>
              </a:extLst>
            </p:cNvPr>
            <p:cNvSpPr/>
            <p:nvPr/>
          </p:nvSpPr>
          <p:spPr>
            <a:xfrm>
              <a:off x="3483025" y="1046425"/>
              <a:ext cx="1625600" cy="1797050"/>
            </a:xfrm>
            <a:custGeom>
              <a:avLst/>
              <a:gdLst/>
              <a:ahLst/>
              <a:cxnLst/>
              <a:rect l="l" t="t" r="r" b="b"/>
              <a:pathLst>
                <a:path w="1625600" h="1797050">
                  <a:moveTo>
                    <a:pt x="1625399" y="1796699"/>
                  </a:moveTo>
                  <a:lnTo>
                    <a:pt x="0" y="1796699"/>
                  </a:lnTo>
                  <a:lnTo>
                    <a:pt x="1625399" y="0"/>
                  </a:lnTo>
                  <a:lnTo>
                    <a:pt x="1625399" y="17966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42698E67-7AB7-AE68-DA23-450402B75566}"/>
                </a:ext>
              </a:extLst>
            </p:cNvPr>
            <p:cNvSpPr/>
            <p:nvPr/>
          </p:nvSpPr>
          <p:spPr>
            <a:xfrm>
              <a:off x="3852675" y="1455025"/>
              <a:ext cx="1256030" cy="1388110"/>
            </a:xfrm>
            <a:custGeom>
              <a:avLst/>
              <a:gdLst/>
              <a:ahLst/>
              <a:cxnLst/>
              <a:rect l="l" t="t" r="r" b="b"/>
              <a:pathLst>
                <a:path w="1256029" h="1388110">
                  <a:moveTo>
                    <a:pt x="1255799" y="1388099"/>
                  </a:moveTo>
                  <a:lnTo>
                    <a:pt x="0" y="1388099"/>
                  </a:lnTo>
                  <a:lnTo>
                    <a:pt x="1255799" y="0"/>
                  </a:lnTo>
                  <a:lnTo>
                    <a:pt x="1255799" y="13880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8">
              <a:extLst>
                <a:ext uri="{FF2B5EF4-FFF2-40B4-BE49-F238E27FC236}">
                  <a16:creationId xmlns:a16="http://schemas.microsoft.com/office/drawing/2014/main" id="{F51B25F8-C210-2DD1-2C54-69BF1417D400}"/>
                </a:ext>
              </a:extLst>
            </p:cNvPr>
            <p:cNvSpPr/>
            <p:nvPr/>
          </p:nvSpPr>
          <p:spPr>
            <a:xfrm>
              <a:off x="4220400" y="1861525"/>
              <a:ext cx="888365" cy="981710"/>
            </a:xfrm>
            <a:custGeom>
              <a:avLst/>
              <a:gdLst/>
              <a:ahLst/>
              <a:cxnLst/>
              <a:rect l="l" t="t" r="r" b="b"/>
              <a:pathLst>
                <a:path w="888364" h="981710">
                  <a:moveTo>
                    <a:pt x="887999" y="981599"/>
                  </a:moveTo>
                  <a:lnTo>
                    <a:pt x="0" y="981599"/>
                  </a:lnTo>
                  <a:lnTo>
                    <a:pt x="887999" y="0"/>
                  </a:lnTo>
                  <a:lnTo>
                    <a:pt x="887999" y="9815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9">
              <a:extLst>
                <a:ext uri="{FF2B5EF4-FFF2-40B4-BE49-F238E27FC236}">
                  <a16:creationId xmlns:a16="http://schemas.microsoft.com/office/drawing/2014/main" id="{E0C82657-2327-EBEC-5E7B-A224D75800AC}"/>
                </a:ext>
              </a:extLst>
            </p:cNvPr>
            <p:cNvSpPr/>
            <p:nvPr/>
          </p:nvSpPr>
          <p:spPr>
            <a:xfrm>
              <a:off x="4589474" y="2269525"/>
              <a:ext cx="519430" cy="574040"/>
            </a:xfrm>
            <a:custGeom>
              <a:avLst/>
              <a:gdLst/>
              <a:ahLst/>
              <a:cxnLst/>
              <a:rect l="l" t="t" r="r" b="b"/>
              <a:pathLst>
                <a:path w="519429" h="574039">
                  <a:moveTo>
                    <a:pt x="518999" y="573599"/>
                  </a:moveTo>
                  <a:lnTo>
                    <a:pt x="0" y="573599"/>
                  </a:lnTo>
                  <a:lnTo>
                    <a:pt x="518999" y="0"/>
                  </a:lnTo>
                  <a:lnTo>
                    <a:pt x="518999" y="573599"/>
                  </a:lnTo>
                  <a:close/>
                </a:path>
              </a:pathLst>
            </a:custGeom>
            <a:solidFill>
              <a:srgbClr val="274E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0">
              <a:extLst>
                <a:ext uri="{FF2B5EF4-FFF2-40B4-BE49-F238E27FC236}">
                  <a16:creationId xmlns:a16="http://schemas.microsoft.com/office/drawing/2014/main" id="{34023257-0698-85B6-A5A0-ED6FF90AA959}"/>
                </a:ext>
              </a:extLst>
            </p:cNvPr>
            <p:cNvSpPr/>
            <p:nvPr/>
          </p:nvSpPr>
          <p:spPr>
            <a:xfrm>
              <a:off x="1162773" y="637748"/>
              <a:ext cx="3054350" cy="1714500"/>
            </a:xfrm>
            <a:custGeom>
              <a:avLst/>
              <a:gdLst/>
              <a:ahLst/>
              <a:cxnLst/>
              <a:rect l="l" t="t" r="r" b="b"/>
              <a:pathLst>
                <a:path w="3054350" h="1714500">
                  <a:moveTo>
                    <a:pt x="0" y="1714500"/>
                  </a:moveTo>
                  <a:lnTo>
                    <a:pt x="0" y="0"/>
                  </a:lnTo>
                  <a:lnTo>
                    <a:pt x="3053999" y="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>
              <a:extLst>
                <a:ext uri="{FF2B5EF4-FFF2-40B4-BE49-F238E27FC236}">
                  <a16:creationId xmlns:a16="http://schemas.microsoft.com/office/drawing/2014/main" id="{3978CB24-6C3B-3AB0-252A-5C3F75DE245A}"/>
                </a:ext>
              </a:extLst>
            </p:cNvPr>
            <p:cNvSpPr/>
            <p:nvPr/>
          </p:nvSpPr>
          <p:spPr>
            <a:xfrm>
              <a:off x="1163025" y="631525"/>
              <a:ext cx="3951604" cy="2211705"/>
            </a:xfrm>
            <a:custGeom>
              <a:avLst/>
              <a:gdLst/>
              <a:ahLst/>
              <a:cxnLst/>
              <a:rect l="l" t="t" r="r" b="b"/>
              <a:pathLst>
                <a:path w="3951604" h="2211705">
                  <a:moveTo>
                    <a:pt x="0" y="2211599"/>
                  </a:moveTo>
                  <a:lnTo>
                    <a:pt x="3951599" y="0"/>
                  </a:lnTo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">
              <a:extLst>
                <a:ext uri="{FF2B5EF4-FFF2-40B4-BE49-F238E27FC236}">
                  <a16:creationId xmlns:a16="http://schemas.microsoft.com/office/drawing/2014/main" id="{AE68F04A-EC18-5F85-6D6C-FCB4F78FDF8D}"/>
                </a:ext>
              </a:extLst>
            </p:cNvPr>
            <p:cNvSpPr/>
            <p:nvPr/>
          </p:nvSpPr>
          <p:spPr>
            <a:xfrm>
              <a:off x="1162898" y="637748"/>
              <a:ext cx="2250440" cy="1263650"/>
            </a:xfrm>
            <a:custGeom>
              <a:avLst/>
              <a:gdLst/>
              <a:ahLst/>
              <a:cxnLst/>
              <a:rect l="l" t="t" r="r" b="b"/>
              <a:pathLst>
                <a:path w="2250440" h="1263650">
                  <a:moveTo>
                    <a:pt x="0" y="1263299"/>
                  </a:moveTo>
                  <a:lnTo>
                    <a:pt x="0" y="0"/>
                  </a:lnTo>
                  <a:lnTo>
                    <a:pt x="2249999" y="0"/>
                  </a:lnTo>
                  <a:lnTo>
                    <a:pt x="0" y="12632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3">
            <a:extLst>
              <a:ext uri="{FF2B5EF4-FFF2-40B4-BE49-F238E27FC236}">
                <a16:creationId xmlns:a16="http://schemas.microsoft.com/office/drawing/2014/main" id="{8CFC6404-FA24-DD55-45D9-6C13ED665AB6}"/>
              </a:ext>
            </a:extLst>
          </p:cNvPr>
          <p:cNvSpPr txBox="1"/>
          <p:nvPr/>
        </p:nvSpPr>
        <p:spPr>
          <a:xfrm>
            <a:off x="8075555" y="715783"/>
            <a:ext cx="3741320" cy="1683410"/>
          </a:xfrm>
          <a:prstGeom prst="rect">
            <a:avLst/>
          </a:prstGeom>
        </p:spPr>
        <p:txBody>
          <a:bodyPr vert="horz" wrap="square" lIns="0" tIns="10795" rIns="0" bIns="0" rtlCol="0">
            <a:noAutofit/>
          </a:bodyPr>
          <a:lstStyle/>
          <a:p>
            <a:pPr marL="12700" marR="5080">
              <a:spcBef>
                <a:spcPts val="85"/>
              </a:spcBef>
            </a:pPr>
            <a:r>
              <a:rPr sz="2000" b="1" spc="-10" dirty="0">
                <a:solidFill>
                  <a:srgbClr val="37474F"/>
                </a:solidFill>
                <a:cs typeface="Trebuchet MS"/>
              </a:rPr>
              <a:t>Importance: </a:t>
            </a:r>
            <a:r>
              <a:rPr lang="ru-RU" sz="2000" dirty="0">
                <a:solidFill>
                  <a:srgbClr val="37474F"/>
                </a:solidFill>
                <a:cs typeface="Trebuchet MS"/>
              </a:rPr>
              <a:t>Насколько</a:t>
            </a:r>
            <a:r>
              <a:rPr lang="ru-RU" sz="2000" spc="-30" dirty="0">
                <a:solidFill>
                  <a:srgbClr val="37474F"/>
                </a:solidFill>
                <a:cs typeface="Trebuchet MS"/>
              </a:rPr>
              <a:t> </a:t>
            </a:r>
            <a:r>
              <a:rPr lang="ru-RU" sz="2000" dirty="0">
                <a:solidFill>
                  <a:srgbClr val="37474F"/>
                </a:solidFill>
                <a:cs typeface="Trebuchet MS"/>
              </a:rPr>
              <a:t>эта</a:t>
            </a:r>
            <a:r>
              <a:rPr lang="ru-RU" sz="2000" spc="-30" dirty="0">
                <a:solidFill>
                  <a:srgbClr val="37474F"/>
                </a:solidFill>
                <a:cs typeface="Trebuchet MS"/>
              </a:rPr>
              <a:t> </a:t>
            </a:r>
            <a:r>
              <a:rPr lang="ru-RU" sz="2000" spc="-10" dirty="0">
                <a:solidFill>
                  <a:srgbClr val="37474F"/>
                </a:solidFill>
                <a:cs typeface="Trebuchet MS"/>
              </a:rPr>
              <a:t>работа важная?</a:t>
            </a:r>
          </a:p>
          <a:p>
            <a:pPr marL="12700" marR="5080">
              <a:spcBef>
                <a:spcPts val="1000"/>
              </a:spcBef>
            </a:pPr>
            <a:r>
              <a:rPr lang="en" sz="2000" b="1" spc="-10" dirty="0">
                <a:solidFill>
                  <a:srgbClr val="37474F"/>
                </a:solidFill>
                <a:cs typeface="Trebuchet MS"/>
              </a:rPr>
              <a:t>Satisfaction: </a:t>
            </a:r>
            <a:r>
              <a:rPr lang="ru-RU" sz="2000" dirty="0">
                <a:solidFill>
                  <a:srgbClr val="37474F"/>
                </a:solidFill>
                <a:cs typeface="Trebuchet MS"/>
              </a:rPr>
              <a:t>Насколько</a:t>
            </a:r>
            <a:r>
              <a:rPr lang="ru-RU" sz="2000" spc="-45" dirty="0">
                <a:solidFill>
                  <a:srgbClr val="37474F"/>
                </a:solidFill>
                <a:cs typeface="Trebuchet MS"/>
              </a:rPr>
              <a:t> </a:t>
            </a:r>
            <a:r>
              <a:rPr lang="ru-RU" sz="2000" spc="-25" dirty="0">
                <a:solidFill>
                  <a:srgbClr val="37474F"/>
                </a:solidFill>
                <a:cs typeface="Trebuchet MS"/>
              </a:rPr>
              <a:t>вы </a:t>
            </a:r>
            <a:r>
              <a:rPr lang="ru-RU" sz="2000" spc="-10" dirty="0">
                <a:solidFill>
                  <a:srgbClr val="37474F"/>
                </a:solidFill>
                <a:cs typeface="Trebuchet MS"/>
              </a:rPr>
              <a:t>удовлетворены существующим решением?</a:t>
            </a:r>
            <a:endParaRPr lang="ru-RU" sz="2000" dirty="0">
              <a:cs typeface="Trebuchet MS"/>
            </a:endParaRPr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E2D232AD-F1C8-EE4C-6138-BF8F6A8ECBA6}"/>
              </a:ext>
            </a:extLst>
          </p:cNvPr>
          <p:cNvSpPr txBox="1"/>
          <p:nvPr/>
        </p:nvSpPr>
        <p:spPr>
          <a:xfrm>
            <a:off x="664527" y="5965254"/>
            <a:ext cx="5047733" cy="6232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Opportunity</a:t>
            </a:r>
            <a:r>
              <a:rPr sz="1800" spc="-4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=</a:t>
            </a:r>
            <a:r>
              <a:rPr sz="1800" spc="-3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Importance</a:t>
            </a:r>
            <a:r>
              <a:rPr sz="1800" spc="-3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rebuchet MS"/>
                <a:cs typeface="Trebuchet MS"/>
              </a:rPr>
              <a:t>+ </a:t>
            </a:r>
            <a:r>
              <a:rPr sz="1800" spc="-10" dirty="0">
                <a:solidFill>
                  <a:srgbClr val="666666"/>
                </a:solidFill>
                <a:latin typeface="Trebuchet MS"/>
                <a:cs typeface="Trebuchet MS"/>
              </a:rPr>
              <a:t>(Importance</a:t>
            </a:r>
            <a:r>
              <a:rPr sz="1800" spc="-36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—</a:t>
            </a:r>
            <a:r>
              <a:rPr sz="1800" spc="-3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rebuchet MS"/>
                <a:cs typeface="Trebuchet MS"/>
              </a:rPr>
              <a:t>Satisfaction)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B40AAD07-AC33-1881-360A-79EC413F6FE3}"/>
              </a:ext>
            </a:extLst>
          </p:cNvPr>
          <p:cNvSpPr txBox="1"/>
          <p:nvPr/>
        </p:nvSpPr>
        <p:spPr>
          <a:xfrm>
            <a:off x="622439" y="1186877"/>
            <a:ext cx="303245" cy="3339376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pc="-25" dirty="0">
                <a:latin typeface="Trebuchet MS"/>
                <a:cs typeface="Trebuchet MS"/>
              </a:rPr>
              <a:t>10</a:t>
            </a:r>
            <a:endParaRPr dirty="0">
              <a:latin typeface="Trebuchet MS"/>
              <a:cs typeface="Trebuchet MS"/>
            </a:endParaRP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9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8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7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6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5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4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3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2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1</a:t>
            </a:r>
          </a:p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dirty="0">
                <a:latin typeface="Trebuchet MS"/>
                <a:cs typeface="Trebuchet MS"/>
              </a:rPr>
              <a:t>0</a:t>
            </a:r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4B0C4FC1-D4E6-F63C-C58E-5D8A5E6FC416}"/>
              </a:ext>
            </a:extLst>
          </p:cNvPr>
          <p:cNvSpPr txBox="1"/>
          <p:nvPr/>
        </p:nvSpPr>
        <p:spPr>
          <a:xfrm>
            <a:off x="919120" y="5030956"/>
            <a:ext cx="6911592" cy="6078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9730" algn="l"/>
                <a:tab pos="747395" algn="l"/>
                <a:tab pos="1115060" algn="l"/>
                <a:tab pos="1482090" algn="l"/>
                <a:tab pos="1849755" algn="l"/>
                <a:tab pos="2259330" algn="l"/>
                <a:tab pos="2585085" algn="l"/>
                <a:tab pos="2952115" algn="l"/>
                <a:tab pos="3319779" algn="l"/>
                <a:tab pos="3687445" algn="l"/>
              </a:tabLst>
            </a:pPr>
            <a:r>
              <a:rPr sz="1600" spc="-50" dirty="0">
                <a:latin typeface="Monaco" pitchFamily="2" charset="0"/>
                <a:cs typeface="Trebuchet MS"/>
              </a:rPr>
              <a:t>0</a:t>
            </a:r>
            <a:r>
              <a:rPr lang="ru-RU" sz="1600" spc="-50" dirty="0">
                <a:latin typeface="Monaco" pitchFamily="2" charset="0"/>
                <a:cs typeface="Trebuchet MS"/>
              </a:rPr>
              <a:t>    </a:t>
            </a:r>
            <a:r>
              <a:rPr sz="1600" spc="-50" dirty="0">
                <a:latin typeface="Monaco" pitchFamily="2" charset="0"/>
                <a:cs typeface="Trebuchet MS"/>
              </a:rPr>
              <a:t>1</a:t>
            </a:r>
            <a:r>
              <a:rPr lang="ru-RU" sz="1600" spc="-50" dirty="0">
                <a:latin typeface="Monaco" pitchFamily="2" charset="0"/>
                <a:cs typeface="Trebuchet MS"/>
              </a:rPr>
              <a:t>    </a:t>
            </a:r>
            <a:r>
              <a:rPr sz="1600" spc="-50" dirty="0">
                <a:latin typeface="Monaco" pitchFamily="2" charset="0"/>
                <a:cs typeface="Trebuchet MS"/>
              </a:rPr>
              <a:t>2</a:t>
            </a:r>
            <a:r>
              <a:rPr lang="ru-RU" sz="1600" spc="-50" dirty="0">
                <a:latin typeface="Monaco" pitchFamily="2" charset="0"/>
                <a:cs typeface="Trebuchet MS"/>
              </a:rPr>
              <a:t>     </a:t>
            </a:r>
            <a:r>
              <a:rPr sz="1600" spc="-60" dirty="0">
                <a:latin typeface="Monaco" pitchFamily="2" charset="0"/>
                <a:cs typeface="Trebuchet MS"/>
              </a:rPr>
              <a:t>3</a:t>
            </a:r>
            <a:r>
              <a:rPr lang="ru-RU" sz="1600" spc="-60" dirty="0">
                <a:latin typeface="Monaco" pitchFamily="2" charset="0"/>
                <a:cs typeface="Trebuchet MS"/>
              </a:rPr>
              <a:t>     </a:t>
            </a:r>
            <a:r>
              <a:rPr sz="1600" spc="-50" dirty="0">
                <a:latin typeface="Monaco" pitchFamily="2" charset="0"/>
                <a:cs typeface="Trebuchet MS"/>
              </a:rPr>
              <a:t>4</a:t>
            </a:r>
            <a:r>
              <a:rPr lang="ru-RU" sz="1600" spc="-50" dirty="0">
                <a:latin typeface="Monaco" pitchFamily="2" charset="0"/>
                <a:cs typeface="Trebuchet MS"/>
              </a:rPr>
              <a:t>     </a:t>
            </a:r>
            <a:r>
              <a:rPr sz="1600" spc="-50" dirty="0">
                <a:latin typeface="Monaco" pitchFamily="2" charset="0"/>
                <a:cs typeface="Trebuchet MS"/>
              </a:rPr>
              <a:t>5</a:t>
            </a:r>
            <a:r>
              <a:rPr lang="ru-RU" sz="1600" spc="-50" dirty="0">
                <a:latin typeface="Monaco" pitchFamily="2" charset="0"/>
                <a:cs typeface="Trebuchet MS"/>
              </a:rPr>
              <a:t>     </a:t>
            </a:r>
            <a:r>
              <a:rPr sz="1600" spc="-50" dirty="0">
                <a:latin typeface="Monaco" pitchFamily="2" charset="0"/>
                <a:cs typeface="Trebuchet MS"/>
              </a:rPr>
              <a:t>6</a:t>
            </a:r>
            <a:r>
              <a:rPr lang="ru-RU" sz="1600" spc="-50" dirty="0">
                <a:latin typeface="Monaco" pitchFamily="2" charset="0"/>
                <a:cs typeface="Trebuchet MS"/>
              </a:rPr>
              <a:t>     7     </a:t>
            </a:r>
            <a:r>
              <a:rPr sz="1600" spc="-50" dirty="0">
                <a:latin typeface="Monaco" pitchFamily="2" charset="0"/>
                <a:cs typeface="Trebuchet MS"/>
              </a:rPr>
              <a:t>8</a:t>
            </a:r>
            <a:r>
              <a:rPr lang="ru-RU" sz="1600" spc="-50" dirty="0">
                <a:latin typeface="Monaco" pitchFamily="2" charset="0"/>
                <a:cs typeface="Trebuchet MS"/>
              </a:rPr>
              <a:t>     </a:t>
            </a:r>
            <a:r>
              <a:rPr sz="1600" spc="-50" dirty="0">
                <a:latin typeface="Monaco" pitchFamily="2" charset="0"/>
                <a:cs typeface="Trebuchet MS"/>
              </a:rPr>
              <a:t>9</a:t>
            </a:r>
            <a:r>
              <a:rPr lang="ru-RU" sz="1600" spc="-50" dirty="0">
                <a:latin typeface="Monaco" pitchFamily="2" charset="0"/>
                <a:cs typeface="Trebuchet MS"/>
              </a:rPr>
              <a:t>   </a:t>
            </a:r>
            <a:r>
              <a:rPr sz="1600" spc="-25" dirty="0">
                <a:latin typeface="Monaco" pitchFamily="2" charset="0"/>
                <a:cs typeface="Trebuchet MS"/>
              </a:rPr>
              <a:t>10</a:t>
            </a:r>
            <a:endParaRPr sz="1600" dirty="0">
              <a:latin typeface="Monaco" pitchFamily="2" charset="0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844"/>
              </a:spcBef>
            </a:pPr>
            <a:r>
              <a:rPr sz="1600" dirty="0">
                <a:solidFill>
                  <a:srgbClr val="666666"/>
                </a:solidFill>
                <a:latin typeface="Trebuchet MS"/>
                <a:cs typeface="Trebuchet MS"/>
              </a:rPr>
              <a:t>Важность</a:t>
            </a:r>
            <a:r>
              <a:rPr sz="1600" spc="-4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666666"/>
                </a:solidFill>
                <a:latin typeface="Trebuchet MS"/>
                <a:cs typeface="Trebuchet MS"/>
              </a:rPr>
              <a:t>задачи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BAEB3E4F-B43A-6A94-3C7B-36616FE268EA}"/>
              </a:ext>
            </a:extLst>
          </p:cNvPr>
          <p:cNvSpPr txBox="1"/>
          <p:nvPr/>
        </p:nvSpPr>
        <p:spPr>
          <a:xfrm>
            <a:off x="311928" y="1140762"/>
            <a:ext cx="276999" cy="3702875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10" dirty="0">
                <a:solidFill>
                  <a:srgbClr val="666666"/>
                </a:solidFill>
                <a:latin typeface="Trebuchet MS"/>
                <a:cs typeface="Trebuchet MS"/>
              </a:rPr>
              <a:t>Удовлетворенность</a:t>
            </a:r>
            <a:r>
              <a:rPr spc="8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pc="-10" dirty="0">
                <a:solidFill>
                  <a:srgbClr val="666666"/>
                </a:solidFill>
                <a:latin typeface="Trebuchet MS"/>
                <a:cs typeface="Trebuchet MS"/>
              </a:rPr>
              <a:t>решением</a:t>
            </a:r>
            <a:endParaRPr dirty="0">
              <a:latin typeface="Trebuchet MS"/>
              <a:cs typeface="Trebuchet MS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361E035A-DFDC-227E-B572-26A97090E116}"/>
              </a:ext>
            </a:extLst>
          </p:cNvPr>
          <p:cNvSpPr txBox="1"/>
          <p:nvPr/>
        </p:nvSpPr>
        <p:spPr>
          <a:xfrm>
            <a:off x="867281" y="1183987"/>
            <a:ext cx="6963431" cy="1445717"/>
          </a:xfrm>
          <a:prstGeom prst="rect">
            <a:avLst/>
          </a:prstGeom>
          <a:ln w="9524">
            <a:solidFill>
              <a:srgbClr val="6AA84F"/>
            </a:solidFill>
          </a:ln>
        </p:spPr>
        <p:txBody>
          <a:bodyPr vert="horz" wrap="square" lIns="0" tIns="127000" rIns="0" bIns="0" rtlCol="0">
            <a:spAutoFit/>
          </a:bodyPr>
          <a:lstStyle/>
          <a:p>
            <a:pPr marL="238125" marR="2780030">
              <a:lnSpc>
                <a:spcPts val="1650"/>
              </a:lnSpc>
              <a:spcBef>
                <a:spcPts val="1000"/>
              </a:spcBef>
            </a:pPr>
            <a:r>
              <a:rPr sz="1400" spc="-10" dirty="0">
                <a:solidFill>
                  <a:srgbClr val="666666"/>
                </a:solidFill>
                <a:latin typeface="Arial"/>
                <a:cs typeface="Arial"/>
              </a:rPr>
              <a:t>Слишком хорошо обслужены</a:t>
            </a:r>
            <a:endParaRPr sz="1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50" dirty="0">
              <a:latin typeface="Arial"/>
              <a:cs typeface="Arial"/>
            </a:endParaRPr>
          </a:p>
          <a:p>
            <a:pPr marL="1156335" marR="1992630" indent="-170180">
              <a:lnSpc>
                <a:spcPts val="1650"/>
              </a:lnSpc>
            </a:pPr>
            <a:r>
              <a:rPr sz="1400" spc="-10" dirty="0">
                <a:solidFill>
                  <a:srgbClr val="666666"/>
                </a:solidFill>
                <a:latin typeface="Arial"/>
                <a:cs typeface="Arial"/>
              </a:rPr>
              <a:t>Обслужены хорошо</a:t>
            </a:r>
            <a:endParaRPr sz="1400" dirty="0">
              <a:latin typeface="Arial"/>
              <a:cs typeface="Arial"/>
            </a:endParaRPr>
          </a:p>
          <a:p>
            <a:pPr marR="198755" algn="r">
              <a:lnSpc>
                <a:spcPts val="1495"/>
              </a:lnSpc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Плохо</a:t>
            </a:r>
            <a:endParaRPr sz="1400" dirty="0">
              <a:latin typeface="Arial"/>
              <a:cs typeface="Arial"/>
            </a:endParaRPr>
          </a:p>
          <a:p>
            <a:pPr marR="198755" algn="r">
              <a:lnSpc>
                <a:spcPts val="1664"/>
              </a:lnSpc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обслужены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24" name="object 20">
            <a:extLst>
              <a:ext uri="{FF2B5EF4-FFF2-40B4-BE49-F238E27FC236}">
                <a16:creationId xmlns:a16="http://schemas.microsoft.com/office/drawing/2014/main" id="{AFE16335-D0D3-4C99-CE31-26A283641101}"/>
              </a:ext>
            </a:extLst>
          </p:cNvPr>
          <p:cNvGrpSpPr/>
          <p:nvPr/>
        </p:nvGrpSpPr>
        <p:grpSpPr>
          <a:xfrm>
            <a:off x="1134818" y="1859726"/>
            <a:ext cx="5469591" cy="2827671"/>
            <a:chOff x="1424187" y="929862"/>
            <a:chExt cx="3103880" cy="1604645"/>
          </a:xfrm>
        </p:grpSpPr>
        <p:sp>
          <p:nvSpPr>
            <p:cNvPr id="25" name="object 21">
              <a:extLst>
                <a:ext uri="{FF2B5EF4-FFF2-40B4-BE49-F238E27FC236}">
                  <a16:creationId xmlns:a16="http://schemas.microsoft.com/office/drawing/2014/main" id="{177B3CCC-8E8C-13ED-D8CB-EB01687EAF3B}"/>
                </a:ext>
              </a:extLst>
            </p:cNvPr>
            <p:cNvSpPr/>
            <p:nvPr/>
          </p:nvSpPr>
          <p:spPr>
            <a:xfrm>
              <a:off x="3951624" y="12083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2">
              <a:extLst>
                <a:ext uri="{FF2B5EF4-FFF2-40B4-BE49-F238E27FC236}">
                  <a16:creationId xmlns:a16="http://schemas.microsoft.com/office/drawing/2014/main" id="{A23F6B82-B51C-3B75-29CA-9D3B00B8BDB2}"/>
                </a:ext>
              </a:extLst>
            </p:cNvPr>
            <p:cNvSpPr/>
            <p:nvPr/>
          </p:nvSpPr>
          <p:spPr>
            <a:xfrm>
              <a:off x="3951624" y="12083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3">
              <a:extLst>
                <a:ext uri="{FF2B5EF4-FFF2-40B4-BE49-F238E27FC236}">
                  <a16:creationId xmlns:a16="http://schemas.microsoft.com/office/drawing/2014/main" id="{28B5E9F6-BA53-8892-E647-BD78D02791A0}"/>
                </a:ext>
              </a:extLst>
            </p:cNvPr>
            <p:cNvSpPr/>
            <p:nvPr/>
          </p:nvSpPr>
          <p:spPr>
            <a:xfrm>
              <a:off x="4104024" y="13607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4">
              <a:extLst>
                <a:ext uri="{FF2B5EF4-FFF2-40B4-BE49-F238E27FC236}">
                  <a16:creationId xmlns:a16="http://schemas.microsoft.com/office/drawing/2014/main" id="{A8E137A6-ECC3-10CB-3638-54D9839DA670}"/>
                </a:ext>
              </a:extLst>
            </p:cNvPr>
            <p:cNvSpPr/>
            <p:nvPr/>
          </p:nvSpPr>
          <p:spPr>
            <a:xfrm>
              <a:off x="4104024" y="13607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5">
              <a:extLst>
                <a:ext uri="{FF2B5EF4-FFF2-40B4-BE49-F238E27FC236}">
                  <a16:creationId xmlns:a16="http://schemas.microsoft.com/office/drawing/2014/main" id="{B4E083B0-2D2C-53A7-E828-46C5B7628AA0}"/>
                </a:ext>
              </a:extLst>
            </p:cNvPr>
            <p:cNvSpPr/>
            <p:nvPr/>
          </p:nvSpPr>
          <p:spPr>
            <a:xfrm>
              <a:off x="3617099" y="13097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6">
              <a:extLst>
                <a:ext uri="{FF2B5EF4-FFF2-40B4-BE49-F238E27FC236}">
                  <a16:creationId xmlns:a16="http://schemas.microsoft.com/office/drawing/2014/main" id="{42D60662-7667-D8DD-DAFA-2D6D43DF45AD}"/>
                </a:ext>
              </a:extLst>
            </p:cNvPr>
            <p:cNvSpPr/>
            <p:nvPr/>
          </p:nvSpPr>
          <p:spPr>
            <a:xfrm>
              <a:off x="3617099" y="13097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7">
              <a:extLst>
                <a:ext uri="{FF2B5EF4-FFF2-40B4-BE49-F238E27FC236}">
                  <a16:creationId xmlns:a16="http://schemas.microsoft.com/office/drawing/2014/main" id="{3D9D9FA5-09A6-F660-4C3F-DC71B4FE865C}"/>
                </a:ext>
              </a:extLst>
            </p:cNvPr>
            <p:cNvSpPr/>
            <p:nvPr/>
          </p:nvSpPr>
          <p:spPr>
            <a:xfrm>
              <a:off x="3668099" y="16017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8">
              <a:extLst>
                <a:ext uri="{FF2B5EF4-FFF2-40B4-BE49-F238E27FC236}">
                  <a16:creationId xmlns:a16="http://schemas.microsoft.com/office/drawing/2014/main" id="{ABCBCEF5-BF35-2536-3E3D-F7E4D637F168}"/>
                </a:ext>
              </a:extLst>
            </p:cNvPr>
            <p:cNvSpPr/>
            <p:nvPr/>
          </p:nvSpPr>
          <p:spPr>
            <a:xfrm>
              <a:off x="3668099" y="16017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9">
              <a:extLst>
                <a:ext uri="{FF2B5EF4-FFF2-40B4-BE49-F238E27FC236}">
                  <a16:creationId xmlns:a16="http://schemas.microsoft.com/office/drawing/2014/main" id="{23A8723A-F631-1287-4501-602006E67F87}"/>
                </a:ext>
              </a:extLst>
            </p:cNvPr>
            <p:cNvSpPr/>
            <p:nvPr/>
          </p:nvSpPr>
          <p:spPr>
            <a:xfrm>
              <a:off x="3310900" y="17599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0">
              <a:extLst>
                <a:ext uri="{FF2B5EF4-FFF2-40B4-BE49-F238E27FC236}">
                  <a16:creationId xmlns:a16="http://schemas.microsoft.com/office/drawing/2014/main" id="{42589C22-4873-EF82-216F-7F4DC42E4307}"/>
                </a:ext>
              </a:extLst>
            </p:cNvPr>
            <p:cNvSpPr/>
            <p:nvPr/>
          </p:nvSpPr>
          <p:spPr>
            <a:xfrm>
              <a:off x="3310900" y="17599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1">
              <a:extLst>
                <a:ext uri="{FF2B5EF4-FFF2-40B4-BE49-F238E27FC236}">
                  <a16:creationId xmlns:a16="http://schemas.microsoft.com/office/drawing/2014/main" id="{878DC1AD-01C5-40D4-4B81-024D9EF5C63D}"/>
                </a:ext>
              </a:extLst>
            </p:cNvPr>
            <p:cNvSpPr/>
            <p:nvPr/>
          </p:nvSpPr>
          <p:spPr>
            <a:xfrm>
              <a:off x="3361900" y="1455024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2">
              <a:extLst>
                <a:ext uri="{FF2B5EF4-FFF2-40B4-BE49-F238E27FC236}">
                  <a16:creationId xmlns:a16="http://schemas.microsoft.com/office/drawing/2014/main" id="{D2F25A2D-81E1-243A-2F6E-B7FCF91D1BC2}"/>
                </a:ext>
              </a:extLst>
            </p:cNvPr>
            <p:cNvSpPr/>
            <p:nvPr/>
          </p:nvSpPr>
          <p:spPr>
            <a:xfrm>
              <a:off x="3361900" y="145502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3">
              <a:extLst>
                <a:ext uri="{FF2B5EF4-FFF2-40B4-BE49-F238E27FC236}">
                  <a16:creationId xmlns:a16="http://schemas.microsoft.com/office/drawing/2014/main" id="{0E647D40-A7EE-8052-AC96-FC0C659B5F39}"/>
                </a:ext>
              </a:extLst>
            </p:cNvPr>
            <p:cNvSpPr/>
            <p:nvPr/>
          </p:nvSpPr>
          <p:spPr>
            <a:xfrm>
              <a:off x="2826474" y="17218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4">
              <a:extLst>
                <a:ext uri="{FF2B5EF4-FFF2-40B4-BE49-F238E27FC236}">
                  <a16:creationId xmlns:a16="http://schemas.microsoft.com/office/drawing/2014/main" id="{029740F6-6B77-8384-2D6A-AADCF9027B38}"/>
                </a:ext>
              </a:extLst>
            </p:cNvPr>
            <p:cNvSpPr/>
            <p:nvPr/>
          </p:nvSpPr>
          <p:spPr>
            <a:xfrm>
              <a:off x="2826474" y="17218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5">
              <a:extLst>
                <a:ext uri="{FF2B5EF4-FFF2-40B4-BE49-F238E27FC236}">
                  <a16:creationId xmlns:a16="http://schemas.microsoft.com/office/drawing/2014/main" id="{0061BC3A-F289-3EEC-80EC-999EC2443579}"/>
                </a:ext>
              </a:extLst>
            </p:cNvPr>
            <p:cNvSpPr/>
            <p:nvPr/>
          </p:nvSpPr>
          <p:spPr>
            <a:xfrm>
              <a:off x="2539599" y="17599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6">
              <a:extLst>
                <a:ext uri="{FF2B5EF4-FFF2-40B4-BE49-F238E27FC236}">
                  <a16:creationId xmlns:a16="http://schemas.microsoft.com/office/drawing/2014/main" id="{14083284-7717-1A2E-CF80-022F4CDD77B0}"/>
                </a:ext>
              </a:extLst>
            </p:cNvPr>
            <p:cNvSpPr/>
            <p:nvPr/>
          </p:nvSpPr>
          <p:spPr>
            <a:xfrm>
              <a:off x="2539600" y="17599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7">
              <a:extLst>
                <a:ext uri="{FF2B5EF4-FFF2-40B4-BE49-F238E27FC236}">
                  <a16:creationId xmlns:a16="http://schemas.microsoft.com/office/drawing/2014/main" id="{8D1FBE6F-57F7-68F0-F42E-C98719CF4DEB}"/>
                </a:ext>
              </a:extLst>
            </p:cNvPr>
            <p:cNvSpPr/>
            <p:nvPr/>
          </p:nvSpPr>
          <p:spPr>
            <a:xfrm>
              <a:off x="2366575" y="93462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38">
              <a:extLst>
                <a:ext uri="{FF2B5EF4-FFF2-40B4-BE49-F238E27FC236}">
                  <a16:creationId xmlns:a16="http://schemas.microsoft.com/office/drawing/2014/main" id="{FE5BAC39-7014-0498-9105-0846C8786AAE}"/>
                </a:ext>
              </a:extLst>
            </p:cNvPr>
            <p:cNvSpPr/>
            <p:nvPr/>
          </p:nvSpPr>
          <p:spPr>
            <a:xfrm>
              <a:off x="2366575" y="93462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39">
              <a:extLst>
                <a:ext uri="{FF2B5EF4-FFF2-40B4-BE49-F238E27FC236}">
                  <a16:creationId xmlns:a16="http://schemas.microsoft.com/office/drawing/2014/main" id="{4A7F7FA9-7EA0-4BD7-667D-9A54F15EF728}"/>
                </a:ext>
              </a:extLst>
            </p:cNvPr>
            <p:cNvSpPr/>
            <p:nvPr/>
          </p:nvSpPr>
          <p:spPr>
            <a:xfrm>
              <a:off x="1428949" y="15507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4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0">
              <a:extLst>
                <a:ext uri="{FF2B5EF4-FFF2-40B4-BE49-F238E27FC236}">
                  <a16:creationId xmlns:a16="http://schemas.microsoft.com/office/drawing/2014/main" id="{F40C057B-7668-A660-8E52-9586511C7A0A}"/>
                </a:ext>
              </a:extLst>
            </p:cNvPr>
            <p:cNvSpPr/>
            <p:nvPr/>
          </p:nvSpPr>
          <p:spPr>
            <a:xfrm>
              <a:off x="1428949" y="15507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4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1">
              <a:extLst>
                <a:ext uri="{FF2B5EF4-FFF2-40B4-BE49-F238E27FC236}">
                  <a16:creationId xmlns:a16="http://schemas.microsoft.com/office/drawing/2014/main" id="{6FF7C866-BECF-C80E-F3CC-235EF160B8D2}"/>
                </a:ext>
              </a:extLst>
            </p:cNvPr>
            <p:cNvSpPr/>
            <p:nvPr/>
          </p:nvSpPr>
          <p:spPr>
            <a:xfrm>
              <a:off x="1787499" y="16017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2">
              <a:extLst>
                <a:ext uri="{FF2B5EF4-FFF2-40B4-BE49-F238E27FC236}">
                  <a16:creationId xmlns:a16="http://schemas.microsoft.com/office/drawing/2014/main" id="{9404E523-30C9-E48C-2116-EF1FA51744BB}"/>
                </a:ext>
              </a:extLst>
            </p:cNvPr>
            <p:cNvSpPr/>
            <p:nvPr/>
          </p:nvSpPr>
          <p:spPr>
            <a:xfrm>
              <a:off x="1787499" y="16017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3">
              <a:extLst>
                <a:ext uri="{FF2B5EF4-FFF2-40B4-BE49-F238E27FC236}">
                  <a16:creationId xmlns:a16="http://schemas.microsoft.com/office/drawing/2014/main" id="{76AF20C3-66E3-DEBE-1F8E-BC36C76EBDA0}"/>
                </a:ext>
              </a:extLst>
            </p:cNvPr>
            <p:cNvSpPr/>
            <p:nvPr/>
          </p:nvSpPr>
          <p:spPr>
            <a:xfrm>
              <a:off x="1893099" y="21827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4">
              <a:extLst>
                <a:ext uri="{FF2B5EF4-FFF2-40B4-BE49-F238E27FC236}">
                  <a16:creationId xmlns:a16="http://schemas.microsoft.com/office/drawing/2014/main" id="{133FC65F-5FB5-8244-D60A-335671F73833}"/>
                </a:ext>
              </a:extLst>
            </p:cNvPr>
            <p:cNvSpPr/>
            <p:nvPr/>
          </p:nvSpPr>
          <p:spPr>
            <a:xfrm>
              <a:off x="1893099" y="21827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5">
              <a:extLst>
                <a:ext uri="{FF2B5EF4-FFF2-40B4-BE49-F238E27FC236}">
                  <a16:creationId xmlns:a16="http://schemas.microsoft.com/office/drawing/2014/main" id="{EE0A217F-167A-0184-BE1A-9002F38CE1C8}"/>
                </a:ext>
              </a:extLst>
            </p:cNvPr>
            <p:cNvSpPr/>
            <p:nvPr/>
          </p:nvSpPr>
          <p:spPr>
            <a:xfrm>
              <a:off x="2045499" y="23351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6">
              <a:extLst>
                <a:ext uri="{FF2B5EF4-FFF2-40B4-BE49-F238E27FC236}">
                  <a16:creationId xmlns:a16="http://schemas.microsoft.com/office/drawing/2014/main" id="{8D147902-6D59-C437-2DAA-3F45BE92720F}"/>
                </a:ext>
              </a:extLst>
            </p:cNvPr>
            <p:cNvSpPr/>
            <p:nvPr/>
          </p:nvSpPr>
          <p:spPr>
            <a:xfrm>
              <a:off x="2045499" y="23351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47">
              <a:extLst>
                <a:ext uri="{FF2B5EF4-FFF2-40B4-BE49-F238E27FC236}">
                  <a16:creationId xmlns:a16="http://schemas.microsoft.com/office/drawing/2014/main" id="{4AA5235D-4A22-214A-DD54-A1E6452DBECE}"/>
                </a:ext>
              </a:extLst>
            </p:cNvPr>
            <p:cNvSpPr/>
            <p:nvPr/>
          </p:nvSpPr>
          <p:spPr>
            <a:xfrm>
              <a:off x="2262399" y="2478474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48">
              <a:extLst>
                <a:ext uri="{FF2B5EF4-FFF2-40B4-BE49-F238E27FC236}">
                  <a16:creationId xmlns:a16="http://schemas.microsoft.com/office/drawing/2014/main" id="{DFC1B772-8450-ADF2-8150-7694D7573CAB}"/>
                </a:ext>
              </a:extLst>
            </p:cNvPr>
            <p:cNvSpPr/>
            <p:nvPr/>
          </p:nvSpPr>
          <p:spPr>
            <a:xfrm>
              <a:off x="2262399" y="2478474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49">
              <a:extLst>
                <a:ext uri="{FF2B5EF4-FFF2-40B4-BE49-F238E27FC236}">
                  <a16:creationId xmlns:a16="http://schemas.microsoft.com/office/drawing/2014/main" id="{F3FC554C-4282-6536-9D4F-915EE34A63A9}"/>
                </a:ext>
              </a:extLst>
            </p:cNvPr>
            <p:cNvSpPr/>
            <p:nvPr/>
          </p:nvSpPr>
          <p:spPr>
            <a:xfrm>
              <a:off x="4085350" y="19010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0">
              <a:extLst>
                <a:ext uri="{FF2B5EF4-FFF2-40B4-BE49-F238E27FC236}">
                  <a16:creationId xmlns:a16="http://schemas.microsoft.com/office/drawing/2014/main" id="{6152FC87-B450-600A-367A-40E9B9F314D3}"/>
                </a:ext>
              </a:extLst>
            </p:cNvPr>
            <p:cNvSpPr/>
            <p:nvPr/>
          </p:nvSpPr>
          <p:spPr>
            <a:xfrm>
              <a:off x="4085350" y="19010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1">
              <a:extLst>
                <a:ext uri="{FF2B5EF4-FFF2-40B4-BE49-F238E27FC236}">
                  <a16:creationId xmlns:a16="http://schemas.microsoft.com/office/drawing/2014/main" id="{F601B0A1-76A7-541A-23EB-183FE9AE0CA1}"/>
                </a:ext>
              </a:extLst>
            </p:cNvPr>
            <p:cNvSpPr/>
            <p:nvPr/>
          </p:nvSpPr>
          <p:spPr>
            <a:xfrm>
              <a:off x="2624699" y="20303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2">
              <a:extLst>
                <a:ext uri="{FF2B5EF4-FFF2-40B4-BE49-F238E27FC236}">
                  <a16:creationId xmlns:a16="http://schemas.microsoft.com/office/drawing/2014/main" id="{DCB76043-B4C1-A412-1879-C86E65DCDFE8}"/>
                </a:ext>
              </a:extLst>
            </p:cNvPr>
            <p:cNvSpPr/>
            <p:nvPr/>
          </p:nvSpPr>
          <p:spPr>
            <a:xfrm>
              <a:off x="2624699" y="20303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3">
              <a:extLst>
                <a:ext uri="{FF2B5EF4-FFF2-40B4-BE49-F238E27FC236}">
                  <a16:creationId xmlns:a16="http://schemas.microsoft.com/office/drawing/2014/main" id="{AEC0294D-84B0-22F3-2E63-913ED40D0BF4}"/>
                </a:ext>
              </a:extLst>
            </p:cNvPr>
            <p:cNvSpPr/>
            <p:nvPr/>
          </p:nvSpPr>
          <p:spPr>
            <a:xfrm>
              <a:off x="2538549" y="2296037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4">
              <a:extLst>
                <a:ext uri="{FF2B5EF4-FFF2-40B4-BE49-F238E27FC236}">
                  <a16:creationId xmlns:a16="http://schemas.microsoft.com/office/drawing/2014/main" id="{02938DA1-A5EB-1217-D0B6-A0B3C8522443}"/>
                </a:ext>
              </a:extLst>
            </p:cNvPr>
            <p:cNvSpPr/>
            <p:nvPr/>
          </p:nvSpPr>
          <p:spPr>
            <a:xfrm>
              <a:off x="2538549" y="2296037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5">
              <a:extLst>
                <a:ext uri="{FF2B5EF4-FFF2-40B4-BE49-F238E27FC236}">
                  <a16:creationId xmlns:a16="http://schemas.microsoft.com/office/drawing/2014/main" id="{EFE109AF-B4AD-B1E1-D3E3-04CF55F65470}"/>
                </a:ext>
              </a:extLst>
            </p:cNvPr>
            <p:cNvSpPr/>
            <p:nvPr/>
          </p:nvSpPr>
          <p:spPr>
            <a:xfrm>
              <a:off x="3236649" y="13646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56">
              <a:extLst>
                <a:ext uri="{FF2B5EF4-FFF2-40B4-BE49-F238E27FC236}">
                  <a16:creationId xmlns:a16="http://schemas.microsoft.com/office/drawing/2014/main" id="{740E3A2D-D30E-FD9F-E844-8E4C723159AF}"/>
                </a:ext>
              </a:extLst>
            </p:cNvPr>
            <p:cNvSpPr/>
            <p:nvPr/>
          </p:nvSpPr>
          <p:spPr>
            <a:xfrm>
              <a:off x="3236649" y="13646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57">
              <a:extLst>
                <a:ext uri="{FF2B5EF4-FFF2-40B4-BE49-F238E27FC236}">
                  <a16:creationId xmlns:a16="http://schemas.microsoft.com/office/drawing/2014/main" id="{6C3CB68B-992A-7700-4B68-1BA4C2E1978B}"/>
                </a:ext>
              </a:extLst>
            </p:cNvPr>
            <p:cNvSpPr/>
            <p:nvPr/>
          </p:nvSpPr>
          <p:spPr>
            <a:xfrm>
              <a:off x="3389049" y="15170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58">
              <a:extLst>
                <a:ext uri="{FF2B5EF4-FFF2-40B4-BE49-F238E27FC236}">
                  <a16:creationId xmlns:a16="http://schemas.microsoft.com/office/drawing/2014/main" id="{01D5C0AE-B080-0CFC-6636-3CDBD3249322}"/>
                </a:ext>
              </a:extLst>
            </p:cNvPr>
            <p:cNvSpPr/>
            <p:nvPr/>
          </p:nvSpPr>
          <p:spPr>
            <a:xfrm>
              <a:off x="3389049" y="15170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59">
              <a:extLst>
                <a:ext uri="{FF2B5EF4-FFF2-40B4-BE49-F238E27FC236}">
                  <a16:creationId xmlns:a16="http://schemas.microsoft.com/office/drawing/2014/main" id="{8C0281B8-264D-DED9-6258-9802C7E97F69}"/>
                </a:ext>
              </a:extLst>
            </p:cNvPr>
            <p:cNvSpPr/>
            <p:nvPr/>
          </p:nvSpPr>
          <p:spPr>
            <a:xfrm>
              <a:off x="3541449" y="16694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0">
              <a:extLst>
                <a:ext uri="{FF2B5EF4-FFF2-40B4-BE49-F238E27FC236}">
                  <a16:creationId xmlns:a16="http://schemas.microsoft.com/office/drawing/2014/main" id="{DA2E7BF2-BBE9-ABA4-FEBD-806CC10B41BE}"/>
                </a:ext>
              </a:extLst>
            </p:cNvPr>
            <p:cNvSpPr/>
            <p:nvPr/>
          </p:nvSpPr>
          <p:spPr>
            <a:xfrm>
              <a:off x="3541449" y="166947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1">
              <a:extLst>
                <a:ext uri="{FF2B5EF4-FFF2-40B4-BE49-F238E27FC236}">
                  <a16:creationId xmlns:a16="http://schemas.microsoft.com/office/drawing/2014/main" id="{BA64F233-CFD0-BD2D-003E-26436F8BB572}"/>
                </a:ext>
              </a:extLst>
            </p:cNvPr>
            <p:cNvSpPr/>
            <p:nvPr/>
          </p:nvSpPr>
          <p:spPr>
            <a:xfrm>
              <a:off x="4471849" y="18215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2">
              <a:extLst>
                <a:ext uri="{FF2B5EF4-FFF2-40B4-BE49-F238E27FC236}">
                  <a16:creationId xmlns:a16="http://schemas.microsoft.com/office/drawing/2014/main" id="{EF4D7712-55FC-428D-048C-224115BC98B2}"/>
                </a:ext>
              </a:extLst>
            </p:cNvPr>
            <p:cNvSpPr/>
            <p:nvPr/>
          </p:nvSpPr>
          <p:spPr>
            <a:xfrm>
              <a:off x="4471849" y="18215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3">
              <a:extLst>
                <a:ext uri="{FF2B5EF4-FFF2-40B4-BE49-F238E27FC236}">
                  <a16:creationId xmlns:a16="http://schemas.microsoft.com/office/drawing/2014/main" id="{965E1CB0-E3AF-FEB3-124D-39501E31F769}"/>
                </a:ext>
              </a:extLst>
            </p:cNvPr>
            <p:cNvSpPr/>
            <p:nvPr/>
          </p:nvSpPr>
          <p:spPr>
            <a:xfrm>
              <a:off x="4085350" y="23351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4">
              <a:extLst>
                <a:ext uri="{FF2B5EF4-FFF2-40B4-BE49-F238E27FC236}">
                  <a16:creationId xmlns:a16="http://schemas.microsoft.com/office/drawing/2014/main" id="{25DC6841-8BEE-77C2-B178-2768FB2F7706}"/>
                </a:ext>
              </a:extLst>
            </p:cNvPr>
            <p:cNvSpPr/>
            <p:nvPr/>
          </p:nvSpPr>
          <p:spPr>
            <a:xfrm>
              <a:off x="4085350" y="23351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9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5">
              <a:extLst>
                <a:ext uri="{FF2B5EF4-FFF2-40B4-BE49-F238E27FC236}">
                  <a16:creationId xmlns:a16="http://schemas.microsoft.com/office/drawing/2014/main" id="{DACE5C34-1C9A-AE00-7887-ED84427AFA55}"/>
                </a:ext>
              </a:extLst>
            </p:cNvPr>
            <p:cNvSpPr/>
            <p:nvPr/>
          </p:nvSpPr>
          <p:spPr>
            <a:xfrm>
              <a:off x="2589549" y="12439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66">
              <a:extLst>
                <a:ext uri="{FF2B5EF4-FFF2-40B4-BE49-F238E27FC236}">
                  <a16:creationId xmlns:a16="http://schemas.microsoft.com/office/drawing/2014/main" id="{C092073C-DA10-BBAF-288A-277BBB9F8108}"/>
                </a:ext>
              </a:extLst>
            </p:cNvPr>
            <p:cNvSpPr/>
            <p:nvPr/>
          </p:nvSpPr>
          <p:spPr>
            <a:xfrm>
              <a:off x="2589549" y="12439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67">
              <a:extLst>
                <a:ext uri="{FF2B5EF4-FFF2-40B4-BE49-F238E27FC236}">
                  <a16:creationId xmlns:a16="http://schemas.microsoft.com/office/drawing/2014/main" id="{D6AFA82B-1AC1-9E65-FC43-177D340D8297}"/>
                </a:ext>
              </a:extLst>
            </p:cNvPr>
            <p:cNvSpPr/>
            <p:nvPr/>
          </p:nvSpPr>
          <p:spPr>
            <a:xfrm>
              <a:off x="2904800" y="12083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499" y="50999"/>
                  </a:move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68">
              <a:extLst>
                <a:ext uri="{FF2B5EF4-FFF2-40B4-BE49-F238E27FC236}">
                  <a16:creationId xmlns:a16="http://schemas.microsoft.com/office/drawing/2014/main" id="{5C34BD26-7B62-9777-8E9B-70E8D8767FF6}"/>
                </a:ext>
              </a:extLst>
            </p:cNvPr>
            <p:cNvSpPr/>
            <p:nvPr/>
          </p:nvSpPr>
          <p:spPr>
            <a:xfrm>
              <a:off x="2904800" y="120830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499"/>
                  </a:moveTo>
                  <a:lnTo>
                    <a:pt x="2003" y="15574"/>
                  </a:lnTo>
                  <a:lnTo>
                    <a:pt x="7468" y="7468"/>
                  </a:lnTo>
                  <a:lnTo>
                    <a:pt x="15574" y="2003"/>
                  </a:lnTo>
                  <a:lnTo>
                    <a:pt x="25499" y="0"/>
                  </a:lnTo>
                  <a:lnTo>
                    <a:pt x="32262" y="0"/>
                  </a:lnTo>
                  <a:lnTo>
                    <a:pt x="38748" y="2686"/>
                  </a:lnTo>
                  <a:lnTo>
                    <a:pt x="43531" y="7468"/>
                  </a:lnTo>
                  <a:lnTo>
                    <a:pt x="48313" y="12250"/>
                  </a:lnTo>
                  <a:lnTo>
                    <a:pt x="50999" y="18736"/>
                  </a:lnTo>
                  <a:lnTo>
                    <a:pt x="50999" y="25499"/>
                  </a:lnTo>
                  <a:lnTo>
                    <a:pt x="48996" y="35425"/>
                  </a:lnTo>
                  <a:lnTo>
                    <a:pt x="43531" y="43531"/>
                  </a:lnTo>
                  <a:lnTo>
                    <a:pt x="35425" y="48996"/>
                  </a:lnTo>
                  <a:lnTo>
                    <a:pt x="25499" y="50999"/>
                  </a:lnTo>
                  <a:lnTo>
                    <a:pt x="15574" y="48996"/>
                  </a:lnTo>
                  <a:lnTo>
                    <a:pt x="7468" y="43531"/>
                  </a:lnTo>
                  <a:lnTo>
                    <a:pt x="2003" y="35425"/>
                  </a:lnTo>
                  <a:lnTo>
                    <a:pt x="0" y="2549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300066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7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0" y="5143499"/>
                </a:moveTo>
                <a:lnTo>
                  <a:pt x="4571999" y="5143499"/>
                </a:lnTo>
                <a:lnTo>
                  <a:pt x="4571999" y="0"/>
                </a:lnTo>
                <a:lnTo>
                  <a:pt x="0" y="0"/>
                </a:lnTo>
                <a:lnTo>
                  <a:pt x="0" y="5143499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72308" y="776267"/>
            <a:ext cx="5057160" cy="2187791"/>
          </a:xfrm>
          <a:prstGeom prst="rect">
            <a:avLst/>
          </a:prstGeom>
        </p:spPr>
        <p:txBody>
          <a:bodyPr vert="horz" wrap="square" lIns="0" tIns="825512" rIns="0" bIns="0" rtlCol="0" anchor="ctr">
            <a:spAutoFit/>
          </a:bodyPr>
          <a:lstStyle/>
          <a:p>
            <a:pPr marR="6773" algn="ctr">
              <a:lnSpc>
                <a:spcPct val="100000"/>
              </a:lnSpc>
              <a:spcBef>
                <a:spcPts val="0"/>
              </a:spcBef>
            </a:pPr>
            <a:r>
              <a:rPr lang="ru-RU" b="1" spc="-13" dirty="0">
                <a:solidFill>
                  <a:schemeClr val="bg1"/>
                </a:solidFill>
                <a:latin typeface="+mn-lt"/>
              </a:rPr>
              <a:t>Критическая</a:t>
            </a:r>
            <a:br>
              <a:rPr lang="ru-RU" b="1" spc="-13" dirty="0">
                <a:solidFill>
                  <a:schemeClr val="bg1"/>
                </a:solidFill>
                <a:latin typeface="+mn-lt"/>
              </a:rPr>
            </a:br>
            <a:r>
              <a:rPr lang="ru-RU" b="1" spc="-13" dirty="0">
                <a:solidFill>
                  <a:schemeClr val="bg1"/>
                </a:solidFill>
                <a:latin typeface="+mn-lt"/>
              </a:rPr>
              <a:t>задача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69658" y="4361514"/>
            <a:ext cx="4358639" cy="124820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600272">
              <a:spcBef>
                <a:spcPts val="133"/>
              </a:spcBef>
            </a:pPr>
            <a:r>
              <a:rPr sz="4000" dirty="0">
                <a:solidFill>
                  <a:schemeClr val="bg1"/>
                </a:solidFill>
                <a:cs typeface="Trebuchet MS"/>
              </a:rPr>
              <a:t>Она</a:t>
            </a:r>
            <a:r>
              <a:rPr sz="4000" spc="-20" dirty="0">
                <a:solidFill>
                  <a:schemeClr val="bg1"/>
                </a:solidFill>
                <a:cs typeface="Trebuchet MS"/>
              </a:rPr>
              <a:t> </a:t>
            </a:r>
            <a:r>
              <a:rPr sz="4000" dirty="0">
                <a:solidFill>
                  <a:schemeClr val="bg1"/>
                </a:solidFill>
                <a:cs typeface="Trebuchet MS"/>
              </a:rPr>
              <a:t>же</a:t>
            </a:r>
            <a:r>
              <a:rPr sz="4000" spc="-13" dirty="0">
                <a:solidFill>
                  <a:schemeClr val="bg1"/>
                </a:solidFill>
                <a:cs typeface="Trebuchet MS"/>
              </a:rPr>
              <a:t> боль, </a:t>
            </a:r>
            <a:r>
              <a:rPr sz="4000" dirty="0">
                <a:solidFill>
                  <a:schemeClr val="bg1"/>
                </a:solidFill>
                <a:cs typeface="Trebuchet MS"/>
              </a:rPr>
              <a:t>проблема</a:t>
            </a:r>
            <a:r>
              <a:rPr sz="4000" spc="-53" dirty="0">
                <a:solidFill>
                  <a:schemeClr val="bg1"/>
                </a:solidFill>
                <a:cs typeface="Trebuchet MS"/>
              </a:rPr>
              <a:t> </a:t>
            </a:r>
            <a:r>
              <a:rPr sz="4000" spc="-13" dirty="0">
                <a:solidFill>
                  <a:schemeClr val="bg1"/>
                </a:solidFill>
                <a:cs typeface="Trebuchet MS"/>
              </a:rPr>
              <a:t>клиента</a:t>
            </a:r>
            <a:endParaRPr sz="4000" dirty="0">
              <a:solidFill>
                <a:schemeClr val="bg1"/>
              </a:solidFill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17067" y="1248241"/>
            <a:ext cx="5260339" cy="16827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4599"/>
              </a:lnSpc>
              <a:spcBef>
                <a:spcPts val="133"/>
              </a:spcBef>
            </a:pPr>
            <a:r>
              <a:rPr sz="3200" dirty="0">
                <a:solidFill>
                  <a:srgbClr val="37474F"/>
                </a:solidFill>
                <a:cs typeface="Trebuchet MS"/>
              </a:rPr>
              <a:t>=</a:t>
            </a:r>
            <a:r>
              <a:rPr sz="3200" spc="-33" dirty="0">
                <a:solidFill>
                  <a:srgbClr val="37474F"/>
                </a:solidFill>
                <a:cs typeface="Trebuchet MS"/>
              </a:rPr>
              <a:t> </a:t>
            </a:r>
            <a:r>
              <a:rPr sz="3200" dirty="0">
                <a:solidFill>
                  <a:srgbClr val="37474F"/>
                </a:solidFill>
                <a:cs typeface="Trebuchet MS"/>
              </a:rPr>
              <a:t>важная</a:t>
            </a:r>
            <a:r>
              <a:rPr sz="3200" spc="-27" dirty="0">
                <a:solidFill>
                  <a:srgbClr val="37474F"/>
                </a:solidFill>
                <a:cs typeface="Trebuchet MS"/>
              </a:rPr>
              <a:t> </a:t>
            </a:r>
            <a:r>
              <a:rPr sz="3200" dirty="0">
                <a:solidFill>
                  <a:srgbClr val="37474F"/>
                </a:solidFill>
                <a:cs typeface="Trebuchet MS"/>
              </a:rPr>
              <a:t>задача</a:t>
            </a:r>
            <a:r>
              <a:rPr sz="3200" spc="-27" dirty="0">
                <a:solidFill>
                  <a:srgbClr val="37474F"/>
                </a:solidFill>
                <a:cs typeface="Trebuchet MS"/>
              </a:rPr>
              <a:t> </a:t>
            </a:r>
            <a:r>
              <a:rPr sz="3200" spc="-13" dirty="0">
                <a:solidFill>
                  <a:srgbClr val="37474F"/>
                </a:solidFill>
                <a:cs typeface="Trebuchet MS"/>
              </a:rPr>
              <a:t>клиента, </a:t>
            </a:r>
            <a:r>
              <a:rPr sz="3200" dirty="0">
                <a:solidFill>
                  <a:srgbClr val="37474F"/>
                </a:solidFill>
                <a:cs typeface="Trebuchet MS"/>
              </a:rPr>
              <a:t>но</a:t>
            </a:r>
            <a:r>
              <a:rPr sz="3200" spc="-33" dirty="0">
                <a:solidFill>
                  <a:srgbClr val="37474F"/>
                </a:solidFill>
                <a:cs typeface="Trebuchet MS"/>
              </a:rPr>
              <a:t> </a:t>
            </a:r>
            <a:r>
              <a:rPr sz="3200" dirty="0">
                <a:solidFill>
                  <a:srgbClr val="37474F"/>
                </a:solidFill>
                <a:cs typeface="Trebuchet MS"/>
              </a:rPr>
              <a:t>не</a:t>
            </a:r>
            <a:r>
              <a:rPr sz="3200" spc="-33" dirty="0">
                <a:solidFill>
                  <a:srgbClr val="37474F"/>
                </a:solidFill>
                <a:cs typeface="Trebuchet MS"/>
              </a:rPr>
              <a:t> </a:t>
            </a:r>
            <a:r>
              <a:rPr sz="3200" dirty="0">
                <a:solidFill>
                  <a:srgbClr val="37474F"/>
                </a:solidFill>
                <a:cs typeface="Trebuchet MS"/>
              </a:rPr>
              <a:t>достаточно</a:t>
            </a:r>
            <a:r>
              <a:rPr sz="3200" spc="-27" dirty="0">
                <a:solidFill>
                  <a:srgbClr val="37474F"/>
                </a:solidFill>
                <a:cs typeface="Trebuchet MS"/>
              </a:rPr>
              <a:t> </a:t>
            </a:r>
            <a:r>
              <a:rPr sz="3200" spc="-13" dirty="0">
                <a:solidFill>
                  <a:srgbClr val="37474F"/>
                </a:solidFill>
                <a:cs typeface="Trebuchet MS"/>
              </a:rPr>
              <a:t>решенная существующими решениями</a:t>
            </a:r>
            <a:endParaRPr sz="3200" dirty="0"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17067" y="4646761"/>
            <a:ext cx="5349239" cy="10019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dirty="0">
                <a:solidFill>
                  <a:srgbClr val="37474F"/>
                </a:solidFill>
                <a:cs typeface="Trebuchet MS"/>
              </a:rPr>
              <a:t>=</a:t>
            </a:r>
            <a:r>
              <a:rPr sz="3200" b="1" spc="7" dirty="0">
                <a:solidFill>
                  <a:srgbClr val="37474F"/>
                </a:solidFill>
                <a:cs typeface="Trebuchet MS"/>
              </a:rPr>
              <a:t> </a:t>
            </a:r>
            <a:r>
              <a:rPr sz="3200" b="1" dirty="0">
                <a:solidFill>
                  <a:srgbClr val="37474F"/>
                </a:solidFill>
                <a:cs typeface="Trebuchet MS"/>
              </a:rPr>
              <a:t>2</a:t>
            </a:r>
            <a:r>
              <a:rPr sz="3200" b="1" spc="13" dirty="0">
                <a:solidFill>
                  <a:srgbClr val="37474F"/>
                </a:solidFill>
                <a:cs typeface="Trebuchet MS"/>
              </a:rPr>
              <a:t> </a:t>
            </a:r>
            <a:r>
              <a:rPr lang="en-US" sz="3200" b="1" spc="13" dirty="0">
                <a:solidFill>
                  <a:srgbClr val="37474F"/>
                </a:solidFill>
                <a:cs typeface="Trebuchet MS"/>
              </a:rPr>
              <a:t>*</a:t>
            </a:r>
            <a:r>
              <a:rPr sz="3200" b="1" spc="7" dirty="0">
                <a:solidFill>
                  <a:srgbClr val="37474F"/>
                </a:solidFill>
                <a:cs typeface="Trebuchet MS"/>
              </a:rPr>
              <a:t> </a:t>
            </a:r>
            <a:r>
              <a:rPr lang="ru-RU" sz="3200" b="1" spc="-13" dirty="0">
                <a:solidFill>
                  <a:srgbClr val="37474F"/>
                </a:solidFill>
                <a:cs typeface="Trebuchet MS"/>
              </a:rPr>
              <a:t>Важность</a:t>
            </a:r>
            <a:r>
              <a:rPr lang="ru-RU" sz="3200" b="1" spc="-673" dirty="0">
                <a:solidFill>
                  <a:srgbClr val="37474F"/>
                </a:solidFill>
                <a:cs typeface="Trebuchet MS"/>
              </a:rPr>
              <a:t>  —</a:t>
            </a:r>
            <a:r>
              <a:rPr lang="ru-RU" sz="3200" b="1" spc="-693" dirty="0">
                <a:solidFill>
                  <a:srgbClr val="37474F"/>
                </a:solidFill>
                <a:cs typeface="Trebuchet MS"/>
              </a:rPr>
              <a:t> </a:t>
            </a:r>
            <a:r>
              <a:rPr lang="ru-RU" sz="3200" b="1" spc="-13" dirty="0">
                <a:solidFill>
                  <a:srgbClr val="37474F"/>
                </a:solidFill>
                <a:cs typeface="Trebuchet MS"/>
              </a:rPr>
              <a:t>Удовлетворённость</a:t>
            </a:r>
            <a:endParaRPr lang="ru-RU" sz="3200" dirty="0">
              <a:cs typeface="Trebuchet M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6225075" y="2688295"/>
            <a:ext cx="2682240" cy="1634067"/>
            <a:chOff x="4668806" y="2016221"/>
            <a:chExt cx="2011680" cy="1225550"/>
          </a:xfrm>
        </p:grpSpPr>
        <p:sp>
          <p:nvSpPr>
            <p:cNvPr id="4" name="object 4"/>
            <p:cNvSpPr/>
            <p:nvPr/>
          </p:nvSpPr>
          <p:spPr>
            <a:xfrm>
              <a:off x="4673568" y="2020983"/>
              <a:ext cx="2002155" cy="1216025"/>
            </a:xfrm>
            <a:custGeom>
              <a:avLst/>
              <a:gdLst/>
              <a:ahLst/>
              <a:cxnLst/>
              <a:rect l="l" t="t" r="r" b="b"/>
              <a:pathLst>
                <a:path w="2002154" h="1216025">
                  <a:moveTo>
                    <a:pt x="2001599" y="1215899"/>
                  </a:moveTo>
                  <a:lnTo>
                    <a:pt x="0" y="1215899"/>
                  </a:lnTo>
                  <a:lnTo>
                    <a:pt x="303865" y="0"/>
                  </a:lnTo>
                  <a:lnTo>
                    <a:pt x="1697734" y="0"/>
                  </a:lnTo>
                  <a:lnTo>
                    <a:pt x="2001599" y="12158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4673568" y="2020983"/>
              <a:ext cx="2002155" cy="1216025"/>
            </a:xfrm>
            <a:custGeom>
              <a:avLst/>
              <a:gdLst/>
              <a:ahLst/>
              <a:cxnLst/>
              <a:rect l="l" t="t" r="r" b="b"/>
              <a:pathLst>
                <a:path w="2002154" h="1216025">
                  <a:moveTo>
                    <a:pt x="0" y="1215899"/>
                  </a:moveTo>
                  <a:lnTo>
                    <a:pt x="303865" y="0"/>
                  </a:lnTo>
                  <a:lnTo>
                    <a:pt x="1697734" y="0"/>
                  </a:lnTo>
                  <a:lnTo>
                    <a:pt x="2001599" y="1215899"/>
                  </a:lnTo>
                  <a:lnTo>
                    <a:pt x="0" y="1215899"/>
                  </a:lnTo>
                  <a:close/>
                </a:path>
              </a:pathLst>
            </a:custGeom>
            <a:ln w="9524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159014" y="3421167"/>
            <a:ext cx="8136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solidFill>
                  <a:srgbClr val="FFFFFF"/>
                </a:solidFill>
                <a:latin typeface="Arial"/>
                <a:cs typeface="Arial"/>
              </a:rPr>
              <a:t>Клиент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63625" y="1419167"/>
            <a:ext cx="8990753" cy="4524587"/>
            <a:chOff x="272718" y="1064375"/>
            <a:chExt cx="6743065" cy="3393440"/>
          </a:xfrm>
        </p:grpSpPr>
        <p:pic>
          <p:nvPicPr>
            <p:cNvPr id="8" name="object 8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718" y="1064375"/>
              <a:ext cx="3536175" cy="251119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22482" y="1868798"/>
              <a:ext cx="3910329" cy="1005840"/>
            </a:xfrm>
            <a:custGeom>
              <a:avLst/>
              <a:gdLst/>
              <a:ahLst/>
              <a:cxnLst/>
              <a:rect l="l" t="t" r="r" b="b"/>
              <a:pathLst>
                <a:path w="3910329" h="1005839">
                  <a:moveTo>
                    <a:pt x="3564536" y="1005526"/>
                  </a:moveTo>
                  <a:lnTo>
                    <a:pt x="3587711" y="855976"/>
                  </a:lnTo>
                  <a:lnTo>
                    <a:pt x="0" y="299099"/>
                  </a:lnTo>
                  <a:lnTo>
                    <a:pt x="46349" y="0"/>
                  </a:lnTo>
                  <a:lnTo>
                    <a:pt x="3634061" y="556876"/>
                  </a:lnTo>
                  <a:lnTo>
                    <a:pt x="3657236" y="407326"/>
                  </a:lnTo>
                  <a:lnTo>
                    <a:pt x="3909974" y="752849"/>
                  </a:lnTo>
                  <a:lnTo>
                    <a:pt x="3564536" y="1005526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122482" y="1868798"/>
              <a:ext cx="3910329" cy="1005840"/>
            </a:xfrm>
            <a:custGeom>
              <a:avLst/>
              <a:gdLst/>
              <a:ahLst/>
              <a:cxnLst/>
              <a:rect l="l" t="t" r="r" b="b"/>
              <a:pathLst>
                <a:path w="3910329" h="1005839">
                  <a:moveTo>
                    <a:pt x="46349" y="0"/>
                  </a:moveTo>
                  <a:lnTo>
                    <a:pt x="3634061" y="556876"/>
                  </a:lnTo>
                  <a:lnTo>
                    <a:pt x="3657236" y="407326"/>
                  </a:lnTo>
                  <a:lnTo>
                    <a:pt x="3909974" y="752849"/>
                  </a:lnTo>
                  <a:lnTo>
                    <a:pt x="3564536" y="1005526"/>
                  </a:lnTo>
                  <a:lnTo>
                    <a:pt x="3587711" y="855976"/>
                  </a:lnTo>
                  <a:lnTo>
                    <a:pt x="0" y="299099"/>
                  </a:lnTo>
                  <a:lnTo>
                    <a:pt x="46349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4335270" y="3236626"/>
              <a:ext cx="2675890" cy="1216025"/>
            </a:xfrm>
            <a:custGeom>
              <a:avLst/>
              <a:gdLst/>
              <a:ahLst/>
              <a:cxnLst/>
              <a:rect l="l" t="t" r="r" b="b"/>
              <a:pathLst>
                <a:path w="2675890" h="1216025">
                  <a:moveTo>
                    <a:pt x="2675699" y="1215900"/>
                  </a:moveTo>
                  <a:lnTo>
                    <a:pt x="0" y="1215900"/>
                  </a:lnTo>
                  <a:lnTo>
                    <a:pt x="293992" y="0"/>
                  </a:lnTo>
                  <a:lnTo>
                    <a:pt x="2381707" y="0"/>
                  </a:lnTo>
                  <a:lnTo>
                    <a:pt x="2675699" y="121590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335270" y="3236626"/>
              <a:ext cx="2675890" cy="1216025"/>
            </a:xfrm>
            <a:custGeom>
              <a:avLst/>
              <a:gdLst/>
              <a:ahLst/>
              <a:cxnLst/>
              <a:rect l="l" t="t" r="r" b="b"/>
              <a:pathLst>
                <a:path w="2675890" h="1216025">
                  <a:moveTo>
                    <a:pt x="0" y="1215900"/>
                  </a:moveTo>
                  <a:lnTo>
                    <a:pt x="293992" y="0"/>
                  </a:lnTo>
                  <a:lnTo>
                    <a:pt x="2381707" y="0"/>
                  </a:lnTo>
                  <a:lnTo>
                    <a:pt x="2675699" y="1215900"/>
                  </a:lnTo>
                  <a:lnTo>
                    <a:pt x="0" y="1215900"/>
                  </a:lnTo>
                  <a:close/>
                </a:path>
              </a:pathLst>
            </a:custGeom>
            <a:ln w="9524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079434" y="5019362"/>
            <a:ext cx="9694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solidFill>
                  <a:srgbClr val="FFFFFF"/>
                </a:solidFill>
                <a:latin typeface="Arial"/>
                <a:cs typeface="Arial"/>
              </a:rPr>
              <a:t>Процесс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657854" y="1067413"/>
            <a:ext cx="1812713" cy="1634067"/>
            <a:chOff x="4993390" y="800560"/>
            <a:chExt cx="1359535" cy="1225550"/>
          </a:xfrm>
        </p:grpSpPr>
        <p:sp>
          <p:nvSpPr>
            <p:cNvPr id="15" name="object 15"/>
            <p:cNvSpPr/>
            <p:nvPr/>
          </p:nvSpPr>
          <p:spPr>
            <a:xfrm>
              <a:off x="4998152" y="805322"/>
              <a:ext cx="1350010" cy="1216025"/>
            </a:xfrm>
            <a:custGeom>
              <a:avLst/>
              <a:gdLst/>
              <a:ahLst/>
              <a:cxnLst/>
              <a:rect l="l" t="t" r="r" b="b"/>
              <a:pathLst>
                <a:path w="1350010" h="1216025">
                  <a:moveTo>
                    <a:pt x="1349699" y="1215900"/>
                  </a:moveTo>
                  <a:lnTo>
                    <a:pt x="0" y="1215900"/>
                  </a:lnTo>
                  <a:lnTo>
                    <a:pt x="303840" y="0"/>
                  </a:lnTo>
                  <a:lnTo>
                    <a:pt x="1045858" y="0"/>
                  </a:lnTo>
                  <a:lnTo>
                    <a:pt x="1349699" y="1215900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4998152" y="805322"/>
              <a:ext cx="1350010" cy="1216025"/>
            </a:xfrm>
            <a:custGeom>
              <a:avLst/>
              <a:gdLst/>
              <a:ahLst/>
              <a:cxnLst/>
              <a:rect l="l" t="t" r="r" b="b"/>
              <a:pathLst>
                <a:path w="1350010" h="1216025">
                  <a:moveTo>
                    <a:pt x="0" y="1215900"/>
                  </a:moveTo>
                  <a:lnTo>
                    <a:pt x="303840" y="0"/>
                  </a:lnTo>
                  <a:lnTo>
                    <a:pt x="1045858" y="0"/>
                  </a:lnTo>
                  <a:lnTo>
                    <a:pt x="1349699" y="1215900"/>
                  </a:lnTo>
                  <a:lnTo>
                    <a:pt x="0" y="1215900"/>
                  </a:lnTo>
                  <a:close/>
                </a:path>
              </a:pathLst>
            </a:custGeom>
            <a:ln w="9524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199766" y="1839902"/>
            <a:ext cx="72898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solidFill>
                  <a:srgbClr val="FFFFFF"/>
                </a:solidFill>
                <a:latin typeface="Arial"/>
                <a:cs typeface="Arial"/>
              </a:rPr>
              <a:t>Рынок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143817" y="1964125"/>
            <a:ext cx="5103705" cy="4285827"/>
            <a:chOff x="2357862" y="1473094"/>
            <a:chExt cx="3827779" cy="3214370"/>
          </a:xfrm>
        </p:grpSpPr>
        <p:sp>
          <p:nvSpPr>
            <p:cNvPr id="19" name="object 19"/>
            <p:cNvSpPr/>
            <p:nvPr/>
          </p:nvSpPr>
          <p:spPr>
            <a:xfrm>
              <a:off x="2362624" y="3263174"/>
              <a:ext cx="2166620" cy="716915"/>
            </a:xfrm>
            <a:custGeom>
              <a:avLst/>
              <a:gdLst/>
              <a:ahLst/>
              <a:cxnLst/>
              <a:rect l="l" t="t" r="r" b="b"/>
              <a:pathLst>
                <a:path w="2166620" h="716914">
                  <a:moveTo>
                    <a:pt x="1823636" y="716772"/>
                  </a:moveTo>
                  <a:lnTo>
                    <a:pt x="1845311" y="567072"/>
                  </a:lnTo>
                  <a:lnTo>
                    <a:pt x="0" y="299399"/>
                  </a:lnTo>
                  <a:lnTo>
                    <a:pt x="43349" y="0"/>
                  </a:lnTo>
                  <a:lnTo>
                    <a:pt x="1888661" y="267672"/>
                  </a:lnTo>
                  <a:lnTo>
                    <a:pt x="1910336" y="117972"/>
                  </a:lnTo>
                  <a:lnTo>
                    <a:pt x="2166374" y="460799"/>
                  </a:lnTo>
                  <a:lnTo>
                    <a:pt x="1823636" y="716772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2362624" y="3263174"/>
              <a:ext cx="2166620" cy="716915"/>
            </a:xfrm>
            <a:custGeom>
              <a:avLst/>
              <a:gdLst/>
              <a:ahLst/>
              <a:cxnLst/>
              <a:rect l="l" t="t" r="r" b="b"/>
              <a:pathLst>
                <a:path w="2166620" h="716914">
                  <a:moveTo>
                    <a:pt x="43349" y="0"/>
                  </a:moveTo>
                  <a:lnTo>
                    <a:pt x="1888661" y="267672"/>
                  </a:lnTo>
                  <a:lnTo>
                    <a:pt x="1910336" y="117972"/>
                  </a:lnTo>
                  <a:lnTo>
                    <a:pt x="2166374" y="460799"/>
                  </a:lnTo>
                  <a:lnTo>
                    <a:pt x="1823636" y="716772"/>
                  </a:lnTo>
                  <a:lnTo>
                    <a:pt x="1845311" y="567072"/>
                  </a:lnTo>
                  <a:lnTo>
                    <a:pt x="0" y="299399"/>
                  </a:lnTo>
                  <a:lnTo>
                    <a:pt x="43349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073073" y="1477856"/>
              <a:ext cx="2195830" cy="1176020"/>
            </a:xfrm>
            <a:custGeom>
              <a:avLst/>
              <a:gdLst/>
              <a:ahLst/>
              <a:cxnLst/>
              <a:rect l="l" t="t" r="r" b="b"/>
              <a:pathLst>
                <a:path w="2195829" h="1176020">
                  <a:moveTo>
                    <a:pt x="113999" y="1175516"/>
                  </a:moveTo>
                  <a:lnTo>
                    <a:pt x="0" y="895316"/>
                  </a:lnTo>
                  <a:lnTo>
                    <a:pt x="1858452" y="140099"/>
                  </a:lnTo>
                  <a:lnTo>
                    <a:pt x="1801452" y="0"/>
                  </a:lnTo>
                  <a:lnTo>
                    <a:pt x="2195699" y="166316"/>
                  </a:lnTo>
                  <a:lnTo>
                    <a:pt x="2029452" y="560399"/>
                  </a:lnTo>
                  <a:lnTo>
                    <a:pt x="1972452" y="420299"/>
                  </a:lnTo>
                  <a:lnTo>
                    <a:pt x="113999" y="1175516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3073073" y="1477856"/>
              <a:ext cx="2195830" cy="1176020"/>
            </a:xfrm>
            <a:custGeom>
              <a:avLst/>
              <a:gdLst/>
              <a:ahLst/>
              <a:cxnLst/>
              <a:rect l="l" t="t" r="r" b="b"/>
              <a:pathLst>
                <a:path w="2195829" h="1176020">
                  <a:moveTo>
                    <a:pt x="0" y="895316"/>
                  </a:moveTo>
                  <a:lnTo>
                    <a:pt x="1858452" y="140099"/>
                  </a:lnTo>
                  <a:lnTo>
                    <a:pt x="1801452" y="0"/>
                  </a:lnTo>
                  <a:lnTo>
                    <a:pt x="2195699" y="166316"/>
                  </a:lnTo>
                  <a:lnTo>
                    <a:pt x="2029452" y="560399"/>
                  </a:lnTo>
                  <a:lnTo>
                    <a:pt x="1972452" y="420299"/>
                  </a:lnTo>
                  <a:lnTo>
                    <a:pt x="113999" y="1175516"/>
                  </a:lnTo>
                  <a:lnTo>
                    <a:pt x="0" y="895316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3546732" y="3236624"/>
              <a:ext cx="2628900" cy="1441450"/>
            </a:xfrm>
            <a:custGeom>
              <a:avLst/>
              <a:gdLst/>
              <a:ahLst/>
              <a:cxnLst/>
              <a:rect l="l" t="t" r="r" b="b"/>
              <a:pathLst>
                <a:path w="2628900" h="1441450">
                  <a:moveTo>
                    <a:pt x="0" y="743099"/>
                  </a:moveTo>
                  <a:lnTo>
                    <a:pt x="2414099" y="0"/>
                  </a:lnTo>
                  <a:lnTo>
                    <a:pt x="2628899" y="698099"/>
                  </a:lnTo>
                  <a:lnTo>
                    <a:pt x="214799" y="1441199"/>
                  </a:lnTo>
                  <a:lnTo>
                    <a:pt x="0" y="743099"/>
                  </a:lnTo>
                  <a:close/>
                </a:path>
              </a:pathLst>
            </a:custGeom>
            <a:ln w="1904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402067" y="4548007"/>
            <a:ext cx="2294064" cy="115929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2000" dirty="0"/>
              <a:t>Какие Micro Jobs мы делаем за клиента и как меняем процесс?</a:t>
            </a:r>
          </a:p>
        </p:txBody>
      </p:sp>
      <p:sp>
        <p:nvSpPr>
          <p:cNvPr id="25" name="object 25"/>
          <p:cNvSpPr txBox="1"/>
          <p:nvPr/>
        </p:nvSpPr>
        <p:spPr>
          <a:xfrm rot="20580000">
            <a:off x="5108934" y="4954782"/>
            <a:ext cx="2639781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13" dirty="0">
                <a:solidFill>
                  <a:srgbClr val="CC0000"/>
                </a:solidFill>
                <a:latin typeface="Trebuchet MS"/>
                <a:cs typeface="Trebuchet MS"/>
              </a:rPr>
              <a:t>ПРОДУКТУКТОВ</a:t>
            </a:r>
            <a:r>
              <a:rPr sz="3600" spc="-20" baseline="1543" dirty="0">
                <a:solidFill>
                  <a:srgbClr val="CC0000"/>
                </a:solidFill>
                <a:latin typeface="Trebuchet MS"/>
                <a:cs typeface="Trebuchet MS"/>
              </a:rPr>
              <a:t>АЯ</a:t>
            </a:r>
            <a:endParaRPr sz="3600" baseline="1543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 rot="20580000">
            <a:off x="5713911" y="5306157"/>
            <a:ext cx="1648103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13" dirty="0">
                <a:solidFill>
                  <a:srgbClr val="CC0000"/>
                </a:solidFill>
                <a:latin typeface="Trebuchet MS"/>
                <a:cs typeface="Trebuchet MS"/>
              </a:rPr>
              <a:t>СТРАТЕГИЯ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421399" y="2645828"/>
            <a:ext cx="3000587" cy="1447800"/>
          </a:xfrm>
          <a:custGeom>
            <a:avLst/>
            <a:gdLst/>
            <a:ahLst/>
            <a:cxnLst/>
            <a:rect l="l" t="t" r="r" b="b"/>
            <a:pathLst>
              <a:path w="2250440" h="1085850">
                <a:moveTo>
                  <a:pt x="0" y="359099"/>
                </a:moveTo>
                <a:lnTo>
                  <a:pt x="2127599" y="0"/>
                </a:lnTo>
                <a:lnTo>
                  <a:pt x="2249999" y="726299"/>
                </a:lnTo>
                <a:lnTo>
                  <a:pt x="122399" y="1085399"/>
                </a:lnTo>
                <a:lnTo>
                  <a:pt x="0" y="359099"/>
                </a:lnTo>
                <a:close/>
              </a:path>
            </a:pathLst>
          </a:custGeom>
          <a:ln w="19049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8"/>
          <p:cNvSpPr txBox="1"/>
          <p:nvPr/>
        </p:nvSpPr>
        <p:spPr>
          <a:xfrm rot="21060000">
            <a:off x="5669473" y="3043216"/>
            <a:ext cx="24439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13" dirty="0">
                <a:solidFill>
                  <a:srgbClr val="CC0000"/>
                </a:solidFill>
                <a:latin typeface="Trebuchet MS"/>
                <a:cs typeface="Trebuchet MS"/>
              </a:rPr>
              <a:t>МАР</a:t>
            </a:r>
            <a:r>
              <a:rPr sz="3600" spc="-20" baseline="1543" dirty="0">
                <a:solidFill>
                  <a:srgbClr val="CC0000"/>
                </a:solidFill>
                <a:latin typeface="Trebuchet MS"/>
                <a:cs typeface="Trebuchet MS"/>
              </a:rPr>
              <a:t>КЕТИН</a:t>
            </a:r>
            <a:r>
              <a:rPr sz="3600" spc="-20" baseline="3086" dirty="0">
                <a:solidFill>
                  <a:srgbClr val="CC0000"/>
                </a:solidFill>
                <a:latin typeface="Trebuchet MS"/>
                <a:cs typeface="Trebuchet MS"/>
              </a:rPr>
              <a:t>ГОВАЯ</a:t>
            </a:r>
            <a:endParaRPr sz="3600" baseline="3086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 rot="21060000">
            <a:off x="6127515" y="3404302"/>
            <a:ext cx="165059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13" dirty="0">
                <a:solidFill>
                  <a:srgbClr val="CC0000"/>
                </a:solidFill>
                <a:latin typeface="Trebuchet MS"/>
                <a:cs typeface="Trebuchet MS"/>
              </a:rPr>
              <a:t>СТРАТ</a:t>
            </a:r>
            <a:r>
              <a:rPr sz="3600" spc="-20" baseline="1543" dirty="0">
                <a:solidFill>
                  <a:srgbClr val="CC0000"/>
                </a:solidFill>
                <a:latin typeface="Trebuchet MS"/>
                <a:cs typeface="Trebuchet MS"/>
              </a:rPr>
              <a:t>ЕГИ</a:t>
            </a:r>
            <a:r>
              <a:rPr sz="3600" spc="-20" baseline="3086" dirty="0">
                <a:solidFill>
                  <a:srgbClr val="CC0000"/>
                </a:solidFill>
                <a:latin typeface="Trebuchet MS"/>
                <a:cs typeface="Trebuchet MS"/>
              </a:rPr>
              <a:t>Я</a:t>
            </a:r>
            <a:endParaRPr sz="3600" baseline="3086"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915401" y="1179371"/>
            <a:ext cx="2012527" cy="1244600"/>
          </a:xfrm>
          <a:custGeom>
            <a:avLst/>
            <a:gdLst/>
            <a:ahLst/>
            <a:cxnLst/>
            <a:rect l="l" t="t" r="r" b="b"/>
            <a:pathLst>
              <a:path w="1509395" h="933450">
                <a:moveTo>
                  <a:pt x="0" y="201599"/>
                </a:moveTo>
                <a:lnTo>
                  <a:pt x="1404599" y="0"/>
                </a:lnTo>
                <a:lnTo>
                  <a:pt x="1508999" y="731399"/>
                </a:lnTo>
                <a:lnTo>
                  <a:pt x="104399" y="932999"/>
                </a:lnTo>
                <a:lnTo>
                  <a:pt x="0" y="201599"/>
                </a:lnTo>
                <a:close/>
              </a:path>
            </a:pathLst>
          </a:custGeom>
          <a:ln w="19049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1" name="object 31"/>
          <p:cNvSpPr txBox="1"/>
          <p:nvPr/>
        </p:nvSpPr>
        <p:spPr>
          <a:xfrm rot="21120000">
            <a:off x="6101623" y="1467933"/>
            <a:ext cx="158740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13" dirty="0">
                <a:solidFill>
                  <a:srgbClr val="CC0000"/>
                </a:solidFill>
                <a:latin typeface="Trebuchet MS"/>
                <a:cs typeface="Trebuchet MS"/>
              </a:rPr>
              <a:t>РЫНОЧНАЯ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 rot="21120000">
            <a:off x="6123567" y="1832573"/>
            <a:ext cx="1648103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13" dirty="0">
                <a:solidFill>
                  <a:srgbClr val="CC0000"/>
                </a:solidFill>
                <a:latin typeface="Trebuchet MS"/>
                <a:cs typeface="Trebuchet MS"/>
              </a:rPr>
              <a:t>СТРАТЕГИЯ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9402068" y="1161643"/>
            <a:ext cx="1802553" cy="877163"/>
          </a:xfrm>
          <a:prstGeom prst="rect">
            <a:avLst/>
          </a:prstGeom>
        </p:spPr>
        <p:txBody>
          <a:bodyPr vert="horz" wrap="square" lIns="0" tIns="30480" rIns="0" bIns="0" rtlCol="0" anchor="ctr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2000" dirty="0">
                <a:latin typeface="+mn-lt"/>
              </a:rPr>
              <a:t>Кого из конкурентов мы увольняем?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9402067" y="2849283"/>
            <a:ext cx="2039620" cy="115929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2000" dirty="0"/>
              <a:t>Из какого контекста к какой Big Jobs мы ведем клиента?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E42F2D-DC1F-BD02-D144-119EAE383AB8}"/>
              </a:ext>
            </a:extLst>
          </p:cNvPr>
          <p:cNvSpPr txBox="1">
            <a:spLocks/>
          </p:cNvSpPr>
          <p:nvPr/>
        </p:nvSpPr>
        <p:spPr>
          <a:xfrm>
            <a:off x="1147742" y="391965"/>
            <a:ext cx="4512701" cy="68179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Иерархия </a:t>
            </a:r>
            <a:r>
              <a:rPr lang="en-US" dirty="0"/>
              <a:t>JTBD</a:t>
            </a:r>
            <a:endParaRPr lang="ru-RU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23DFE-EA95-322A-1DC6-109E0A6CB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A67FCC-8CC6-7A3F-2343-B1CAFAE2F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913" y="237421"/>
            <a:ext cx="10515600" cy="721553"/>
          </a:xfrm>
        </p:spPr>
        <p:txBody>
          <a:bodyPr>
            <a:normAutofit/>
          </a:bodyPr>
          <a:lstStyle/>
          <a:p>
            <a:r>
              <a:rPr lang="ru-RU" dirty="0"/>
              <a:t>Принципы </a:t>
            </a:r>
            <a:r>
              <a:rPr lang="en" dirty="0"/>
              <a:t>Jobs To Be Done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D061F0-B61F-0476-BF70-948B38B5F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913" y="1124465"/>
            <a:ext cx="11367052" cy="549611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Клиенты нанимают продукт на работу. Сам продукт не имеет ценности.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Задачи клиента с течением времени не меняются. Меняются только решения.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Новые продукты делают существующую работу лучше. И увольняют прошлое решение.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Нанимая одно решение клиент хочет закрыть несколько задач. При этом ничего не делать.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Клиент нанимает решение на основе вопроса «как это позволит мне добиться прогресса?». Клиент постоянно себя прокачивает как персонажа.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Клиент выбирает какое из решений лучше и дешевле делает задачу. И одновременно решает больше задач.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Какой продукт наймет клиент решает контекст. Портрет пользователей имеет второстепенное значение.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Решение любой задачи это десятки подзадач. Но все задачи измеримы.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Клиент ничего не хочет делать или решать. Он хочет только результат.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Все задачи клиента можно разделить на большие и маленькие.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200" dirty="0"/>
              <a:t>Большие задачи — зачем, маленькие задачи — как.</a:t>
            </a:r>
          </a:p>
          <a:p>
            <a:pPr>
              <a:lnSpc>
                <a:spcPct val="100000"/>
              </a:lnSpc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5015282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7"/>
          <p:cNvSpPr txBox="1">
            <a:spLocks noGrp="1"/>
          </p:cNvSpPr>
          <p:nvPr>
            <p:ph type="body" idx="2"/>
          </p:nvPr>
        </p:nvSpPr>
        <p:spPr>
          <a:xfrm>
            <a:off x="6432300" y="1817120"/>
            <a:ext cx="5181600" cy="461097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★"/>
            </a:pPr>
            <a:r>
              <a:rPr lang="ru-RU" sz="2400" dirty="0">
                <a:solidFill>
                  <a:schemeClr val="lt1"/>
                </a:solidFill>
              </a:rPr>
              <a:t>Фокусировка на </a:t>
            </a:r>
            <a:r>
              <a:rPr lang="ru-RU" sz="2400" b="1" dirty="0">
                <a:solidFill>
                  <a:schemeClr val="lt1"/>
                </a:solidFill>
                <a:ea typeface="Montserrat ExtraBold"/>
                <a:cs typeface="Montserrat ExtraBold"/>
                <a:sym typeface="Montserrat ExtraBold"/>
              </a:rPr>
              <a:t>задаче</a:t>
            </a:r>
            <a:r>
              <a:rPr lang="ru-RU" sz="2400" dirty="0">
                <a:solidFill>
                  <a:schemeClr val="lt1"/>
                </a:solidFill>
              </a:rPr>
              <a:t> и поиск критических подзадач внутри неё</a:t>
            </a:r>
            <a:endParaRPr sz="2400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457200" lvl="0" indent="-342900" algn="l" rtl="0">
              <a:lnSpc>
                <a:spcPct val="100000"/>
              </a:lnSpc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★"/>
            </a:pPr>
            <a:r>
              <a:rPr lang="ru-RU" sz="2400" dirty="0">
                <a:solidFill>
                  <a:schemeClr val="lt1"/>
                </a:solidFill>
              </a:rPr>
              <a:t>Над проблемами надо </a:t>
            </a:r>
            <a:r>
              <a:rPr lang="ru-RU" sz="2400" b="1" dirty="0">
                <a:solidFill>
                  <a:schemeClr val="lt1"/>
                </a:solidFill>
                <a:ea typeface="Montserrat ExtraBold"/>
                <a:cs typeface="Montserrat ExtraBold"/>
                <a:sym typeface="Montserrat ExtraBold"/>
              </a:rPr>
              <a:t>возвыситься</a:t>
            </a:r>
            <a:r>
              <a:rPr lang="ru-RU" sz="2400" dirty="0">
                <a:solidFill>
                  <a:schemeClr val="lt1"/>
                </a:solidFill>
              </a:rPr>
              <a:t>, чтобы понять набор критических задач</a:t>
            </a:r>
            <a:endParaRPr sz="2400" dirty="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★"/>
            </a:pPr>
            <a:r>
              <a:rPr lang="ru-RU" sz="2400" dirty="0">
                <a:solidFill>
                  <a:schemeClr val="lt1"/>
                </a:solidFill>
              </a:rPr>
              <a:t>Исследовать задачи надо через JTBD-интервью с </a:t>
            </a:r>
            <a:r>
              <a:rPr lang="ru-RU" sz="2400" b="1" dirty="0">
                <a:solidFill>
                  <a:schemeClr val="lt1"/>
                </a:solidFill>
                <a:ea typeface="Montserrat ExtraBold"/>
                <a:cs typeface="Montserrat ExtraBold"/>
                <a:sym typeface="Montserrat ExtraBold"/>
              </a:rPr>
              <a:t>существующими</a:t>
            </a:r>
            <a:r>
              <a:rPr lang="ru-RU" sz="2400" dirty="0">
                <a:solidFill>
                  <a:schemeClr val="lt1"/>
                </a:solidFill>
              </a:rPr>
              <a:t> клиентами (те, кто уже купил)</a:t>
            </a:r>
            <a:endParaRPr sz="2400" dirty="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★"/>
            </a:pPr>
            <a:r>
              <a:rPr lang="ru-RU" sz="2400" dirty="0">
                <a:solidFill>
                  <a:schemeClr val="lt1"/>
                </a:solidFill>
              </a:rPr>
              <a:t>Решение должно закрывать задачу по-новому. Создание продукта —  это </a:t>
            </a:r>
            <a:r>
              <a:rPr lang="ru-RU" sz="2400" b="1" dirty="0">
                <a:solidFill>
                  <a:schemeClr val="lt1"/>
                </a:solidFill>
                <a:ea typeface="Montserrat ExtraBold"/>
                <a:cs typeface="Montserrat ExtraBold"/>
                <a:sym typeface="Montserrat ExtraBold"/>
              </a:rPr>
              <a:t>сложный</a:t>
            </a:r>
            <a:r>
              <a:rPr lang="ru-RU" sz="2400" dirty="0">
                <a:solidFill>
                  <a:schemeClr val="lt1"/>
                </a:solidFill>
              </a:rPr>
              <a:t> процесс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320" name="Google Shape;320;p37"/>
          <p:cNvSpPr txBox="1">
            <a:spLocks noGrp="1"/>
          </p:cNvSpPr>
          <p:nvPr>
            <p:ph type="body" idx="1"/>
          </p:nvPr>
        </p:nvSpPr>
        <p:spPr>
          <a:xfrm>
            <a:off x="578100" y="1817120"/>
            <a:ext cx="5072100" cy="461097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★"/>
            </a:pPr>
            <a:r>
              <a:rPr lang="ru-RU" sz="2400" dirty="0"/>
              <a:t>Фокусировка на одной ключевой </a:t>
            </a:r>
            <a:r>
              <a:rPr lang="ru-RU" sz="2400" b="1" dirty="0">
                <a:sym typeface="Montserrat ExtraBold"/>
              </a:rPr>
              <a:t>проблеме</a:t>
            </a:r>
            <a:endParaRPr sz="1800"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457200" lvl="0" indent="-342900" algn="l" rtl="0">
              <a:lnSpc>
                <a:spcPct val="100000"/>
              </a:lnSpc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★"/>
            </a:pPr>
            <a:r>
              <a:rPr lang="ru-RU" sz="2400" dirty="0"/>
              <a:t>Надо </a:t>
            </a:r>
            <a:r>
              <a:rPr lang="ru-RU" sz="2400" b="1" dirty="0">
                <a:sym typeface="Montserrat ExtraBold"/>
              </a:rPr>
              <a:t>углубляться</a:t>
            </a:r>
            <a:r>
              <a:rPr lang="ru-RU" sz="2400" dirty="0"/>
              <a:t> в проблему клиента и становиться экспертом</a:t>
            </a:r>
            <a:endParaRPr sz="1800" dirty="0"/>
          </a:p>
          <a:p>
            <a:pPr marL="457200" lvl="0" indent="-342900" algn="l" rtl="0">
              <a:lnSpc>
                <a:spcPct val="100000"/>
              </a:lnSpc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★"/>
            </a:pPr>
            <a:r>
              <a:rPr lang="ru-RU" sz="2400" dirty="0"/>
              <a:t>Искать проблемы нужно через проблемные интервью с </a:t>
            </a:r>
            <a:r>
              <a:rPr lang="ru-RU" sz="2400" b="1" dirty="0">
                <a:sym typeface="Montserrat ExtraBold"/>
              </a:rPr>
              <a:t>потенциальными</a:t>
            </a:r>
            <a:r>
              <a:rPr lang="ru-RU" sz="2400" dirty="0"/>
              <a:t> клиентами</a:t>
            </a:r>
            <a:endParaRPr sz="2400" dirty="0"/>
          </a:p>
          <a:p>
            <a:pPr marL="457200" lvl="0" indent="-342900" algn="l" rtl="0">
              <a:lnSpc>
                <a:spcPct val="100000"/>
              </a:lnSpc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★"/>
            </a:pPr>
            <a:r>
              <a:rPr lang="ru-RU" sz="2400" dirty="0"/>
              <a:t>Боль клиента надо сразу проверить с помощью </a:t>
            </a:r>
            <a:r>
              <a:rPr lang="ru-RU" sz="2400" b="1" dirty="0">
                <a:sym typeface="Montserrat ExtraBold"/>
              </a:rPr>
              <a:t>простого</a:t>
            </a:r>
            <a:r>
              <a:rPr lang="ru-RU" sz="2400" dirty="0"/>
              <a:t> решения (решенческое интервью)</a:t>
            </a:r>
            <a:endParaRPr sz="2400" dirty="0"/>
          </a:p>
        </p:txBody>
      </p:sp>
      <p:sp>
        <p:nvSpPr>
          <p:cNvPr id="321" name="Google Shape;321;p37"/>
          <p:cNvSpPr txBox="1"/>
          <p:nvPr/>
        </p:nvSpPr>
        <p:spPr>
          <a:xfrm>
            <a:off x="631484" y="568736"/>
            <a:ext cx="2786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000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CustDev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" name="Google Shape;322;p37"/>
          <p:cNvSpPr txBox="1"/>
          <p:nvPr/>
        </p:nvSpPr>
        <p:spPr>
          <a:xfrm>
            <a:off x="6542630" y="568741"/>
            <a:ext cx="2022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0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JTBD</a:t>
            </a:r>
            <a:endParaRPr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1850" y="2218762"/>
            <a:ext cx="10515600" cy="1834689"/>
          </a:xfrm>
          <a:prstGeom prst="rect">
            <a:avLst/>
          </a:prstGeom>
        </p:spPr>
        <p:txBody>
          <a:bodyPr vert="horz" wrap="square" lIns="0" tIns="38945" rIns="0" bIns="0" rtlCol="0" anchor="ctr">
            <a:spAutoFit/>
          </a:bodyPr>
          <a:lstStyle/>
          <a:p>
            <a:pPr marL="16933" marR="6773">
              <a:lnSpc>
                <a:spcPts val="7000"/>
              </a:lnSpc>
              <a:spcBef>
                <a:spcPts val="305"/>
              </a:spcBef>
            </a:pPr>
            <a:r>
              <a:rPr lang="ru-RU" dirty="0"/>
              <a:t>Конкуренты.</a:t>
            </a:r>
            <a:br>
              <a:rPr lang="ru-RU" dirty="0"/>
            </a:br>
            <a:r>
              <a:rPr lang="ru-RU" dirty="0"/>
              <a:t>Стратегии конкуренции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AA1EC7E-8E74-F8DD-96CD-25312108E8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8F39C5-CB49-B5C2-8E16-6ADAD05EEA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645" r="13031"/>
          <a:stretch/>
        </p:blipFill>
        <p:spPr>
          <a:xfrm>
            <a:off x="6903213" y="0"/>
            <a:ext cx="5271198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A5A93D-8AE5-537A-AB49-E143E94DE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55" y="112820"/>
            <a:ext cx="6734363" cy="733337"/>
          </a:xfrm>
        </p:spPr>
        <p:txBody>
          <a:bodyPr/>
          <a:lstStyle/>
          <a:p>
            <a:r>
              <a:rPr lang="ru-RU" dirty="0"/>
              <a:t>Типы конкурентов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BD1290-45B5-924C-852F-ED26299EE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855" y="846157"/>
            <a:ext cx="7335982" cy="39032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100" b="1" dirty="0"/>
              <a:t>Аналоги</a:t>
            </a:r>
            <a:r>
              <a:rPr lang="ru-RU" sz="2100" dirty="0"/>
              <a:t> — аналогичный продукт (компания), который выполняет ту же работу тем же способом.</a:t>
            </a:r>
          </a:p>
          <a:p>
            <a:pPr lvl="1">
              <a:lnSpc>
                <a:spcPct val="100000"/>
              </a:lnSpc>
            </a:pPr>
            <a:r>
              <a:rPr lang="ru-RU" sz="1900" dirty="0"/>
              <a:t>К примеру, конкурент Макдоналдса — Бургер Кинг</a:t>
            </a:r>
          </a:p>
          <a:p>
            <a:pPr>
              <a:lnSpc>
                <a:spcPct val="100000"/>
              </a:lnSpc>
            </a:pPr>
            <a:r>
              <a:rPr lang="ru-RU" sz="2100" b="1" dirty="0"/>
              <a:t>Заменители</a:t>
            </a:r>
            <a:r>
              <a:rPr lang="ru-RU" sz="2100" dirty="0"/>
              <a:t> — выполняют ту же работу и позволяют достичь того же результата, но делают это другим способом.</a:t>
            </a:r>
          </a:p>
          <a:p>
            <a:pPr lvl="1">
              <a:lnSpc>
                <a:spcPct val="100000"/>
              </a:lnSpc>
            </a:pPr>
            <a:r>
              <a:rPr lang="ru-RU" sz="1900" dirty="0"/>
              <a:t>Если человек хочет быстро утолить голод, то конкурентом Биг Мака может быть Сникерс.</a:t>
            </a:r>
          </a:p>
          <a:p>
            <a:pPr>
              <a:lnSpc>
                <a:spcPct val="100000"/>
              </a:lnSpc>
            </a:pPr>
            <a:r>
              <a:rPr lang="ru-RU" sz="2100" b="1" dirty="0"/>
              <a:t>Альтернативы</a:t>
            </a:r>
            <a:r>
              <a:rPr lang="ru-RU" sz="2100" dirty="0"/>
              <a:t> — выполняют другую работу и направлены на другой результат, но конкурируют за те же ресурсы потребителя</a:t>
            </a:r>
          </a:p>
          <a:p>
            <a:pPr lvl="1">
              <a:lnSpc>
                <a:spcPct val="100000"/>
              </a:lnSpc>
            </a:pPr>
            <a:r>
              <a:rPr lang="ru-RU" sz="1900" dirty="0"/>
              <a:t>Полезная еда — альтернатива </a:t>
            </a:r>
            <a:r>
              <a:rPr lang="en-US" sz="1900" dirty="0"/>
              <a:t>McDonalds</a:t>
            </a:r>
            <a:endParaRPr lang="ru-RU" sz="19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C10EB1B-A5EA-C09B-0C58-3965FAC84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55" y="4950629"/>
            <a:ext cx="65024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43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EB4D4-4E21-8134-46AA-0168DD1CD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28B3E28-A5E4-D704-99AA-C14CDF7B88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7687" y="207816"/>
            <a:ext cx="7918589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Маркетинговые / продуктовые</a:t>
            </a:r>
            <a:br>
              <a:rPr lang="ru-RU" dirty="0"/>
            </a:br>
            <a:r>
              <a:rPr lang="ru-RU" dirty="0"/>
              <a:t>исследования (маркетинг-микс)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0387B38-9637-C3B7-5136-8A3DF3521817}"/>
              </a:ext>
            </a:extLst>
          </p:cNvPr>
          <p:cNvSpPr/>
          <p:nvPr/>
        </p:nvSpPr>
        <p:spPr>
          <a:xfrm>
            <a:off x="2488331" y="3100922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27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27"/>
                </a:lnTo>
                <a:lnTo>
                  <a:pt x="0" y="417855"/>
                </a:lnTo>
                <a:lnTo>
                  <a:pt x="112661" y="417855"/>
                </a:lnTo>
                <a:lnTo>
                  <a:pt x="268668" y="208927"/>
                </a:lnTo>
                <a:close/>
              </a:path>
              <a:path w="894079" h="418464">
                <a:moveTo>
                  <a:pt x="477024" y="208927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27"/>
                </a:lnTo>
                <a:lnTo>
                  <a:pt x="208356" y="417855"/>
                </a:lnTo>
                <a:lnTo>
                  <a:pt x="321017" y="417855"/>
                </a:lnTo>
                <a:lnTo>
                  <a:pt x="477024" y="208927"/>
                </a:lnTo>
                <a:close/>
              </a:path>
              <a:path w="894079" h="418464">
                <a:moveTo>
                  <a:pt x="685368" y="208927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27"/>
                </a:lnTo>
                <a:lnTo>
                  <a:pt x="416699" y="417855"/>
                </a:lnTo>
                <a:lnTo>
                  <a:pt x="529361" y="417855"/>
                </a:lnTo>
                <a:lnTo>
                  <a:pt x="685368" y="208927"/>
                </a:lnTo>
                <a:close/>
              </a:path>
              <a:path w="894079" h="418464">
                <a:moveTo>
                  <a:pt x="893724" y="208927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27"/>
                </a:lnTo>
                <a:lnTo>
                  <a:pt x="625055" y="417855"/>
                </a:lnTo>
                <a:lnTo>
                  <a:pt x="737717" y="417855"/>
                </a:lnTo>
                <a:lnTo>
                  <a:pt x="893724" y="208927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DB7623D-5285-8A82-8852-40218B19B144}"/>
              </a:ext>
            </a:extLst>
          </p:cNvPr>
          <p:cNvSpPr txBox="1"/>
          <p:nvPr/>
        </p:nvSpPr>
        <p:spPr>
          <a:xfrm>
            <a:off x="3815088" y="2865314"/>
            <a:ext cx="350139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ru-RU" dirty="0"/>
              <a:t>Нужен ли наш </a:t>
            </a:r>
            <a:r>
              <a:rPr lang="ru-RU" b="1" dirty="0"/>
              <a:t>продукт</a:t>
            </a:r>
            <a:r>
              <a:rPr lang="ru-RU" dirty="0"/>
              <a:t>?</a:t>
            </a:r>
          </a:p>
          <a:p>
            <a:pPr marL="12700"/>
            <a:r>
              <a:rPr lang="ru-RU" dirty="0"/>
              <a:t>Какие есть потребности у нашей ЦА?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00D14CED-41A4-CEB1-79FF-392447D2A99F}"/>
              </a:ext>
            </a:extLst>
          </p:cNvPr>
          <p:cNvSpPr txBox="1"/>
          <p:nvPr/>
        </p:nvSpPr>
        <p:spPr>
          <a:xfrm>
            <a:off x="8335372" y="2983679"/>
            <a:ext cx="2816225" cy="57708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spcBef>
                <a:spcPts val="180"/>
              </a:spcBef>
            </a:pPr>
            <a:r>
              <a:rPr lang="ru-RU" dirty="0"/>
              <a:t>Тестирование</a:t>
            </a:r>
            <a:br>
              <a:rPr lang="ru-RU" dirty="0"/>
            </a:br>
            <a:r>
              <a:rPr lang="ru-RU" dirty="0"/>
              <a:t>продукта / дизайна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1C9A4E5E-DBCD-2E94-18C8-9C5D9643CBDC}"/>
              </a:ext>
            </a:extLst>
          </p:cNvPr>
          <p:cNvSpPr txBox="1"/>
          <p:nvPr/>
        </p:nvSpPr>
        <p:spPr>
          <a:xfrm>
            <a:off x="886863" y="2992480"/>
            <a:ext cx="1492885" cy="35334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3600" b="1" spc="130" noProof="1">
                <a:solidFill>
                  <a:srgbClr val="0034EC"/>
                </a:solidFill>
                <a:latin typeface="Arial"/>
                <a:cs typeface="Arial"/>
              </a:rPr>
              <a:t>P</a:t>
            </a:r>
            <a:r>
              <a:rPr b="1" spc="130" noProof="1">
                <a:latin typeface="Arial"/>
                <a:cs typeface="Arial"/>
              </a:rPr>
              <a:t>roduct</a:t>
            </a:r>
            <a:endParaRPr sz="1800" noProof="1">
              <a:latin typeface="Arial"/>
              <a:cs typeface="Arial"/>
            </a:endParaRPr>
          </a:p>
          <a:p>
            <a:pPr marL="12700" marR="5080">
              <a:lnSpc>
                <a:spcPct val="171100"/>
              </a:lnSpc>
              <a:spcBef>
                <a:spcPts val="1500"/>
              </a:spcBef>
            </a:pPr>
            <a:r>
              <a:rPr sz="3600" b="1" spc="100" noProof="1">
                <a:solidFill>
                  <a:srgbClr val="0034EC"/>
                </a:solidFill>
                <a:latin typeface="Arial"/>
                <a:cs typeface="Arial"/>
              </a:rPr>
              <a:t>P</a:t>
            </a:r>
            <a:r>
              <a:rPr b="1" spc="100" noProof="1">
                <a:latin typeface="Arial"/>
                <a:cs typeface="Arial"/>
              </a:rPr>
              <a:t>ric</a:t>
            </a:r>
            <a:r>
              <a:rPr lang="en" b="1" spc="100" noProof="1">
                <a:latin typeface="Arial"/>
                <a:cs typeface="Arial"/>
              </a:rPr>
              <a:t>e</a:t>
            </a:r>
            <a:r>
              <a:rPr sz="1800" b="1" spc="100" noProof="1">
                <a:latin typeface="Arial"/>
                <a:cs typeface="Arial"/>
              </a:rPr>
              <a:t> </a:t>
            </a:r>
            <a:r>
              <a:rPr sz="3600" b="1" spc="120" noProof="1">
                <a:solidFill>
                  <a:srgbClr val="0034EC"/>
                </a:solidFill>
                <a:latin typeface="Arial"/>
                <a:cs typeface="Arial"/>
              </a:rPr>
              <a:t>P</a:t>
            </a:r>
            <a:r>
              <a:rPr sz="1800" b="1" spc="120" noProof="1">
                <a:latin typeface="Arial"/>
                <a:cs typeface="Arial"/>
              </a:rPr>
              <a:t>lace </a:t>
            </a:r>
            <a:r>
              <a:rPr sz="3600" b="1" spc="135" noProof="1">
                <a:solidFill>
                  <a:srgbClr val="0034EC"/>
                </a:solidFill>
                <a:latin typeface="Arial"/>
                <a:cs typeface="Arial"/>
              </a:rPr>
              <a:t>P</a:t>
            </a:r>
            <a:r>
              <a:rPr sz="1800" b="1" spc="135" noProof="1">
                <a:latin typeface="Arial"/>
                <a:cs typeface="Arial"/>
              </a:rPr>
              <a:t>romotion</a:t>
            </a:r>
            <a:endParaRPr sz="1800" noProof="1">
              <a:latin typeface="Arial"/>
              <a:cs typeface="Arial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80CAC342-7DE0-AC6D-C105-14119055C054}"/>
              </a:ext>
            </a:extLst>
          </p:cNvPr>
          <p:cNvSpPr txBox="1"/>
          <p:nvPr/>
        </p:nvSpPr>
        <p:spPr>
          <a:xfrm>
            <a:off x="3815087" y="4843663"/>
            <a:ext cx="3187307" cy="57708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spcBef>
                <a:spcPts val="180"/>
              </a:spcBef>
            </a:pPr>
            <a:r>
              <a:rPr lang="ru-RU" b="1" dirty="0"/>
              <a:t>Где</a:t>
            </a:r>
            <a:r>
              <a:rPr lang="ru-RU" dirty="0"/>
              <a:t> / как эффективнее распространять наш продукт?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0EBFB49D-AD67-5400-032B-D2C7E6A65DF1}"/>
              </a:ext>
            </a:extLst>
          </p:cNvPr>
          <p:cNvSpPr txBox="1"/>
          <p:nvPr/>
        </p:nvSpPr>
        <p:spPr>
          <a:xfrm>
            <a:off x="8335373" y="5131211"/>
            <a:ext cx="250519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Исследование рынка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8EB50586-95E6-037B-98B6-F7DA1906F83F}"/>
              </a:ext>
            </a:extLst>
          </p:cNvPr>
          <p:cNvSpPr txBox="1"/>
          <p:nvPr/>
        </p:nvSpPr>
        <p:spPr>
          <a:xfrm>
            <a:off x="3815088" y="5815554"/>
            <a:ext cx="3187308" cy="8540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spcBef>
                <a:spcPts val="180"/>
              </a:spcBef>
            </a:pPr>
            <a:r>
              <a:rPr lang="ru-RU" b="1" dirty="0"/>
              <a:t>Продвижение</a:t>
            </a:r>
            <a:r>
              <a:rPr lang="ru-RU" dirty="0"/>
              <a:t>: какая маркетинговая кампания запоминается респондентам?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99E067F4-0B62-2488-EFBD-BDD9DDCACCED}"/>
              </a:ext>
            </a:extLst>
          </p:cNvPr>
          <p:cNvSpPr txBox="1"/>
          <p:nvPr/>
        </p:nvSpPr>
        <p:spPr>
          <a:xfrm>
            <a:off x="8335373" y="6098365"/>
            <a:ext cx="312946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Тестирование / эффективность</a:t>
            </a: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29C404C6-7127-026A-034C-3C0470CBA2D3}"/>
              </a:ext>
            </a:extLst>
          </p:cNvPr>
          <p:cNvSpPr txBox="1"/>
          <p:nvPr/>
        </p:nvSpPr>
        <p:spPr>
          <a:xfrm>
            <a:off x="3824365" y="4139531"/>
            <a:ext cx="308761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Какую </a:t>
            </a:r>
            <a:r>
              <a:rPr b="1" dirty="0"/>
              <a:t>цену</a:t>
            </a:r>
            <a:r>
              <a:rPr dirty="0"/>
              <a:t> поставить?</a:t>
            </a: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2D0F751B-119B-1538-A1E3-578FAAD79F1F}"/>
              </a:ext>
            </a:extLst>
          </p:cNvPr>
          <p:cNvSpPr/>
          <p:nvPr/>
        </p:nvSpPr>
        <p:spPr>
          <a:xfrm>
            <a:off x="2488331" y="4084486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27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27"/>
                </a:lnTo>
                <a:lnTo>
                  <a:pt x="0" y="417855"/>
                </a:lnTo>
                <a:lnTo>
                  <a:pt x="112661" y="417855"/>
                </a:lnTo>
                <a:lnTo>
                  <a:pt x="268668" y="208927"/>
                </a:lnTo>
                <a:close/>
              </a:path>
              <a:path w="894079" h="418464">
                <a:moveTo>
                  <a:pt x="477024" y="208927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27"/>
                </a:lnTo>
                <a:lnTo>
                  <a:pt x="208356" y="417855"/>
                </a:lnTo>
                <a:lnTo>
                  <a:pt x="321017" y="417855"/>
                </a:lnTo>
                <a:lnTo>
                  <a:pt x="477024" y="208927"/>
                </a:lnTo>
                <a:close/>
              </a:path>
              <a:path w="894079" h="418464">
                <a:moveTo>
                  <a:pt x="685368" y="208927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27"/>
                </a:lnTo>
                <a:lnTo>
                  <a:pt x="416699" y="417855"/>
                </a:lnTo>
                <a:lnTo>
                  <a:pt x="529361" y="417855"/>
                </a:lnTo>
                <a:lnTo>
                  <a:pt x="685368" y="208927"/>
                </a:lnTo>
                <a:close/>
              </a:path>
              <a:path w="894079" h="418464">
                <a:moveTo>
                  <a:pt x="893724" y="208927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27"/>
                </a:lnTo>
                <a:lnTo>
                  <a:pt x="625055" y="417855"/>
                </a:lnTo>
                <a:lnTo>
                  <a:pt x="737717" y="417855"/>
                </a:lnTo>
                <a:lnTo>
                  <a:pt x="893724" y="208927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28C925CE-4938-481B-2F45-086FC0BD5122}"/>
              </a:ext>
            </a:extLst>
          </p:cNvPr>
          <p:cNvSpPr/>
          <p:nvPr/>
        </p:nvSpPr>
        <p:spPr>
          <a:xfrm>
            <a:off x="2488331" y="5057891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27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27"/>
                </a:lnTo>
                <a:lnTo>
                  <a:pt x="0" y="417855"/>
                </a:lnTo>
                <a:lnTo>
                  <a:pt x="112661" y="417855"/>
                </a:lnTo>
                <a:lnTo>
                  <a:pt x="268668" y="208927"/>
                </a:lnTo>
                <a:close/>
              </a:path>
              <a:path w="894079" h="418464">
                <a:moveTo>
                  <a:pt x="477024" y="208927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27"/>
                </a:lnTo>
                <a:lnTo>
                  <a:pt x="208356" y="417855"/>
                </a:lnTo>
                <a:lnTo>
                  <a:pt x="321017" y="417855"/>
                </a:lnTo>
                <a:lnTo>
                  <a:pt x="477024" y="208927"/>
                </a:lnTo>
                <a:close/>
              </a:path>
              <a:path w="894079" h="418464">
                <a:moveTo>
                  <a:pt x="685368" y="208927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27"/>
                </a:lnTo>
                <a:lnTo>
                  <a:pt x="416699" y="417855"/>
                </a:lnTo>
                <a:lnTo>
                  <a:pt x="529361" y="417855"/>
                </a:lnTo>
                <a:lnTo>
                  <a:pt x="685368" y="208927"/>
                </a:lnTo>
                <a:close/>
              </a:path>
              <a:path w="894079" h="418464">
                <a:moveTo>
                  <a:pt x="893724" y="208927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27"/>
                </a:lnTo>
                <a:lnTo>
                  <a:pt x="625055" y="417855"/>
                </a:lnTo>
                <a:lnTo>
                  <a:pt x="737717" y="417855"/>
                </a:lnTo>
                <a:lnTo>
                  <a:pt x="893724" y="208927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CA82B393-1F1A-84AC-BF7F-F26BAE71C754}"/>
              </a:ext>
            </a:extLst>
          </p:cNvPr>
          <p:cNvSpPr/>
          <p:nvPr/>
        </p:nvSpPr>
        <p:spPr>
          <a:xfrm>
            <a:off x="2488331" y="6001945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40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40"/>
                </a:lnTo>
                <a:lnTo>
                  <a:pt x="0" y="417868"/>
                </a:lnTo>
                <a:lnTo>
                  <a:pt x="112661" y="417868"/>
                </a:lnTo>
                <a:lnTo>
                  <a:pt x="268668" y="208940"/>
                </a:lnTo>
                <a:close/>
              </a:path>
              <a:path w="894079" h="418464">
                <a:moveTo>
                  <a:pt x="477024" y="208940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40"/>
                </a:lnTo>
                <a:lnTo>
                  <a:pt x="208356" y="417868"/>
                </a:lnTo>
                <a:lnTo>
                  <a:pt x="321017" y="417868"/>
                </a:lnTo>
                <a:lnTo>
                  <a:pt x="477024" y="208940"/>
                </a:lnTo>
                <a:close/>
              </a:path>
              <a:path w="894079" h="418464">
                <a:moveTo>
                  <a:pt x="685368" y="208940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40"/>
                </a:lnTo>
                <a:lnTo>
                  <a:pt x="416699" y="417868"/>
                </a:lnTo>
                <a:lnTo>
                  <a:pt x="529361" y="417868"/>
                </a:lnTo>
                <a:lnTo>
                  <a:pt x="685368" y="208940"/>
                </a:lnTo>
                <a:close/>
              </a:path>
              <a:path w="894079" h="418464">
                <a:moveTo>
                  <a:pt x="893724" y="208940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40"/>
                </a:lnTo>
                <a:lnTo>
                  <a:pt x="625055" y="417868"/>
                </a:lnTo>
                <a:lnTo>
                  <a:pt x="737717" y="417868"/>
                </a:lnTo>
                <a:lnTo>
                  <a:pt x="893724" y="208940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C4122FF8-E800-0A5C-6A43-8B38E4AF95B2}"/>
              </a:ext>
            </a:extLst>
          </p:cNvPr>
          <p:cNvSpPr/>
          <p:nvPr/>
        </p:nvSpPr>
        <p:spPr>
          <a:xfrm>
            <a:off x="7220580" y="3100922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27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27"/>
                </a:lnTo>
                <a:lnTo>
                  <a:pt x="0" y="417855"/>
                </a:lnTo>
                <a:lnTo>
                  <a:pt x="112661" y="417855"/>
                </a:lnTo>
                <a:lnTo>
                  <a:pt x="268668" y="208927"/>
                </a:lnTo>
                <a:close/>
              </a:path>
              <a:path w="894079" h="418464">
                <a:moveTo>
                  <a:pt x="477024" y="208927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27"/>
                </a:lnTo>
                <a:lnTo>
                  <a:pt x="208356" y="417855"/>
                </a:lnTo>
                <a:lnTo>
                  <a:pt x="321017" y="417855"/>
                </a:lnTo>
                <a:lnTo>
                  <a:pt x="477024" y="208927"/>
                </a:lnTo>
                <a:close/>
              </a:path>
              <a:path w="894079" h="418464">
                <a:moveTo>
                  <a:pt x="685368" y="208927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27"/>
                </a:lnTo>
                <a:lnTo>
                  <a:pt x="416699" y="417855"/>
                </a:lnTo>
                <a:lnTo>
                  <a:pt x="529361" y="417855"/>
                </a:lnTo>
                <a:lnTo>
                  <a:pt x="685368" y="208927"/>
                </a:lnTo>
                <a:close/>
              </a:path>
              <a:path w="894079" h="418464">
                <a:moveTo>
                  <a:pt x="893724" y="208927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27"/>
                </a:lnTo>
                <a:lnTo>
                  <a:pt x="625055" y="417855"/>
                </a:lnTo>
                <a:lnTo>
                  <a:pt x="737717" y="417855"/>
                </a:lnTo>
                <a:lnTo>
                  <a:pt x="893724" y="208927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AD44C1E1-00D3-7E44-E0D2-B28817FE2CD0}"/>
              </a:ext>
            </a:extLst>
          </p:cNvPr>
          <p:cNvSpPr/>
          <p:nvPr/>
        </p:nvSpPr>
        <p:spPr>
          <a:xfrm>
            <a:off x="7220580" y="4084486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27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27"/>
                </a:lnTo>
                <a:lnTo>
                  <a:pt x="0" y="417855"/>
                </a:lnTo>
                <a:lnTo>
                  <a:pt x="112661" y="417855"/>
                </a:lnTo>
                <a:lnTo>
                  <a:pt x="268668" y="208927"/>
                </a:lnTo>
                <a:close/>
              </a:path>
              <a:path w="894079" h="418464">
                <a:moveTo>
                  <a:pt x="477024" y="208927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27"/>
                </a:lnTo>
                <a:lnTo>
                  <a:pt x="208356" y="417855"/>
                </a:lnTo>
                <a:lnTo>
                  <a:pt x="321017" y="417855"/>
                </a:lnTo>
                <a:lnTo>
                  <a:pt x="477024" y="208927"/>
                </a:lnTo>
                <a:close/>
              </a:path>
              <a:path w="894079" h="418464">
                <a:moveTo>
                  <a:pt x="685368" y="208927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27"/>
                </a:lnTo>
                <a:lnTo>
                  <a:pt x="416699" y="417855"/>
                </a:lnTo>
                <a:lnTo>
                  <a:pt x="529361" y="417855"/>
                </a:lnTo>
                <a:lnTo>
                  <a:pt x="685368" y="208927"/>
                </a:lnTo>
                <a:close/>
              </a:path>
              <a:path w="894079" h="418464">
                <a:moveTo>
                  <a:pt x="893724" y="208927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27"/>
                </a:lnTo>
                <a:lnTo>
                  <a:pt x="625055" y="417855"/>
                </a:lnTo>
                <a:lnTo>
                  <a:pt x="737717" y="417855"/>
                </a:lnTo>
                <a:lnTo>
                  <a:pt x="893724" y="208927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A79664DB-C625-3004-6A42-F631A698931A}"/>
              </a:ext>
            </a:extLst>
          </p:cNvPr>
          <p:cNvSpPr/>
          <p:nvPr/>
        </p:nvSpPr>
        <p:spPr>
          <a:xfrm>
            <a:off x="7220580" y="5057891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27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27"/>
                </a:lnTo>
                <a:lnTo>
                  <a:pt x="0" y="417855"/>
                </a:lnTo>
                <a:lnTo>
                  <a:pt x="112661" y="417855"/>
                </a:lnTo>
                <a:lnTo>
                  <a:pt x="268668" y="208927"/>
                </a:lnTo>
                <a:close/>
              </a:path>
              <a:path w="894079" h="418464">
                <a:moveTo>
                  <a:pt x="477024" y="208927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27"/>
                </a:lnTo>
                <a:lnTo>
                  <a:pt x="208356" y="417855"/>
                </a:lnTo>
                <a:lnTo>
                  <a:pt x="321017" y="417855"/>
                </a:lnTo>
                <a:lnTo>
                  <a:pt x="477024" y="208927"/>
                </a:lnTo>
                <a:close/>
              </a:path>
              <a:path w="894079" h="418464">
                <a:moveTo>
                  <a:pt x="685368" y="208927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27"/>
                </a:lnTo>
                <a:lnTo>
                  <a:pt x="416699" y="417855"/>
                </a:lnTo>
                <a:lnTo>
                  <a:pt x="529361" y="417855"/>
                </a:lnTo>
                <a:lnTo>
                  <a:pt x="685368" y="208927"/>
                </a:lnTo>
                <a:close/>
              </a:path>
              <a:path w="894079" h="418464">
                <a:moveTo>
                  <a:pt x="893724" y="208927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27"/>
                </a:lnTo>
                <a:lnTo>
                  <a:pt x="625055" y="417855"/>
                </a:lnTo>
                <a:lnTo>
                  <a:pt x="737717" y="417855"/>
                </a:lnTo>
                <a:lnTo>
                  <a:pt x="893724" y="208927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00ACE1AA-E28F-FB6E-BBD4-AAF0D54A1BF2}"/>
              </a:ext>
            </a:extLst>
          </p:cNvPr>
          <p:cNvSpPr/>
          <p:nvPr/>
        </p:nvSpPr>
        <p:spPr>
          <a:xfrm>
            <a:off x="7220580" y="6001945"/>
            <a:ext cx="894080" cy="418465"/>
          </a:xfrm>
          <a:custGeom>
            <a:avLst/>
            <a:gdLst/>
            <a:ahLst/>
            <a:cxnLst/>
            <a:rect l="l" t="t" r="r" b="b"/>
            <a:pathLst>
              <a:path w="894079" h="418464">
                <a:moveTo>
                  <a:pt x="268668" y="208940"/>
                </a:moveTo>
                <a:lnTo>
                  <a:pt x="112661" y="0"/>
                </a:lnTo>
                <a:lnTo>
                  <a:pt x="0" y="0"/>
                </a:lnTo>
                <a:lnTo>
                  <a:pt x="156006" y="208940"/>
                </a:lnTo>
                <a:lnTo>
                  <a:pt x="0" y="417868"/>
                </a:lnTo>
                <a:lnTo>
                  <a:pt x="112661" y="417868"/>
                </a:lnTo>
                <a:lnTo>
                  <a:pt x="268668" y="208940"/>
                </a:lnTo>
                <a:close/>
              </a:path>
              <a:path w="894079" h="418464">
                <a:moveTo>
                  <a:pt x="477024" y="208940"/>
                </a:moveTo>
                <a:lnTo>
                  <a:pt x="321017" y="0"/>
                </a:lnTo>
                <a:lnTo>
                  <a:pt x="208356" y="0"/>
                </a:lnTo>
                <a:lnTo>
                  <a:pt x="364350" y="208940"/>
                </a:lnTo>
                <a:lnTo>
                  <a:pt x="208356" y="417868"/>
                </a:lnTo>
                <a:lnTo>
                  <a:pt x="321017" y="417868"/>
                </a:lnTo>
                <a:lnTo>
                  <a:pt x="477024" y="208940"/>
                </a:lnTo>
                <a:close/>
              </a:path>
              <a:path w="894079" h="418464">
                <a:moveTo>
                  <a:pt x="685368" y="208940"/>
                </a:moveTo>
                <a:lnTo>
                  <a:pt x="529361" y="0"/>
                </a:lnTo>
                <a:lnTo>
                  <a:pt x="416699" y="0"/>
                </a:lnTo>
                <a:lnTo>
                  <a:pt x="572706" y="208940"/>
                </a:lnTo>
                <a:lnTo>
                  <a:pt x="416699" y="417868"/>
                </a:lnTo>
                <a:lnTo>
                  <a:pt x="529361" y="417868"/>
                </a:lnTo>
                <a:lnTo>
                  <a:pt x="685368" y="208940"/>
                </a:lnTo>
                <a:close/>
              </a:path>
              <a:path w="894079" h="418464">
                <a:moveTo>
                  <a:pt x="893724" y="208940"/>
                </a:moveTo>
                <a:lnTo>
                  <a:pt x="737717" y="0"/>
                </a:lnTo>
                <a:lnTo>
                  <a:pt x="625055" y="0"/>
                </a:lnTo>
                <a:lnTo>
                  <a:pt x="781062" y="208940"/>
                </a:lnTo>
                <a:lnTo>
                  <a:pt x="625055" y="417868"/>
                </a:lnTo>
                <a:lnTo>
                  <a:pt x="737717" y="417868"/>
                </a:lnTo>
                <a:lnTo>
                  <a:pt x="893724" y="208940"/>
                </a:lnTo>
                <a:close/>
              </a:path>
            </a:pathLst>
          </a:custGeom>
          <a:solidFill>
            <a:srgbClr val="D4E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3">
            <a:extLst>
              <a:ext uri="{FF2B5EF4-FFF2-40B4-BE49-F238E27FC236}">
                <a16:creationId xmlns:a16="http://schemas.microsoft.com/office/drawing/2014/main" id="{43193D28-3E55-44B5-D84E-9E1A2BE70629}"/>
              </a:ext>
            </a:extLst>
          </p:cNvPr>
          <p:cNvGrpSpPr/>
          <p:nvPr/>
        </p:nvGrpSpPr>
        <p:grpSpPr>
          <a:xfrm>
            <a:off x="8819870" y="131017"/>
            <a:ext cx="3129463" cy="2047462"/>
            <a:chOff x="3485831" y="2975955"/>
            <a:chExt cx="3388857" cy="2191428"/>
          </a:xfrm>
        </p:grpSpPr>
        <p:sp>
          <p:nvSpPr>
            <p:cNvPr id="20" name="object 4">
              <a:extLst>
                <a:ext uri="{FF2B5EF4-FFF2-40B4-BE49-F238E27FC236}">
                  <a16:creationId xmlns:a16="http://schemas.microsoft.com/office/drawing/2014/main" id="{E4C37F1D-BDB9-D05A-8B0E-EF5BB1B78121}"/>
                </a:ext>
              </a:extLst>
            </p:cNvPr>
            <p:cNvSpPr/>
            <p:nvPr/>
          </p:nvSpPr>
          <p:spPr>
            <a:xfrm>
              <a:off x="3485831" y="2975955"/>
              <a:ext cx="3388857" cy="2191428"/>
            </a:xfrm>
            <a:custGeom>
              <a:avLst/>
              <a:gdLst/>
              <a:ahLst/>
              <a:cxnLst/>
              <a:rect l="l" t="t" r="r" b="b"/>
              <a:pathLst>
                <a:path w="9031605" h="2865754">
                  <a:moveTo>
                    <a:pt x="4515499" y="0"/>
                  </a:moveTo>
                  <a:lnTo>
                    <a:pt x="4515499" y="2865599"/>
                  </a:lnTo>
                </a:path>
                <a:path w="9031605" h="2865754">
                  <a:moveTo>
                    <a:pt x="0" y="1432799"/>
                  </a:moveTo>
                  <a:lnTo>
                    <a:pt x="9030999" y="1432799"/>
                  </a:lnTo>
                </a:path>
              </a:pathLst>
            </a:custGeom>
            <a:ln w="12699">
              <a:solidFill>
                <a:srgbClr val="003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5">
              <a:extLst>
                <a:ext uri="{FF2B5EF4-FFF2-40B4-BE49-F238E27FC236}">
                  <a16:creationId xmlns:a16="http://schemas.microsoft.com/office/drawing/2014/main" id="{29089CCB-E822-6378-977B-11FD6738FB9F}"/>
                </a:ext>
              </a:extLst>
            </p:cNvPr>
            <p:cNvSpPr/>
            <p:nvPr/>
          </p:nvSpPr>
          <p:spPr>
            <a:xfrm>
              <a:off x="4690471" y="3561007"/>
              <a:ext cx="968094" cy="968094"/>
            </a:xfrm>
            <a:custGeom>
              <a:avLst/>
              <a:gdLst/>
              <a:ahLst/>
              <a:cxnLst/>
              <a:rect l="l" t="t" r="r" b="b"/>
              <a:pathLst>
                <a:path w="1531620" h="1531620">
                  <a:moveTo>
                    <a:pt x="765809" y="1531619"/>
                  </a:moveTo>
                  <a:lnTo>
                    <a:pt x="717378" y="1530113"/>
                  </a:lnTo>
                  <a:lnTo>
                    <a:pt x="669748" y="1525653"/>
                  </a:lnTo>
                  <a:lnTo>
                    <a:pt x="623007" y="1518329"/>
                  </a:lnTo>
                  <a:lnTo>
                    <a:pt x="577247" y="1508231"/>
                  </a:lnTo>
                  <a:lnTo>
                    <a:pt x="532556" y="1495449"/>
                  </a:lnTo>
                  <a:lnTo>
                    <a:pt x="489024" y="1480072"/>
                  </a:lnTo>
                  <a:lnTo>
                    <a:pt x="446742" y="1462190"/>
                  </a:lnTo>
                  <a:lnTo>
                    <a:pt x="405798" y="1441893"/>
                  </a:lnTo>
                  <a:lnTo>
                    <a:pt x="366283" y="1419270"/>
                  </a:lnTo>
                  <a:lnTo>
                    <a:pt x="328286" y="1394412"/>
                  </a:lnTo>
                  <a:lnTo>
                    <a:pt x="291896" y="1367407"/>
                  </a:lnTo>
                  <a:lnTo>
                    <a:pt x="257204" y="1338346"/>
                  </a:lnTo>
                  <a:lnTo>
                    <a:pt x="224300" y="1307319"/>
                  </a:lnTo>
                  <a:lnTo>
                    <a:pt x="193272" y="1274414"/>
                  </a:lnTo>
                  <a:lnTo>
                    <a:pt x="164211" y="1239722"/>
                  </a:lnTo>
                  <a:lnTo>
                    <a:pt x="137207" y="1203333"/>
                  </a:lnTo>
                  <a:lnTo>
                    <a:pt x="112349" y="1165336"/>
                  </a:lnTo>
                  <a:lnTo>
                    <a:pt x="89726" y="1125820"/>
                  </a:lnTo>
                  <a:lnTo>
                    <a:pt x="69429" y="1084877"/>
                  </a:lnTo>
                  <a:lnTo>
                    <a:pt x="51547" y="1042594"/>
                  </a:lnTo>
                  <a:lnTo>
                    <a:pt x="36170" y="999063"/>
                  </a:lnTo>
                  <a:lnTo>
                    <a:pt x="23388" y="954372"/>
                  </a:lnTo>
                  <a:lnTo>
                    <a:pt x="13290" y="908611"/>
                  </a:lnTo>
                  <a:lnTo>
                    <a:pt x="5966" y="861871"/>
                  </a:lnTo>
                  <a:lnTo>
                    <a:pt x="1506" y="814240"/>
                  </a:lnTo>
                  <a:lnTo>
                    <a:pt x="0" y="765809"/>
                  </a:lnTo>
                  <a:lnTo>
                    <a:pt x="1506" y="717378"/>
                  </a:lnTo>
                  <a:lnTo>
                    <a:pt x="5966" y="669748"/>
                  </a:lnTo>
                  <a:lnTo>
                    <a:pt x="13290" y="623007"/>
                  </a:lnTo>
                  <a:lnTo>
                    <a:pt x="23388" y="577247"/>
                  </a:lnTo>
                  <a:lnTo>
                    <a:pt x="36170" y="532556"/>
                  </a:lnTo>
                  <a:lnTo>
                    <a:pt x="51547" y="489024"/>
                  </a:lnTo>
                  <a:lnTo>
                    <a:pt x="69429" y="446742"/>
                  </a:lnTo>
                  <a:lnTo>
                    <a:pt x="89726" y="405798"/>
                  </a:lnTo>
                  <a:lnTo>
                    <a:pt x="112349" y="366283"/>
                  </a:lnTo>
                  <a:lnTo>
                    <a:pt x="137207" y="328286"/>
                  </a:lnTo>
                  <a:lnTo>
                    <a:pt x="164211" y="291896"/>
                  </a:lnTo>
                  <a:lnTo>
                    <a:pt x="193272" y="257204"/>
                  </a:lnTo>
                  <a:lnTo>
                    <a:pt x="224300" y="224300"/>
                  </a:lnTo>
                  <a:lnTo>
                    <a:pt x="257204" y="193272"/>
                  </a:lnTo>
                  <a:lnTo>
                    <a:pt x="291896" y="164211"/>
                  </a:lnTo>
                  <a:lnTo>
                    <a:pt x="328286" y="137207"/>
                  </a:lnTo>
                  <a:lnTo>
                    <a:pt x="366283" y="112349"/>
                  </a:lnTo>
                  <a:lnTo>
                    <a:pt x="405798" y="89726"/>
                  </a:lnTo>
                  <a:lnTo>
                    <a:pt x="446742" y="69429"/>
                  </a:lnTo>
                  <a:lnTo>
                    <a:pt x="489024" y="51547"/>
                  </a:lnTo>
                  <a:lnTo>
                    <a:pt x="532556" y="36170"/>
                  </a:lnTo>
                  <a:lnTo>
                    <a:pt x="577247" y="23388"/>
                  </a:lnTo>
                  <a:lnTo>
                    <a:pt x="623007" y="13290"/>
                  </a:lnTo>
                  <a:lnTo>
                    <a:pt x="669748" y="5966"/>
                  </a:lnTo>
                  <a:lnTo>
                    <a:pt x="717378" y="1506"/>
                  </a:lnTo>
                  <a:lnTo>
                    <a:pt x="765809" y="0"/>
                  </a:lnTo>
                  <a:lnTo>
                    <a:pt x="816388" y="1670"/>
                  </a:lnTo>
                  <a:lnTo>
                    <a:pt x="866470" y="6641"/>
                  </a:lnTo>
                  <a:lnTo>
                    <a:pt x="915909" y="14850"/>
                  </a:lnTo>
                  <a:lnTo>
                    <a:pt x="964555" y="26237"/>
                  </a:lnTo>
                  <a:lnTo>
                    <a:pt x="1012259" y="40738"/>
                  </a:lnTo>
                  <a:lnTo>
                    <a:pt x="1058872" y="58293"/>
                  </a:lnTo>
                  <a:lnTo>
                    <a:pt x="1104246" y="78840"/>
                  </a:lnTo>
                  <a:lnTo>
                    <a:pt x="1148232" y="102318"/>
                  </a:lnTo>
                  <a:lnTo>
                    <a:pt x="1190681" y="128664"/>
                  </a:lnTo>
                  <a:lnTo>
                    <a:pt x="1231444" y="157818"/>
                  </a:lnTo>
                  <a:lnTo>
                    <a:pt x="1270373" y="189717"/>
                  </a:lnTo>
                  <a:lnTo>
                    <a:pt x="1307319" y="224300"/>
                  </a:lnTo>
                  <a:lnTo>
                    <a:pt x="1341902" y="261245"/>
                  </a:lnTo>
                  <a:lnTo>
                    <a:pt x="1373801" y="300174"/>
                  </a:lnTo>
                  <a:lnTo>
                    <a:pt x="1402954" y="340937"/>
                  </a:lnTo>
                  <a:lnTo>
                    <a:pt x="1429301" y="383386"/>
                  </a:lnTo>
                  <a:lnTo>
                    <a:pt x="1452778" y="427372"/>
                  </a:lnTo>
                  <a:lnTo>
                    <a:pt x="1473326" y="472746"/>
                  </a:lnTo>
                  <a:lnTo>
                    <a:pt x="1490881" y="519360"/>
                  </a:lnTo>
                  <a:lnTo>
                    <a:pt x="1505382" y="567064"/>
                  </a:lnTo>
                  <a:lnTo>
                    <a:pt x="1516769" y="615709"/>
                  </a:lnTo>
                  <a:lnTo>
                    <a:pt x="1524978" y="665148"/>
                  </a:lnTo>
                  <a:lnTo>
                    <a:pt x="1529949" y="715231"/>
                  </a:lnTo>
                  <a:lnTo>
                    <a:pt x="1531619" y="765809"/>
                  </a:lnTo>
                  <a:lnTo>
                    <a:pt x="1530113" y="814240"/>
                  </a:lnTo>
                  <a:lnTo>
                    <a:pt x="1525653" y="861871"/>
                  </a:lnTo>
                  <a:lnTo>
                    <a:pt x="1518329" y="908611"/>
                  </a:lnTo>
                  <a:lnTo>
                    <a:pt x="1508231" y="954372"/>
                  </a:lnTo>
                  <a:lnTo>
                    <a:pt x="1495449" y="999063"/>
                  </a:lnTo>
                  <a:lnTo>
                    <a:pt x="1480072" y="1042594"/>
                  </a:lnTo>
                  <a:lnTo>
                    <a:pt x="1462190" y="1084877"/>
                  </a:lnTo>
                  <a:lnTo>
                    <a:pt x="1441893" y="1125820"/>
                  </a:lnTo>
                  <a:lnTo>
                    <a:pt x="1419270" y="1165336"/>
                  </a:lnTo>
                  <a:lnTo>
                    <a:pt x="1394412" y="1203333"/>
                  </a:lnTo>
                  <a:lnTo>
                    <a:pt x="1367407" y="1239722"/>
                  </a:lnTo>
                  <a:lnTo>
                    <a:pt x="1338346" y="1274414"/>
                  </a:lnTo>
                  <a:lnTo>
                    <a:pt x="1307319" y="1307319"/>
                  </a:lnTo>
                  <a:lnTo>
                    <a:pt x="1274414" y="1338346"/>
                  </a:lnTo>
                  <a:lnTo>
                    <a:pt x="1239723" y="1367407"/>
                  </a:lnTo>
                  <a:lnTo>
                    <a:pt x="1203333" y="1394412"/>
                  </a:lnTo>
                  <a:lnTo>
                    <a:pt x="1165336" y="1419270"/>
                  </a:lnTo>
                  <a:lnTo>
                    <a:pt x="1125821" y="1441893"/>
                  </a:lnTo>
                  <a:lnTo>
                    <a:pt x="1084877" y="1462190"/>
                  </a:lnTo>
                  <a:lnTo>
                    <a:pt x="1042594" y="1480072"/>
                  </a:lnTo>
                  <a:lnTo>
                    <a:pt x="999063" y="1495449"/>
                  </a:lnTo>
                  <a:lnTo>
                    <a:pt x="954372" y="1508231"/>
                  </a:lnTo>
                  <a:lnTo>
                    <a:pt x="908611" y="1518329"/>
                  </a:lnTo>
                  <a:lnTo>
                    <a:pt x="861871" y="1525653"/>
                  </a:lnTo>
                  <a:lnTo>
                    <a:pt x="814240" y="1530113"/>
                  </a:lnTo>
                  <a:lnTo>
                    <a:pt x="765809" y="153161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6">
            <a:extLst>
              <a:ext uri="{FF2B5EF4-FFF2-40B4-BE49-F238E27FC236}">
                <a16:creationId xmlns:a16="http://schemas.microsoft.com/office/drawing/2014/main" id="{2BB8C7A4-3160-701C-3F10-053CE136E576}"/>
              </a:ext>
            </a:extLst>
          </p:cNvPr>
          <p:cNvSpPr txBox="1"/>
          <p:nvPr/>
        </p:nvSpPr>
        <p:spPr>
          <a:xfrm>
            <a:off x="8863939" y="341916"/>
            <a:ext cx="1110620" cy="690574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2000" b="1" dirty="0"/>
              <a:t>Product</a:t>
            </a:r>
            <a:br>
              <a:rPr lang="ru-RU" sz="2000" b="1" spc="125" dirty="0">
                <a:cs typeface="Arial"/>
              </a:rPr>
            </a:br>
            <a:r>
              <a:rPr lang="ru-RU" sz="2000" dirty="0"/>
              <a:t>продукт</a:t>
            </a:r>
            <a:endParaRPr lang="ru-RU" sz="1600" dirty="0">
              <a:cs typeface="Arial"/>
            </a:endParaRPr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AAB97D83-64F3-9B98-C420-42308B5962E8}"/>
              </a:ext>
            </a:extLst>
          </p:cNvPr>
          <p:cNvSpPr txBox="1"/>
          <p:nvPr/>
        </p:nvSpPr>
        <p:spPr>
          <a:xfrm>
            <a:off x="10879055" y="352873"/>
            <a:ext cx="908820" cy="690574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2000" b="1" dirty="0"/>
              <a:t>Price</a:t>
            </a:r>
            <a:br>
              <a:rPr lang="ru-RU" sz="2000" dirty="0"/>
            </a:br>
            <a:r>
              <a:rPr lang="ru-RU" sz="2000" dirty="0"/>
              <a:t>цена</a:t>
            </a:r>
          </a:p>
        </p:txBody>
      </p:sp>
      <p:sp>
        <p:nvSpPr>
          <p:cNvPr id="24" name="object 8">
            <a:extLst>
              <a:ext uri="{FF2B5EF4-FFF2-40B4-BE49-F238E27FC236}">
                <a16:creationId xmlns:a16="http://schemas.microsoft.com/office/drawing/2014/main" id="{1E05508C-A191-C324-F420-7D189BC0638A}"/>
              </a:ext>
            </a:extLst>
          </p:cNvPr>
          <p:cNvSpPr txBox="1"/>
          <p:nvPr/>
        </p:nvSpPr>
        <p:spPr>
          <a:xfrm>
            <a:off x="8819871" y="1356564"/>
            <a:ext cx="1539198" cy="7418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00" b="1" dirty="0"/>
              <a:t>Promotion</a:t>
            </a:r>
            <a:endParaRPr sz="2000" b="1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000" dirty="0"/>
              <a:t>продвижение</a:t>
            </a:r>
          </a:p>
        </p:txBody>
      </p:sp>
      <p:sp>
        <p:nvSpPr>
          <p:cNvPr id="25" name="object 9">
            <a:extLst>
              <a:ext uri="{FF2B5EF4-FFF2-40B4-BE49-F238E27FC236}">
                <a16:creationId xmlns:a16="http://schemas.microsoft.com/office/drawing/2014/main" id="{CD39E146-B3E9-3ACE-EA4C-276AAED4943D}"/>
              </a:ext>
            </a:extLst>
          </p:cNvPr>
          <p:cNvSpPr txBox="1"/>
          <p:nvPr/>
        </p:nvSpPr>
        <p:spPr>
          <a:xfrm>
            <a:off x="10879054" y="1381684"/>
            <a:ext cx="1000547" cy="690574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2000" b="1" dirty="0"/>
              <a:t>Place</a:t>
            </a:r>
            <a:br>
              <a:rPr lang="ru-RU" sz="2000" dirty="0"/>
            </a:br>
            <a:r>
              <a:rPr lang="ru-RU" sz="2000" dirty="0"/>
              <a:t>место</a:t>
            </a:r>
          </a:p>
        </p:txBody>
      </p:sp>
      <p:sp>
        <p:nvSpPr>
          <p:cNvPr id="26" name="object 10">
            <a:extLst>
              <a:ext uri="{FF2B5EF4-FFF2-40B4-BE49-F238E27FC236}">
                <a16:creationId xmlns:a16="http://schemas.microsoft.com/office/drawing/2014/main" id="{08DAE49E-C65B-B5B4-14F2-00743B2902BF}"/>
              </a:ext>
            </a:extLst>
          </p:cNvPr>
          <p:cNvSpPr txBox="1"/>
          <p:nvPr/>
        </p:nvSpPr>
        <p:spPr>
          <a:xfrm>
            <a:off x="10014315" y="811099"/>
            <a:ext cx="869994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4000" b="1" spc="560" dirty="0">
                <a:solidFill>
                  <a:srgbClr val="FFFFFF"/>
                </a:solidFill>
                <a:latin typeface="Arial"/>
                <a:cs typeface="Arial"/>
              </a:rPr>
              <a:t>4Р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09D8AB-A029-EB53-A4C3-3D13FB321368}"/>
              </a:ext>
            </a:extLst>
          </p:cNvPr>
          <p:cNvSpPr txBox="1"/>
          <p:nvPr/>
        </p:nvSpPr>
        <p:spPr>
          <a:xfrm>
            <a:off x="1244906" y="1938969"/>
            <a:ext cx="6687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7030A0"/>
                </a:solidFill>
              </a:rPr>
              <a:t>Всё это сильно завязано на анализ Вашей ЦА!</a:t>
            </a:r>
          </a:p>
        </p:txBody>
      </p:sp>
    </p:spTree>
    <p:extLst>
      <p:ext uri="{BB962C8B-B14F-4D97-AF65-F5344CB8AC3E}">
        <p14:creationId xmlns:p14="http://schemas.microsoft.com/office/powerpoint/2010/main" val="24799770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85820" y="1106092"/>
            <a:ext cx="6406632" cy="5751908"/>
            <a:chOff x="3415369" y="0"/>
            <a:chExt cx="5728970" cy="5143500"/>
          </a:xfrm>
        </p:grpSpPr>
        <p:sp>
          <p:nvSpPr>
            <p:cNvPr id="3" name="object 3"/>
            <p:cNvSpPr/>
            <p:nvPr/>
          </p:nvSpPr>
          <p:spPr>
            <a:xfrm>
              <a:off x="3415369" y="4016800"/>
              <a:ext cx="2438400" cy="294005"/>
            </a:xfrm>
            <a:custGeom>
              <a:avLst/>
              <a:gdLst/>
              <a:ahLst/>
              <a:cxnLst/>
              <a:rect l="l" t="t" r="r" b="b"/>
              <a:pathLst>
                <a:path w="2438400" h="294004">
                  <a:moveTo>
                    <a:pt x="2438121" y="293456"/>
                  </a:moveTo>
                  <a:lnTo>
                    <a:pt x="0" y="293456"/>
                  </a:lnTo>
                  <a:lnTo>
                    <a:pt x="0" y="0"/>
                  </a:lnTo>
                  <a:lnTo>
                    <a:pt x="2438121" y="0"/>
                  </a:lnTo>
                  <a:lnTo>
                    <a:pt x="2438121" y="293456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06760" y="0"/>
              <a:ext cx="3837238" cy="514349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655745" y="5547761"/>
            <a:ext cx="2605193" cy="115587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28594">
              <a:spcBef>
                <a:spcPts val="133"/>
              </a:spcBef>
            </a:pPr>
            <a:r>
              <a:rPr sz="2400" dirty="0">
                <a:solidFill>
                  <a:schemeClr val="bg1"/>
                </a:solidFill>
              </a:rPr>
              <a:t>Reed Hastings</a:t>
            </a:r>
            <a:endParaRPr sz="1867" dirty="0">
              <a:solidFill>
                <a:schemeClr val="bg1"/>
              </a:solidFill>
              <a:latin typeface="Arial"/>
              <a:cs typeface="Arial"/>
            </a:endParaRPr>
          </a:p>
          <a:p>
            <a:pPr marL="16933" marR="6773">
              <a:lnSpc>
                <a:spcPts val="2200"/>
              </a:lnSpc>
              <a:spcBef>
                <a:spcPts val="1640"/>
              </a:spcBef>
            </a:pPr>
            <a:r>
              <a:rPr sz="2000" dirty="0"/>
              <a:t>co-founder, chairman and CEO of Netﬂix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44717" y="3239468"/>
            <a:ext cx="6325447" cy="1511418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400" dirty="0"/>
              <a:t>Мы конкурируем с компьютерными играми. С бутылочкой вина. С другими сетями, предоставляющими видеоконтент.</a:t>
            </a:r>
          </a:p>
          <a:p>
            <a:pPr marL="16933">
              <a:spcBef>
                <a:spcPts val="40"/>
              </a:spcBef>
            </a:pPr>
            <a:r>
              <a:rPr sz="2400" dirty="0"/>
              <a:t>С настольными играми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43243" y="1945137"/>
            <a:ext cx="485140" cy="91997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5867" spc="280" dirty="0">
                <a:solidFill>
                  <a:srgbClr val="0034EC"/>
                </a:solidFill>
              </a:rPr>
              <a:t>«</a:t>
            </a:r>
            <a:endParaRPr sz="5867"/>
          </a:p>
        </p:txBody>
      </p:sp>
      <p:sp>
        <p:nvSpPr>
          <p:cNvPr id="8" name="object 8"/>
          <p:cNvSpPr txBox="1"/>
          <p:nvPr/>
        </p:nvSpPr>
        <p:spPr>
          <a:xfrm rot="10800000">
            <a:off x="5660462" y="4081556"/>
            <a:ext cx="871075" cy="7566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67"/>
              </a:lnSpc>
            </a:pPr>
            <a:r>
              <a:rPr sz="5867" b="1" spc="280" dirty="0">
                <a:solidFill>
                  <a:srgbClr val="0034EC"/>
                </a:solidFill>
                <a:latin typeface="Arial"/>
                <a:cs typeface="Arial"/>
              </a:rPr>
              <a:t>«</a:t>
            </a:r>
            <a:endParaRPr sz="5867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23833" y="1756289"/>
            <a:ext cx="6246707" cy="12705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dirty="0">
                <a:solidFill>
                  <a:srgbClr val="0432FF"/>
                </a:solidFill>
              </a:rPr>
              <a:t>О конкуренции Netﬂix </a:t>
            </a:r>
            <a:r>
              <a:rPr lang="ru-RU" sz="2000" dirty="0">
                <a:solidFill>
                  <a:srgbClr val="0432FF"/>
                </a:solidFill>
              </a:rPr>
              <a:t>и</a:t>
            </a:r>
            <a:r>
              <a:rPr sz="2000" dirty="0">
                <a:solidFill>
                  <a:srgbClr val="0432FF"/>
                </a:solidFill>
              </a:rPr>
              <a:t> Amazon</a:t>
            </a:r>
            <a:r>
              <a:rPr lang="ru-RU" sz="2000" dirty="0">
                <a:solidFill>
                  <a:srgbClr val="0432FF"/>
                </a:solidFill>
              </a:rPr>
              <a:t>:</a:t>
            </a:r>
            <a:endParaRPr sz="1867" dirty="0">
              <a:solidFill>
                <a:srgbClr val="0432FF"/>
              </a:solidFill>
              <a:latin typeface="Arial"/>
              <a:cs typeface="Arial"/>
            </a:endParaRPr>
          </a:p>
          <a:p>
            <a:pPr marL="37252" marR="6773">
              <a:lnSpc>
                <a:spcPct val="101600"/>
              </a:lnSpc>
              <a:spcBef>
                <a:spcPts val="1593"/>
              </a:spcBef>
            </a:pPr>
            <a:r>
              <a:rPr sz="2400" b="1" dirty="0"/>
              <a:t>На самом деле мы конкурируем со всем, что вы делаете, чтобы расслабиться.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340AAA88-292A-4538-EE13-0C4A21FDCBD4}"/>
              </a:ext>
            </a:extLst>
          </p:cNvPr>
          <p:cNvSpPr txBox="1">
            <a:spLocks/>
          </p:cNvSpPr>
          <p:nvPr/>
        </p:nvSpPr>
        <p:spPr>
          <a:xfrm>
            <a:off x="793017" y="372755"/>
            <a:ext cx="7887344" cy="733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Конкуренция — не только прямая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3F8DA3-87B6-783F-F3D6-639D32103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498485" y="3075838"/>
            <a:ext cx="6420897" cy="706324"/>
          </a:xfrm>
        </p:spPr>
        <p:txBody>
          <a:bodyPr/>
          <a:lstStyle/>
          <a:p>
            <a:r>
              <a:rPr lang="ru-RU" dirty="0"/>
              <a:t>Примеры конкуренции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350EBE-1E7A-C997-F979-1369816B1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369" y="1"/>
            <a:ext cx="10672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021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53085EE-AEA3-C3CC-25CB-AFEDEB486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9736" y="1825625"/>
            <a:ext cx="5174064" cy="4351338"/>
          </a:xfrm>
        </p:spPr>
        <p:txBody>
          <a:bodyPr/>
          <a:lstStyle/>
          <a:p>
            <a:r>
              <a:rPr lang="ru-RU" dirty="0"/>
              <a:t>в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2DD2DC-7A62-3ED3-9778-68F5ADE98A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58" t="9175" r="3899" b="14635"/>
          <a:stretch/>
        </p:blipFill>
        <p:spPr>
          <a:xfrm>
            <a:off x="623277" y="292907"/>
            <a:ext cx="10168651" cy="627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112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812645" y="2325697"/>
            <a:ext cx="752343" cy="75607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2193"/>
              </a:lnSpc>
            </a:pPr>
            <a:r>
              <a:rPr sz="1867" spc="-13" dirty="0">
                <a:latin typeface="Arial"/>
                <a:cs typeface="Arial"/>
              </a:rPr>
              <a:t>Лучше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12645" y="4042444"/>
            <a:ext cx="282129" cy="59859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2193"/>
              </a:lnSpc>
            </a:pPr>
            <a:r>
              <a:rPr sz="1867" spc="-27" dirty="0">
                <a:latin typeface="Arial"/>
                <a:cs typeface="Arial"/>
              </a:rPr>
              <a:t>Хуже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76393" y="5699703"/>
            <a:ext cx="8805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"/>
                <a:cs typeface="Arial"/>
              </a:rPr>
              <a:t>Дороже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21567" y="5699703"/>
            <a:ext cx="10388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"/>
                <a:cs typeface="Arial"/>
              </a:rPr>
              <a:t>Дешевле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408371" y="1458722"/>
            <a:ext cx="5628640" cy="4111413"/>
            <a:chOff x="3174250" y="280126"/>
            <a:chExt cx="4221480" cy="3083560"/>
          </a:xfrm>
        </p:grpSpPr>
        <p:sp>
          <p:nvSpPr>
            <p:cNvPr id="16" name="object 16"/>
            <p:cNvSpPr/>
            <p:nvPr/>
          </p:nvSpPr>
          <p:spPr>
            <a:xfrm>
              <a:off x="4593175" y="1154474"/>
              <a:ext cx="1383665" cy="1347470"/>
            </a:xfrm>
            <a:custGeom>
              <a:avLst/>
              <a:gdLst/>
              <a:ahLst/>
              <a:cxnLst/>
              <a:rect l="l" t="t" r="r" b="b"/>
              <a:pathLst>
                <a:path w="1383664" h="1347470">
                  <a:moveTo>
                    <a:pt x="691649" y="1346999"/>
                  </a:moveTo>
                  <a:lnTo>
                    <a:pt x="642255" y="1345308"/>
                  </a:lnTo>
                  <a:lnTo>
                    <a:pt x="593797" y="1340311"/>
                  </a:lnTo>
                  <a:lnTo>
                    <a:pt x="546394" y="1332122"/>
                  </a:lnTo>
                  <a:lnTo>
                    <a:pt x="500162" y="1320855"/>
                  </a:lnTo>
                  <a:lnTo>
                    <a:pt x="455219" y="1306623"/>
                  </a:lnTo>
                  <a:lnTo>
                    <a:pt x="411682" y="1289541"/>
                  </a:lnTo>
                  <a:lnTo>
                    <a:pt x="369667" y="1269723"/>
                  </a:lnTo>
                  <a:lnTo>
                    <a:pt x="329291" y="1247283"/>
                  </a:lnTo>
                  <a:lnTo>
                    <a:pt x="290673" y="1222334"/>
                  </a:lnTo>
                  <a:lnTo>
                    <a:pt x="253927" y="1194991"/>
                  </a:lnTo>
                  <a:lnTo>
                    <a:pt x="219173" y="1165367"/>
                  </a:lnTo>
                  <a:lnTo>
                    <a:pt x="186526" y="1133577"/>
                  </a:lnTo>
                  <a:lnTo>
                    <a:pt x="156105" y="1099735"/>
                  </a:lnTo>
                  <a:lnTo>
                    <a:pt x="128025" y="1063954"/>
                  </a:lnTo>
                  <a:lnTo>
                    <a:pt x="102404" y="1026349"/>
                  </a:lnTo>
                  <a:lnTo>
                    <a:pt x="79359" y="987033"/>
                  </a:lnTo>
                  <a:lnTo>
                    <a:pt x="59006" y="946120"/>
                  </a:lnTo>
                  <a:lnTo>
                    <a:pt x="41464" y="903725"/>
                  </a:lnTo>
                  <a:lnTo>
                    <a:pt x="26849" y="859962"/>
                  </a:lnTo>
                  <a:lnTo>
                    <a:pt x="15278" y="814943"/>
                  </a:lnTo>
                  <a:lnTo>
                    <a:pt x="6868" y="768784"/>
                  </a:lnTo>
                  <a:lnTo>
                    <a:pt x="1736" y="721598"/>
                  </a:lnTo>
                  <a:lnTo>
                    <a:pt x="0" y="673499"/>
                  </a:lnTo>
                  <a:lnTo>
                    <a:pt x="1736" y="625401"/>
                  </a:lnTo>
                  <a:lnTo>
                    <a:pt x="6868" y="578215"/>
                  </a:lnTo>
                  <a:lnTo>
                    <a:pt x="15278" y="532056"/>
                  </a:lnTo>
                  <a:lnTo>
                    <a:pt x="26849" y="487038"/>
                  </a:lnTo>
                  <a:lnTo>
                    <a:pt x="41464" y="443274"/>
                  </a:lnTo>
                  <a:lnTo>
                    <a:pt x="59006" y="400879"/>
                  </a:lnTo>
                  <a:lnTo>
                    <a:pt x="79359" y="359966"/>
                  </a:lnTo>
                  <a:lnTo>
                    <a:pt x="102404" y="320650"/>
                  </a:lnTo>
                  <a:lnTo>
                    <a:pt x="128025" y="283045"/>
                  </a:lnTo>
                  <a:lnTo>
                    <a:pt x="156105" y="247264"/>
                  </a:lnTo>
                  <a:lnTo>
                    <a:pt x="186526" y="213422"/>
                  </a:lnTo>
                  <a:lnTo>
                    <a:pt x="219173" y="181632"/>
                  </a:lnTo>
                  <a:lnTo>
                    <a:pt x="253927" y="152008"/>
                  </a:lnTo>
                  <a:lnTo>
                    <a:pt x="290673" y="124665"/>
                  </a:lnTo>
                  <a:lnTo>
                    <a:pt x="329291" y="99716"/>
                  </a:lnTo>
                  <a:lnTo>
                    <a:pt x="369667" y="77276"/>
                  </a:lnTo>
                  <a:lnTo>
                    <a:pt x="411682" y="57458"/>
                  </a:lnTo>
                  <a:lnTo>
                    <a:pt x="455219" y="40376"/>
                  </a:lnTo>
                  <a:lnTo>
                    <a:pt x="500162" y="26144"/>
                  </a:lnTo>
                  <a:lnTo>
                    <a:pt x="546394" y="14877"/>
                  </a:lnTo>
                  <a:lnTo>
                    <a:pt x="593797" y="6688"/>
                  </a:lnTo>
                  <a:lnTo>
                    <a:pt x="642255" y="1691"/>
                  </a:lnTo>
                  <a:lnTo>
                    <a:pt x="691649" y="0"/>
                  </a:lnTo>
                  <a:lnTo>
                    <a:pt x="741462" y="1747"/>
                  </a:lnTo>
                  <a:lnTo>
                    <a:pt x="790728" y="6943"/>
                  </a:lnTo>
                  <a:lnTo>
                    <a:pt x="839273" y="15516"/>
                  </a:lnTo>
                  <a:lnTo>
                    <a:pt x="886921" y="27397"/>
                  </a:lnTo>
                  <a:lnTo>
                    <a:pt x="933499" y="42516"/>
                  </a:lnTo>
                  <a:lnTo>
                    <a:pt x="978833" y="60801"/>
                  </a:lnTo>
                  <a:lnTo>
                    <a:pt x="1022747" y="82182"/>
                  </a:lnTo>
                  <a:lnTo>
                    <a:pt x="1065067" y="106589"/>
                  </a:lnTo>
                  <a:lnTo>
                    <a:pt x="1105619" y="133952"/>
                  </a:lnTo>
                  <a:lnTo>
                    <a:pt x="1144228" y="164200"/>
                  </a:lnTo>
                  <a:lnTo>
                    <a:pt x="1180720" y="197263"/>
                  </a:lnTo>
                  <a:lnTo>
                    <a:pt x="1214674" y="232798"/>
                  </a:lnTo>
                  <a:lnTo>
                    <a:pt x="1245737" y="270394"/>
                  </a:lnTo>
                  <a:lnTo>
                    <a:pt x="1273837" y="309881"/>
                  </a:lnTo>
                  <a:lnTo>
                    <a:pt x="1298902" y="351091"/>
                  </a:lnTo>
                  <a:lnTo>
                    <a:pt x="1320860" y="393853"/>
                  </a:lnTo>
                  <a:lnTo>
                    <a:pt x="1339638" y="437996"/>
                  </a:lnTo>
                  <a:lnTo>
                    <a:pt x="1355163" y="483352"/>
                  </a:lnTo>
                  <a:lnTo>
                    <a:pt x="1367364" y="529750"/>
                  </a:lnTo>
                  <a:lnTo>
                    <a:pt x="1376169" y="577021"/>
                  </a:lnTo>
                  <a:lnTo>
                    <a:pt x="1381505" y="624994"/>
                  </a:lnTo>
                  <a:lnTo>
                    <a:pt x="1383299" y="673499"/>
                  </a:lnTo>
                  <a:lnTo>
                    <a:pt x="1381563" y="721598"/>
                  </a:lnTo>
                  <a:lnTo>
                    <a:pt x="1376431" y="768784"/>
                  </a:lnTo>
                  <a:lnTo>
                    <a:pt x="1368021" y="814943"/>
                  </a:lnTo>
                  <a:lnTo>
                    <a:pt x="1356450" y="859962"/>
                  </a:lnTo>
                  <a:lnTo>
                    <a:pt x="1341835" y="903725"/>
                  </a:lnTo>
                  <a:lnTo>
                    <a:pt x="1324293" y="946120"/>
                  </a:lnTo>
                  <a:lnTo>
                    <a:pt x="1303940" y="987033"/>
                  </a:lnTo>
                  <a:lnTo>
                    <a:pt x="1280895" y="1026349"/>
                  </a:lnTo>
                  <a:lnTo>
                    <a:pt x="1255274" y="1063954"/>
                  </a:lnTo>
                  <a:lnTo>
                    <a:pt x="1227194" y="1099735"/>
                  </a:lnTo>
                  <a:lnTo>
                    <a:pt x="1196773" y="1133577"/>
                  </a:lnTo>
                  <a:lnTo>
                    <a:pt x="1164126" y="1165367"/>
                  </a:lnTo>
                  <a:lnTo>
                    <a:pt x="1129372" y="1194991"/>
                  </a:lnTo>
                  <a:lnTo>
                    <a:pt x="1092626" y="1222334"/>
                  </a:lnTo>
                  <a:lnTo>
                    <a:pt x="1054008" y="1247283"/>
                  </a:lnTo>
                  <a:lnTo>
                    <a:pt x="1013632" y="1269723"/>
                  </a:lnTo>
                  <a:lnTo>
                    <a:pt x="971617" y="1289541"/>
                  </a:lnTo>
                  <a:lnTo>
                    <a:pt x="928080" y="1306623"/>
                  </a:lnTo>
                  <a:lnTo>
                    <a:pt x="883137" y="1320855"/>
                  </a:lnTo>
                  <a:lnTo>
                    <a:pt x="836905" y="1332122"/>
                  </a:lnTo>
                  <a:lnTo>
                    <a:pt x="789502" y="1340311"/>
                  </a:lnTo>
                  <a:lnTo>
                    <a:pt x="741044" y="1345308"/>
                  </a:lnTo>
                  <a:lnTo>
                    <a:pt x="691649" y="13469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4593175" y="1154474"/>
              <a:ext cx="1383665" cy="1347470"/>
            </a:xfrm>
            <a:custGeom>
              <a:avLst/>
              <a:gdLst/>
              <a:ahLst/>
              <a:cxnLst/>
              <a:rect l="l" t="t" r="r" b="b"/>
              <a:pathLst>
                <a:path w="1383664" h="1347470">
                  <a:moveTo>
                    <a:pt x="0" y="673499"/>
                  </a:moveTo>
                  <a:lnTo>
                    <a:pt x="1736" y="625401"/>
                  </a:lnTo>
                  <a:lnTo>
                    <a:pt x="6868" y="578215"/>
                  </a:lnTo>
                  <a:lnTo>
                    <a:pt x="15278" y="532056"/>
                  </a:lnTo>
                  <a:lnTo>
                    <a:pt x="26849" y="487038"/>
                  </a:lnTo>
                  <a:lnTo>
                    <a:pt x="41464" y="443274"/>
                  </a:lnTo>
                  <a:lnTo>
                    <a:pt x="59006" y="400879"/>
                  </a:lnTo>
                  <a:lnTo>
                    <a:pt x="79359" y="359966"/>
                  </a:lnTo>
                  <a:lnTo>
                    <a:pt x="102404" y="320650"/>
                  </a:lnTo>
                  <a:lnTo>
                    <a:pt x="128025" y="283045"/>
                  </a:lnTo>
                  <a:lnTo>
                    <a:pt x="156105" y="247264"/>
                  </a:lnTo>
                  <a:lnTo>
                    <a:pt x="186526" y="213422"/>
                  </a:lnTo>
                  <a:lnTo>
                    <a:pt x="219173" y="181632"/>
                  </a:lnTo>
                  <a:lnTo>
                    <a:pt x="253927" y="152008"/>
                  </a:lnTo>
                  <a:lnTo>
                    <a:pt x="290673" y="124665"/>
                  </a:lnTo>
                  <a:lnTo>
                    <a:pt x="329291" y="99716"/>
                  </a:lnTo>
                  <a:lnTo>
                    <a:pt x="369667" y="77276"/>
                  </a:lnTo>
                  <a:lnTo>
                    <a:pt x="411682" y="57458"/>
                  </a:lnTo>
                  <a:lnTo>
                    <a:pt x="455219" y="40376"/>
                  </a:lnTo>
                  <a:lnTo>
                    <a:pt x="500162" y="26144"/>
                  </a:lnTo>
                  <a:lnTo>
                    <a:pt x="546394" y="14877"/>
                  </a:lnTo>
                  <a:lnTo>
                    <a:pt x="593797" y="6688"/>
                  </a:lnTo>
                  <a:lnTo>
                    <a:pt x="642255" y="1691"/>
                  </a:lnTo>
                  <a:lnTo>
                    <a:pt x="691649" y="0"/>
                  </a:lnTo>
                  <a:lnTo>
                    <a:pt x="741462" y="1747"/>
                  </a:lnTo>
                  <a:lnTo>
                    <a:pt x="790728" y="6943"/>
                  </a:lnTo>
                  <a:lnTo>
                    <a:pt x="839273" y="15516"/>
                  </a:lnTo>
                  <a:lnTo>
                    <a:pt x="886921" y="27397"/>
                  </a:lnTo>
                  <a:lnTo>
                    <a:pt x="933499" y="42516"/>
                  </a:lnTo>
                  <a:lnTo>
                    <a:pt x="978833" y="60801"/>
                  </a:lnTo>
                  <a:lnTo>
                    <a:pt x="1022747" y="82182"/>
                  </a:lnTo>
                  <a:lnTo>
                    <a:pt x="1065067" y="106589"/>
                  </a:lnTo>
                  <a:lnTo>
                    <a:pt x="1105619" y="133952"/>
                  </a:lnTo>
                  <a:lnTo>
                    <a:pt x="1144228" y="164200"/>
                  </a:lnTo>
                  <a:lnTo>
                    <a:pt x="1180720" y="197263"/>
                  </a:lnTo>
                  <a:lnTo>
                    <a:pt x="1214674" y="232798"/>
                  </a:lnTo>
                  <a:lnTo>
                    <a:pt x="1245737" y="270394"/>
                  </a:lnTo>
                  <a:lnTo>
                    <a:pt x="1273837" y="309881"/>
                  </a:lnTo>
                  <a:lnTo>
                    <a:pt x="1298902" y="351091"/>
                  </a:lnTo>
                  <a:lnTo>
                    <a:pt x="1320860" y="393853"/>
                  </a:lnTo>
                  <a:lnTo>
                    <a:pt x="1339638" y="437996"/>
                  </a:lnTo>
                  <a:lnTo>
                    <a:pt x="1355163" y="483352"/>
                  </a:lnTo>
                  <a:lnTo>
                    <a:pt x="1367364" y="529750"/>
                  </a:lnTo>
                  <a:lnTo>
                    <a:pt x="1376169" y="577021"/>
                  </a:lnTo>
                  <a:lnTo>
                    <a:pt x="1381505" y="624994"/>
                  </a:lnTo>
                  <a:lnTo>
                    <a:pt x="1383299" y="673499"/>
                  </a:lnTo>
                  <a:lnTo>
                    <a:pt x="1381563" y="721598"/>
                  </a:lnTo>
                  <a:lnTo>
                    <a:pt x="1376431" y="768784"/>
                  </a:lnTo>
                  <a:lnTo>
                    <a:pt x="1368021" y="814943"/>
                  </a:lnTo>
                  <a:lnTo>
                    <a:pt x="1356450" y="859962"/>
                  </a:lnTo>
                  <a:lnTo>
                    <a:pt x="1341835" y="903725"/>
                  </a:lnTo>
                  <a:lnTo>
                    <a:pt x="1324293" y="946120"/>
                  </a:lnTo>
                  <a:lnTo>
                    <a:pt x="1303940" y="987033"/>
                  </a:lnTo>
                  <a:lnTo>
                    <a:pt x="1280895" y="1026349"/>
                  </a:lnTo>
                  <a:lnTo>
                    <a:pt x="1255274" y="1063954"/>
                  </a:lnTo>
                  <a:lnTo>
                    <a:pt x="1227194" y="1099735"/>
                  </a:lnTo>
                  <a:lnTo>
                    <a:pt x="1196773" y="1133577"/>
                  </a:lnTo>
                  <a:lnTo>
                    <a:pt x="1164126" y="1165367"/>
                  </a:lnTo>
                  <a:lnTo>
                    <a:pt x="1129372" y="1194991"/>
                  </a:lnTo>
                  <a:lnTo>
                    <a:pt x="1092626" y="1222334"/>
                  </a:lnTo>
                  <a:lnTo>
                    <a:pt x="1054008" y="1247283"/>
                  </a:lnTo>
                  <a:lnTo>
                    <a:pt x="1013632" y="1269723"/>
                  </a:lnTo>
                  <a:lnTo>
                    <a:pt x="971617" y="1289541"/>
                  </a:lnTo>
                  <a:lnTo>
                    <a:pt x="928080" y="1306623"/>
                  </a:lnTo>
                  <a:lnTo>
                    <a:pt x="883137" y="1320855"/>
                  </a:lnTo>
                  <a:lnTo>
                    <a:pt x="836905" y="1332122"/>
                  </a:lnTo>
                  <a:lnTo>
                    <a:pt x="789502" y="1340311"/>
                  </a:lnTo>
                  <a:lnTo>
                    <a:pt x="741044" y="1345308"/>
                  </a:lnTo>
                  <a:lnTo>
                    <a:pt x="691649" y="1346999"/>
                  </a:lnTo>
                  <a:lnTo>
                    <a:pt x="642255" y="1345308"/>
                  </a:lnTo>
                  <a:lnTo>
                    <a:pt x="593797" y="1340311"/>
                  </a:lnTo>
                  <a:lnTo>
                    <a:pt x="546394" y="1332122"/>
                  </a:lnTo>
                  <a:lnTo>
                    <a:pt x="500162" y="1320855"/>
                  </a:lnTo>
                  <a:lnTo>
                    <a:pt x="455219" y="1306623"/>
                  </a:lnTo>
                  <a:lnTo>
                    <a:pt x="411682" y="1289541"/>
                  </a:lnTo>
                  <a:lnTo>
                    <a:pt x="369667" y="1269723"/>
                  </a:lnTo>
                  <a:lnTo>
                    <a:pt x="329291" y="1247283"/>
                  </a:lnTo>
                  <a:lnTo>
                    <a:pt x="290673" y="1222334"/>
                  </a:lnTo>
                  <a:lnTo>
                    <a:pt x="253927" y="1194991"/>
                  </a:lnTo>
                  <a:lnTo>
                    <a:pt x="219173" y="1165367"/>
                  </a:lnTo>
                  <a:lnTo>
                    <a:pt x="186526" y="1133577"/>
                  </a:lnTo>
                  <a:lnTo>
                    <a:pt x="156105" y="1099735"/>
                  </a:lnTo>
                  <a:lnTo>
                    <a:pt x="128025" y="1063954"/>
                  </a:lnTo>
                  <a:lnTo>
                    <a:pt x="102404" y="1026349"/>
                  </a:lnTo>
                  <a:lnTo>
                    <a:pt x="79359" y="987033"/>
                  </a:lnTo>
                  <a:lnTo>
                    <a:pt x="59006" y="946120"/>
                  </a:lnTo>
                  <a:lnTo>
                    <a:pt x="41464" y="903725"/>
                  </a:lnTo>
                  <a:lnTo>
                    <a:pt x="26849" y="859962"/>
                  </a:lnTo>
                  <a:lnTo>
                    <a:pt x="15278" y="814943"/>
                  </a:lnTo>
                  <a:lnTo>
                    <a:pt x="6868" y="768784"/>
                  </a:lnTo>
                  <a:lnTo>
                    <a:pt x="1736" y="721598"/>
                  </a:lnTo>
                  <a:lnTo>
                    <a:pt x="0" y="673499"/>
                  </a:lnTo>
                  <a:close/>
                </a:path>
              </a:pathLst>
            </a:custGeom>
            <a:ln w="19049">
              <a:solidFill>
                <a:srgbClr val="3D85C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183775" y="289651"/>
              <a:ext cx="4202430" cy="3064510"/>
            </a:xfrm>
            <a:custGeom>
              <a:avLst/>
              <a:gdLst/>
              <a:ahLst/>
              <a:cxnLst/>
              <a:rect l="l" t="t" r="r" b="b"/>
              <a:pathLst>
                <a:path w="4202430" h="3064510">
                  <a:moveTo>
                    <a:pt x="3374019" y="3063900"/>
                  </a:moveTo>
                  <a:lnTo>
                    <a:pt x="828079" y="3063900"/>
                  </a:lnTo>
                  <a:lnTo>
                    <a:pt x="779424" y="3062494"/>
                  </a:lnTo>
                  <a:lnTo>
                    <a:pt x="731508" y="3058328"/>
                  </a:lnTo>
                  <a:lnTo>
                    <a:pt x="684410" y="3051481"/>
                  </a:lnTo>
                  <a:lnTo>
                    <a:pt x="638208" y="3042029"/>
                  </a:lnTo>
                  <a:lnTo>
                    <a:pt x="592980" y="3030051"/>
                  </a:lnTo>
                  <a:lnTo>
                    <a:pt x="548802" y="3015624"/>
                  </a:lnTo>
                  <a:lnTo>
                    <a:pt x="505753" y="2998825"/>
                  </a:lnTo>
                  <a:lnTo>
                    <a:pt x="463911" y="2979733"/>
                  </a:lnTo>
                  <a:lnTo>
                    <a:pt x="423352" y="2958424"/>
                  </a:lnTo>
                  <a:lnTo>
                    <a:pt x="384156" y="2934977"/>
                  </a:lnTo>
                  <a:lnTo>
                    <a:pt x="346398" y="2909470"/>
                  </a:lnTo>
                  <a:lnTo>
                    <a:pt x="310158" y="2881980"/>
                  </a:lnTo>
                  <a:lnTo>
                    <a:pt x="275512" y="2852584"/>
                  </a:lnTo>
                  <a:lnTo>
                    <a:pt x="242539" y="2821360"/>
                  </a:lnTo>
                  <a:lnTo>
                    <a:pt x="211315" y="2788387"/>
                  </a:lnTo>
                  <a:lnTo>
                    <a:pt x="181919" y="2753741"/>
                  </a:lnTo>
                  <a:lnTo>
                    <a:pt x="154429" y="2717501"/>
                  </a:lnTo>
                  <a:lnTo>
                    <a:pt x="128922" y="2679743"/>
                  </a:lnTo>
                  <a:lnTo>
                    <a:pt x="105475" y="2640546"/>
                  </a:lnTo>
                  <a:lnTo>
                    <a:pt x="84167" y="2599988"/>
                  </a:lnTo>
                  <a:lnTo>
                    <a:pt x="65074" y="2558145"/>
                  </a:lnTo>
                  <a:lnTo>
                    <a:pt x="48275" y="2515097"/>
                  </a:lnTo>
                  <a:lnTo>
                    <a:pt x="33848" y="2470919"/>
                  </a:lnTo>
                  <a:lnTo>
                    <a:pt x="21870" y="2425690"/>
                  </a:lnTo>
                  <a:lnTo>
                    <a:pt x="12418" y="2379488"/>
                  </a:lnTo>
                  <a:lnTo>
                    <a:pt x="5571" y="2332391"/>
                  </a:lnTo>
                  <a:lnTo>
                    <a:pt x="1405" y="2284475"/>
                  </a:lnTo>
                  <a:lnTo>
                    <a:pt x="0" y="2235819"/>
                  </a:lnTo>
                  <a:lnTo>
                    <a:pt x="0" y="828080"/>
                  </a:lnTo>
                  <a:lnTo>
                    <a:pt x="1405" y="779424"/>
                  </a:lnTo>
                  <a:lnTo>
                    <a:pt x="5571" y="731508"/>
                  </a:lnTo>
                  <a:lnTo>
                    <a:pt x="12418" y="684410"/>
                  </a:lnTo>
                  <a:lnTo>
                    <a:pt x="21870" y="638209"/>
                  </a:lnTo>
                  <a:lnTo>
                    <a:pt x="33848" y="592980"/>
                  </a:lnTo>
                  <a:lnTo>
                    <a:pt x="48275" y="548802"/>
                  </a:lnTo>
                  <a:lnTo>
                    <a:pt x="65074" y="505754"/>
                  </a:lnTo>
                  <a:lnTo>
                    <a:pt x="84167" y="463911"/>
                  </a:lnTo>
                  <a:lnTo>
                    <a:pt x="105475" y="423353"/>
                  </a:lnTo>
                  <a:lnTo>
                    <a:pt x="128922" y="384156"/>
                  </a:lnTo>
                  <a:lnTo>
                    <a:pt x="154429" y="346398"/>
                  </a:lnTo>
                  <a:lnTo>
                    <a:pt x="181919" y="310158"/>
                  </a:lnTo>
                  <a:lnTo>
                    <a:pt x="211315" y="275512"/>
                  </a:lnTo>
                  <a:lnTo>
                    <a:pt x="242539" y="242539"/>
                  </a:lnTo>
                  <a:lnTo>
                    <a:pt x="275512" y="211315"/>
                  </a:lnTo>
                  <a:lnTo>
                    <a:pt x="310158" y="181919"/>
                  </a:lnTo>
                  <a:lnTo>
                    <a:pt x="346398" y="154429"/>
                  </a:lnTo>
                  <a:lnTo>
                    <a:pt x="384156" y="128922"/>
                  </a:lnTo>
                  <a:lnTo>
                    <a:pt x="423352" y="105475"/>
                  </a:lnTo>
                  <a:lnTo>
                    <a:pt x="463911" y="84167"/>
                  </a:lnTo>
                  <a:lnTo>
                    <a:pt x="505753" y="65074"/>
                  </a:lnTo>
                  <a:lnTo>
                    <a:pt x="548802" y="48275"/>
                  </a:lnTo>
                  <a:lnTo>
                    <a:pt x="592980" y="33848"/>
                  </a:lnTo>
                  <a:lnTo>
                    <a:pt x="638208" y="21870"/>
                  </a:lnTo>
                  <a:lnTo>
                    <a:pt x="684410" y="12418"/>
                  </a:lnTo>
                  <a:lnTo>
                    <a:pt x="731508" y="5571"/>
                  </a:lnTo>
                  <a:lnTo>
                    <a:pt x="779424" y="1405"/>
                  </a:lnTo>
                  <a:lnTo>
                    <a:pt x="828079" y="0"/>
                  </a:lnTo>
                  <a:lnTo>
                    <a:pt x="3374019" y="0"/>
                  </a:lnTo>
                  <a:lnTo>
                    <a:pt x="3424520" y="1539"/>
                  </a:lnTo>
                  <a:lnTo>
                    <a:pt x="3474575" y="6124"/>
                  </a:lnTo>
                  <a:lnTo>
                    <a:pt x="3524058" y="13702"/>
                  </a:lnTo>
                  <a:lnTo>
                    <a:pt x="3572841" y="24220"/>
                  </a:lnTo>
                  <a:lnTo>
                    <a:pt x="3620799" y="37625"/>
                  </a:lnTo>
                  <a:lnTo>
                    <a:pt x="3667805" y="53866"/>
                  </a:lnTo>
                  <a:lnTo>
                    <a:pt x="3713733" y="72890"/>
                  </a:lnTo>
                  <a:lnTo>
                    <a:pt x="3758455" y="94644"/>
                  </a:lnTo>
                  <a:lnTo>
                    <a:pt x="3801846" y="119076"/>
                  </a:lnTo>
                  <a:lnTo>
                    <a:pt x="3843778" y="146135"/>
                  </a:lnTo>
                  <a:lnTo>
                    <a:pt x="3884126" y="175766"/>
                  </a:lnTo>
                  <a:lnTo>
                    <a:pt x="3922762" y="207918"/>
                  </a:lnTo>
                  <a:lnTo>
                    <a:pt x="3959560" y="242539"/>
                  </a:lnTo>
                  <a:lnTo>
                    <a:pt x="3994181" y="279337"/>
                  </a:lnTo>
                  <a:lnTo>
                    <a:pt x="4026333" y="317973"/>
                  </a:lnTo>
                  <a:lnTo>
                    <a:pt x="4055965" y="358321"/>
                  </a:lnTo>
                  <a:lnTo>
                    <a:pt x="4083023" y="400253"/>
                  </a:lnTo>
                  <a:lnTo>
                    <a:pt x="4107455" y="443644"/>
                  </a:lnTo>
                  <a:lnTo>
                    <a:pt x="4129209" y="488366"/>
                  </a:lnTo>
                  <a:lnTo>
                    <a:pt x="4148233" y="534294"/>
                  </a:lnTo>
                  <a:lnTo>
                    <a:pt x="4164474" y="581300"/>
                  </a:lnTo>
                  <a:lnTo>
                    <a:pt x="4177879" y="629258"/>
                  </a:lnTo>
                  <a:lnTo>
                    <a:pt x="4188397" y="678041"/>
                  </a:lnTo>
                  <a:lnTo>
                    <a:pt x="4195975" y="727524"/>
                  </a:lnTo>
                  <a:lnTo>
                    <a:pt x="4200559" y="777579"/>
                  </a:lnTo>
                  <a:lnTo>
                    <a:pt x="4202099" y="828080"/>
                  </a:lnTo>
                  <a:lnTo>
                    <a:pt x="4202099" y="2235819"/>
                  </a:lnTo>
                  <a:lnTo>
                    <a:pt x="4200694" y="2284475"/>
                  </a:lnTo>
                  <a:lnTo>
                    <a:pt x="4196528" y="2332391"/>
                  </a:lnTo>
                  <a:lnTo>
                    <a:pt x="4189681" y="2379488"/>
                  </a:lnTo>
                  <a:lnTo>
                    <a:pt x="4180229" y="2425690"/>
                  </a:lnTo>
                  <a:lnTo>
                    <a:pt x="4168251" y="2470919"/>
                  </a:lnTo>
                  <a:lnTo>
                    <a:pt x="4153823" y="2515097"/>
                  </a:lnTo>
                  <a:lnTo>
                    <a:pt x="4137025" y="2558145"/>
                  </a:lnTo>
                  <a:lnTo>
                    <a:pt x="4117932" y="2599988"/>
                  </a:lnTo>
                  <a:lnTo>
                    <a:pt x="4096624" y="2640546"/>
                  </a:lnTo>
                  <a:lnTo>
                    <a:pt x="4073177" y="2679743"/>
                  </a:lnTo>
                  <a:lnTo>
                    <a:pt x="4047670" y="2717501"/>
                  </a:lnTo>
                  <a:lnTo>
                    <a:pt x="4020179" y="2753741"/>
                  </a:lnTo>
                  <a:lnTo>
                    <a:pt x="3990784" y="2788387"/>
                  </a:lnTo>
                  <a:lnTo>
                    <a:pt x="3959560" y="2821360"/>
                  </a:lnTo>
                  <a:lnTo>
                    <a:pt x="3926587" y="2852584"/>
                  </a:lnTo>
                  <a:lnTo>
                    <a:pt x="3891941" y="2881980"/>
                  </a:lnTo>
                  <a:lnTo>
                    <a:pt x="3855701" y="2909470"/>
                  </a:lnTo>
                  <a:lnTo>
                    <a:pt x="3817943" y="2934977"/>
                  </a:lnTo>
                  <a:lnTo>
                    <a:pt x="3778746" y="2958424"/>
                  </a:lnTo>
                  <a:lnTo>
                    <a:pt x="3738188" y="2979733"/>
                  </a:lnTo>
                  <a:lnTo>
                    <a:pt x="3696345" y="2998825"/>
                  </a:lnTo>
                  <a:lnTo>
                    <a:pt x="3653296" y="3015624"/>
                  </a:lnTo>
                  <a:lnTo>
                    <a:pt x="3609119" y="3030051"/>
                  </a:lnTo>
                  <a:lnTo>
                    <a:pt x="3563890" y="3042029"/>
                  </a:lnTo>
                  <a:lnTo>
                    <a:pt x="3517688" y="3051481"/>
                  </a:lnTo>
                  <a:lnTo>
                    <a:pt x="3470591" y="3058328"/>
                  </a:lnTo>
                  <a:lnTo>
                    <a:pt x="3422675" y="3062494"/>
                  </a:lnTo>
                  <a:lnTo>
                    <a:pt x="3374019" y="3063900"/>
                  </a:lnTo>
                  <a:close/>
                </a:path>
              </a:pathLst>
            </a:custGeom>
            <a:solidFill>
              <a:srgbClr val="FFE49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3183775" y="289651"/>
              <a:ext cx="4202430" cy="3064510"/>
            </a:xfrm>
            <a:custGeom>
              <a:avLst/>
              <a:gdLst/>
              <a:ahLst/>
              <a:cxnLst/>
              <a:rect l="l" t="t" r="r" b="b"/>
              <a:pathLst>
                <a:path w="4202430" h="3064510">
                  <a:moveTo>
                    <a:pt x="0" y="828080"/>
                  </a:moveTo>
                  <a:lnTo>
                    <a:pt x="1405" y="779424"/>
                  </a:lnTo>
                  <a:lnTo>
                    <a:pt x="5571" y="731508"/>
                  </a:lnTo>
                  <a:lnTo>
                    <a:pt x="12418" y="684410"/>
                  </a:lnTo>
                  <a:lnTo>
                    <a:pt x="21870" y="638209"/>
                  </a:lnTo>
                  <a:lnTo>
                    <a:pt x="33848" y="592980"/>
                  </a:lnTo>
                  <a:lnTo>
                    <a:pt x="48275" y="548802"/>
                  </a:lnTo>
                  <a:lnTo>
                    <a:pt x="65074" y="505754"/>
                  </a:lnTo>
                  <a:lnTo>
                    <a:pt x="84167" y="463911"/>
                  </a:lnTo>
                  <a:lnTo>
                    <a:pt x="105475" y="423353"/>
                  </a:lnTo>
                  <a:lnTo>
                    <a:pt x="128922" y="384156"/>
                  </a:lnTo>
                  <a:lnTo>
                    <a:pt x="154429" y="346398"/>
                  </a:lnTo>
                  <a:lnTo>
                    <a:pt x="181919" y="310158"/>
                  </a:lnTo>
                  <a:lnTo>
                    <a:pt x="211315" y="275512"/>
                  </a:lnTo>
                  <a:lnTo>
                    <a:pt x="242539" y="242539"/>
                  </a:lnTo>
                  <a:lnTo>
                    <a:pt x="275512" y="211315"/>
                  </a:lnTo>
                  <a:lnTo>
                    <a:pt x="310158" y="181919"/>
                  </a:lnTo>
                  <a:lnTo>
                    <a:pt x="346398" y="154429"/>
                  </a:lnTo>
                  <a:lnTo>
                    <a:pt x="384156" y="128922"/>
                  </a:lnTo>
                  <a:lnTo>
                    <a:pt x="423352" y="105475"/>
                  </a:lnTo>
                  <a:lnTo>
                    <a:pt x="463911" y="84167"/>
                  </a:lnTo>
                  <a:lnTo>
                    <a:pt x="505753" y="65074"/>
                  </a:lnTo>
                  <a:lnTo>
                    <a:pt x="548802" y="48275"/>
                  </a:lnTo>
                  <a:lnTo>
                    <a:pt x="592980" y="33848"/>
                  </a:lnTo>
                  <a:lnTo>
                    <a:pt x="638208" y="21870"/>
                  </a:lnTo>
                  <a:lnTo>
                    <a:pt x="684410" y="12418"/>
                  </a:lnTo>
                  <a:lnTo>
                    <a:pt x="731508" y="5571"/>
                  </a:lnTo>
                  <a:lnTo>
                    <a:pt x="779424" y="1405"/>
                  </a:lnTo>
                  <a:lnTo>
                    <a:pt x="828079" y="0"/>
                  </a:lnTo>
                  <a:lnTo>
                    <a:pt x="3374019" y="0"/>
                  </a:lnTo>
                  <a:lnTo>
                    <a:pt x="3424520" y="1539"/>
                  </a:lnTo>
                  <a:lnTo>
                    <a:pt x="3474575" y="6124"/>
                  </a:lnTo>
                  <a:lnTo>
                    <a:pt x="3524058" y="13702"/>
                  </a:lnTo>
                  <a:lnTo>
                    <a:pt x="3572841" y="24220"/>
                  </a:lnTo>
                  <a:lnTo>
                    <a:pt x="3620799" y="37625"/>
                  </a:lnTo>
                  <a:lnTo>
                    <a:pt x="3667805" y="53866"/>
                  </a:lnTo>
                  <a:lnTo>
                    <a:pt x="3713733" y="72890"/>
                  </a:lnTo>
                  <a:lnTo>
                    <a:pt x="3758455" y="94644"/>
                  </a:lnTo>
                  <a:lnTo>
                    <a:pt x="3801846" y="119076"/>
                  </a:lnTo>
                  <a:lnTo>
                    <a:pt x="3843778" y="146135"/>
                  </a:lnTo>
                  <a:lnTo>
                    <a:pt x="3884126" y="175766"/>
                  </a:lnTo>
                  <a:lnTo>
                    <a:pt x="3922762" y="207918"/>
                  </a:lnTo>
                  <a:lnTo>
                    <a:pt x="3959560" y="242539"/>
                  </a:lnTo>
                  <a:lnTo>
                    <a:pt x="3994181" y="279337"/>
                  </a:lnTo>
                  <a:lnTo>
                    <a:pt x="4026333" y="317973"/>
                  </a:lnTo>
                  <a:lnTo>
                    <a:pt x="4055965" y="358321"/>
                  </a:lnTo>
                  <a:lnTo>
                    <a:pt x="4083023" y="400253"/>
                  </a:lnTo>
                  <a:lnTo>
                    <a:pt x="4107455" y="443644"/>
                  </a:lnTo>
                  <a:lnTo>
                    <a:pt x="4129209" y="488366"/>
                  </a:lnTo>
                  <a:lnTo>
                    <a:pt x="4148233" y="534294"/>
                  </a:lnTo>
                  <a:lnTo>
                    <a:pt x="4164474" y="581300"/>
                  </a:lnTo>
                  <a:lnTo>
                    <a:pt x="4177879" y="629258"/>
                  </a:lnTo>
                  <a:lnTo>
                    <a:pt x="4188397" y="678041"/>
                  </a:lnTo>
                  <a:lnTo>
                    <a:pt x="4195975" y="727524"/>
                  </a:lnTo>
                  <a:lnTo>
                    <a:pt x="4200560" y="777579"/>
                  </a:lnTo>
                  <a:lnTo>
                    <a:pt x="4202099" y="828080"/>
                  </a:lnTo>
                  <a:lnTo>
                    <a:pt x="4202099" y="2235819"/>
                  </a:lnTo>
                  <a:lnTo>
                    <a:pt x="4200694" y="2284475"/>
                  </a:lnTo>
                  <a:lnTo>
                    <a:pt x="4196528" y="2332391"/>
                  </a:lnTo>
                  <a:lnTo>
                    <a:pt x="4189681" y="2379488"/>
                  </a:lnTo>
                  <a:lnTo>
                    <a:pt x="4180229" y="2425690"/>
                  </a:lnTo>
                  <a:lnTo>
                    <a:pt x="4168251" y="2470919"/>
                  </a:lnTo>
                  <a:lnTo>
                    <a:pt x="4153824" y="2515097"/>
                  </a:lnTo>
                  <a:lnTo>
                    <a:pt x="4137025" y="2558145"/>
                  </a:lnTo>
                  <a:lnTo>
                    <a:pt x="4117932" y="2599988"/>
                  </a:lnTo>
                  <a:lnTo>
                    <a:pt x="4096624" y="2640546"/>
                  </a:lnTo>
                  <a:lnTo>
                    <a:pt x="4073177" y="2679743"/>
                  </a:lnTo>
                  <a:lnTo>
                    <a:pt x="4047670" y="2717501"/>
                  </a:lnTo>
                  <a:lnTo>
                    <a:pt x="4020179" y="2753741"/>
                  </a:lnTo>
                  <a:lnTo>
                    <a:pt x="3990784" y="2788387"/>
                  </a:lnTo>
                  <a:lnTo>
                    <a:pt x="3959560" y="2821360"/>
                  </a:lnTo>
                  <a:lnTo>
                    <a:pt x="3926587" y="2852584"/>
                  </a:lnTo>
                  <a:lnTo>
                    <a:pt x="3891941" y="2881980"/>
                  </a:lnTo>
                  <a:lnTo>
                    <a:pt x="3855701" y="2909470"/>
                  </a:lnTo>
                  <a:lnTo>
                    <a:pt x="3817943" y="2934977"/>
                  </a:lnTo>
                  <a:lnTo>
                    <a:pt x="3778746" y="2958424"/>
                  </a:lnTo>
                  <a:lnTo>
                    <a:pt x="3738188" y="2979733"/>
                  </a:lnTo>
                  <a:lnTo>
                    <a:pt x="3696345" y="2998825"/>
                  </a:lnTo>
                  <a:lnTo>
                    <a:pt x="3653296" y="3015624"/>
                  </a:lnTo>
                  <a:lnTo>
                    <a:pt x="3609119" y="3030051"/>
                  </a:lnTo>
                  <a:lnTo>
                    <a:pt x="3563890" y="3042029"/>
                  </a:lnTo>
                  <a:lnTo>
                    <a:pt x="3517688" y="3051481"/>
                  </a:lnTo>
                  <a:lnTo>
                    <a:pt x="3470591" y="3058328"/>
                  </a:lnTo>
                  <a:lnTo>
                    <a:pt x="3422675" y="3062494"/>
                  </a:lnTo>
                  <a:lnTo>
                    <a:pt x="3374019" y="3063900"/>
                  </a:lnTo>
                  <a:lnTo>
                    <a:pt x="828079" y="3063900"/>
                  </a:lnTo>
                  <a:lnTo>
                    <a:pt x="779424" y="3062494"/>
                  </a:lnTo>
                  <a:lnTo>
                    <a:pt x="731508" y="3058328"/>
                  </a:lnTo>
                  <a:lnTo>
                    <a:pt x="684410" y="3051481"/>
                  </a:lnTo>
                  <a:lnTo>
                    <a:pt x="638208" y="3042029"/>
                  </a:lnTo>
                  <a:lnTo>
                    <a:pt x="592980" y="3030051"/>
                  </a:lnTo>
                  <a:lnTo>
                    <a:pt x="548802" y="3015624"/>
                  </a:lnTo>
                  <a:lnTo>
                    <a:pt x="505753" y="2998825"/>
                  </a:lnTo>
                  <a:lnTo>
                    <a:pt x="463911" y="2979733"/>
                  </a:lnTo>
                  <a:lnTo>
                    <a:pt x="423352" y="2958424"/>
                  </a:lnTo>
                  <a:lnTo>
                    <a:pt x="384156" y="2934977"/>
                  </a:lnTo>
                  <a:lnTo>
                    <a:pt x="346398" y="2909470"/>
                  </a:lnTo>
                  <a:lnTo>
                    <a:pt x="310158" y="2881980"/>
                  </a:lnTo>
                  <a:lnTo>
                    <a:pt x="275512" y="2852584"/>
                  </a:lnTo>
                  <a:lnTo>
                    <a:pt x="242539" y="2821360"/>
                  </a:lnTo>
                  <a:lnTo>
                    <a:pt x="211315" y="2788387"/>
                  </a:lnTo>
                  <a:lnTo>
                    <a:pt x="181919" y="2753741"/>
                  </a:lnTo>
                  <a:lnTo>
                    <a:pt x="154429" y="2717501"/>
                  </a:lnTo>
                  <a:lnTo>
                    <a:pt x="128922" y="2679743"/>
                  </a:lnTo>
                  <a:lnTo>
                    <a:pt x="105475" y="2640546"/>
                  </a:lnTo>
                  <a:lnTo>
                    <a:pt x="84167" y="2599988"/>
                  </a:lnTo>
                  <a:lnTo>
                    <a:pt x="65074" y="2558145"/>
                  </a:lnTo>
                  <a:lnTo>
                    <a:pt x="48275" y="2515097"/>
                  </a:lnTo>
                  <a:lnTo>
                    <a:pt x="33848" y="2470919"/>
                  </a:lnTo>
                  <a:lnTo>
                    <a:pt x="21870" y="2425690"/>
                  </a:lnTo>
                  <a:lnTo>
                    <a:pt x="12418" y="2379488"/>
                  </a:lnTo>
                  <a:lnTo>
                    <a:pt x="5571" y="2332391"/>
                  </a:lnTo>
                  <a:lnTo>
                    <a:pt x="1405" y="2284475"/>
                  </a:lnTo>
                  <a:lnTo>
                    <a:pt x="0" y="2235819"/>
                  </a:lnTo>
                  <a:lnTo>
                    <a:pt x="0" y="828080"/>
                  </a:lnTo>
                  <a:close/>
                </a:path>
                <a:path w="4202430" h="3064510">
                  <a:moveTo>
                    <a:pt x="2101049" y="0"/>
                  </a:moveTo>
                  <a:lnTo>
                    <a:pt x="2101049" y="3063900"/>
                  </a:lnTo>
                </a:path>
                <a:path w="4202430" h="3064510">
                  <a:moveTo>
                    <a:pt x="0" y="1531949"/>
                  </a:moveTo>
                  <a:lnTo>
                    <a:pt x="4202099" y="1531949"/>
                  </a:lnTo>
                </a:path>
              </a:pathLst>
            </a:custGeom>
            <a:ln w="19049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4593175" y="1148101"/>
              <a:ext cx="1383665" cy="1347470"/>
            </a:xfrm>
            <a:custGeom>
              <a:avLst/>
              <a:gdLst/>
              <a:ahLst/>
              <a:cxnLst/>
              <a:rect l="l" t="t" r="r" b="b"/>
              <a:pathLst>
                <a:path w="1383664" h="1347470">
                  <a:moveTo>
                    <a:pt x="691649" y="1346999"/>
                  </a:moveTo>
                  <a:lnTo>
                    <a:pt x="642255" y="1345308"/>
                  </a:lnTo>
                  <a:lnTo>
                    <a:pt x="593797" y="1340311"/>
                  </a:lnTo>
                  <a:lnTo>
                    <a:pt x="546394" y="1332122"/>
                  </a:lnTo>
                  <a:lnTo>
                    <a:pt x="500162" y="1320855"/>
                  </a:lnTo>
                  <a:lnTo>
                    <a:pt x="455219" y="1306623"/>
                  </a:lnTo>
                  <a:lnTo>
                    <a:pt x="411682" y="1289541"/>
                  </a:lnTo>
                  <a:lnTo>
                    <a:pt x="369667" y="1269723"/>
                  </a:lnTo>
                  <a:lnTo>
                    <a:pt x="329291" y="1247283"/>
                  </a:lnTo>
                  <a:lnTo>
                    <a:pt x="290673" y="1222334"/>
                  </a:lnTo>
                  <a:lnTo>
                    <a:pt x="253927" y="1194991"/>
                  </a:lnTo>
                  <a:lnTo>
                    <a:pt x="219173" y="1165367"/>
                  </a:lnTo>
                  <a:lnTo>
                    <a:pt x="186526" y="1133577"/>
                  </a:lnTo>
                  <a:lnTo>
                    <a:pt x="156105" y="1099735"/>
                  </a:lnTo>
                  <a:lnTo>
                    <a:pt x="128025" y="1063954"/>
                  </a:lnTo>
                  <a:lnTo>
                    <a:pt x="102404" y="1026349"/>
                  </a:lnTo>
                  <a:lnTo>
                    <a:pt x="79359" y="987033"/>
                  </a:lnTo>
                  <a:lnTo>
                    <a:pt x="59006" y="946120"/>
                  </a:lnTo>
                  <a:lnTo>
                    <a:pt x="41464" y="903725"/>
                  </a:lnTo>
                  <a:lnTo>
                    <a:pt x="26849" y="859962"/>
                  </a:lnTo>
                  <a:lnTo>
                    <a:pt x="15278" y="814943"/>
                  </a:lnTo>
                  <a:lnTo>
                    <a:pt x="6868" y="768784"/>
                  </a:lnTo>
                  <a:lnTo>
                    <a:pt x="1736" y="721598"/>
                  </a:lnTo>
                  <a:lnTo>
                    <a:pt x="0" y="673499"/>
                  </a:lnTo>
                  <a:lnTo>
                    <a:pt x="1736" y="625401"/>
                  </a:lnTo>
                  <a:lnTo>
                    <a:pt x="6868" y="578215"/>
                  </a:lnTo>
                  <a:lnTo>
                    <a:pt x="15278" y="532056"/>
                  </a:lnTo>
                  <a:lnTo>
                    <a:pt x="26849" y="487038"/>
                  </a:lnTo>
                  <a:lnTo>
                    <a:pt x="41464" y="443274"/>
                  </a:lnTo>
                  <a:lnTo>
                    <a:pt x="59006" y="400879"/>
                  </a:lnTo>
                  <a:lnTo>
                    <a:pt x="79359" y="359966"/>
                  </a:lnTo>
                  <a:lnTo>
                    <a:pt x="102404" y="320650"/>
                  </a:lnTo>
                  <a:lnTo>
                    <a:pt x="128025" y="283045"/>
                  </a:lnTo>
                  <a:lnTo>
                    <a:pt x="156105" y="247264"/>
                  </a:lnTo>
                  <a:lnTo>
                    <a:pt x="186526" y="213422"/>
                  </a:lnTo>
                  <a:lnTo>
                    <a:pt x="219173" y="181632"/>
                  </a:lnTo>
                  <a:lnTo>
                    <a:pt x="253927" y="152008"/>
                  </a:lnTo>
                  <a:lnTo>
                    <a:pt x="290673" y="124665"/>
                  </a:lnTo>
                  <a:lnTo>
                    <a:pt x="329291" y="99716"/>
                  </a:lnTo>
                  <a:lnTo>
                    <a:pt x="369667" y="77276"/>
                  </a:lnTo>
                  <a:lnTo>
                    <a:pt x="411682" y="57458"/>
                  </a:lnTo>
                  <a:lnTo>
                    <a:pt x="455219" y="40376"/>
                  </a:lnTo>
                  <a:lnTo>
                    <a:pt x="500162" y="26144"/>
                  </a:lnTo>
                  <a:lnTo>
                    <a:pt x="546394" y="14877"/>
                  </a:lnTo>
                  <a:lnTo>
                    <a:pt x="593797" y="6688"/>
                  </a:lnTo>
                  <a:lnTo>
                    <a:pt x="642255" y="1691"/>
                  </a:lnTo>
                  <a:lnTo>
                    <a:pt x="691649" y="0"/>
                  </a:lnTo>
                  <a:lnTo>
                    <a:pt x="741462" y="1747"/>
                  </a:lnTo>
                  <a:lnTo>
                    <a:pt x="790728" y="6943"/>
                  </a:lnTo>
                  <a:lnTo>
                    <a:pt x="839273" y="15516"/>
                  </a:lnTo>
                  <a:lnTo>
                    <a:pt x="886921" y="27397"/>
                  </a:lnTo>
                  <a:lnTo>
                    <a:pt x="933499" y="42516"/>
                  </a:lnTo>
                  <a:lnTo>
                    <a:pt x="978833" y="60801"/>
                  </a:lnTo>
                  <a:lnTo>
                    <a:pt x="1022747" y="82182"/>
                  </a:lnTo>
                  <a:lnTo>
                    <a:pt x="1065067" y="106589"/>
                  </a:lnTo>
                  <a:lnTo>
                    <a:pt x="1105619" y="133952"/>
                  </a:lnTo>
                  <a:lnTo>
                    <a:pt x="1144228" y="164200"/>
                  </a:lnTo>
                  <a:lnTo>
                    <a:pt x="1180720" y="197263"/>
                  </a:lnTo>
                  <a:lnTo>
                    <a:pt x="1214674" y="232798"/>
                  </a:lnTo>
                  <a:lnTo>
                    <a:pt x="1245737" y="270394"/>
                  </a:lnTo>
                  <a:lnTo>
                    <a:pt x="1273837" y="309881"/>
                  </a:lnTo>
                  <a:lnTo>
                    <a:pt x="1298902" y="351091"/>
                  </a:lnTo>
                  <a:lnTo>
                    <a:pt x="1320860" y="393853"/>
                  </a:lnTo>
                  <a:lnTo>
                    <a:pt x="1339638" y="437996"/>
                  </a:lnTo>
                  <a:lnTo>
                    <a:pt x="1355163" y="483352"/>
                  </a:lnTo>
                  <a:lnTo>
                    <a:pt x="1367364" y="529750"/>
                  </a:lnTo>
                  <a:lnTo>
                    <a:pt x="1376169" y="577021"/>
                  </a:lnTo>
                  <a:lnTo>
                    <a:pt x="1381505" y="624994"/>
                  </a:lnTo>
                  <a:lnTo>
                    <a:pt x="1383299" y="673499"/>
                  </a:lnTo>
                  <a:lnTo>
                    <a:pt x="1381563" y="721598"/>
                  </a:lnTo>
                  <a:lnTo>
                    <a:pt x="1376431" y="768784"/>
                  </a:lnTo>
                  <a:lnTo>
                    <a:pt x="1368021" y="814943"/>
                  </a:lnTo>
                  <a:lnTo>
                    <a:pt x="1356450" y="859962"/>
                  </a:lnTo>
                  <a:lnTo>
                    <a:pt x="1341835" y="903725"/>
                  </a:lnTo>
                  <a:lnTo>
                    <a:pt x="1324293" y="946120"/>
                  </a:lnTo>
                  <a:lnTo>
                    <a:pt x="1303940" y="987033"/>
                  </a:lnTo>
                  <a:lnTo>
                    <a:pt x="1280895" y="1026349"/>
                  </a:lnTo>
                  <a:lnTo>
                    <a:pt x="1255274" y="1063954"/>
                  </a:lnTo>
                  <a:lnTo>
                    <a:pt x="1227194" y="1099735"/>
                  </a:lnTo>
                  <a:lnTo>
                    <a:pt x="1196773" y="1133577"/>
                  </a:lnTo>
                  <a:lnTo>
                    <a:pt x="1164126" y="1165367"/>
                  </a:lnTo>
                  <a:lnTo>
                    <a:pt x="1129372" y="1194991"/>
                  </a:lnTo>
                  <a:lnTo>
                    <a:pt x="1092626" y="1222334"/>
                  </a:lnTo>
                  <a:lnTo>
                    <a:pt x="1054008" y="1247283"/>
                  </a:lnTo>
                  <a:lnTo>
                    <a:pt x="1013632" y="1269723"/>
                  </a:lnTo>
                  <a:lnTo>
                    <a:pt x="971617" y="1289541"/>
                  </a:lnTo>
                  <a:lnTo>
                    <a:pt x="928080" y="1306623"/>
                  </a:lnTo>
                  <a:lnTo>
                    <a:pt x="883137" y="1320855"/>
                  </a:lnTo>
                  <a:lnTo>
                    <a:pt x="836905" y="1332122"/>
                  </a:lnTo>
                  <a:lnTo>
                    <a:pt x="789502" y="1340311"/>
                  </a:lnTo>
                  <a:lnTo>
                    <a:pt x="741044" y="1345308"/>
                  </a:lnTo>
                  <a:lnTo>
                    <a:pt x="691649" y="13469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4593175" y="1148101"/>
              <a:ext cx="1383665" cy="1347470"/>
            </a:xfrm>
            <a:custGeom>
              <a:avLst/>
              <a:gdLst/>
              <a:ahLst/>
              <a:cxnLst/>
              <a:rect l="l" t="t" r="r" b="b"/>
              <a:pathLst>
                <a:path w="1383664" h="1347470">
                  <a:moveTo>
                    <a:pt x="0" y="673499"/>
                  </a:moveTo>
                  <a:lnTo>
                    <a:pt x="1736" y="625401"/>
                  </a:lnTo>
                  <a:lnTo>
                    <a:pt x="6868" y="578215"/>
                  </a:lnTo>
                  <a:lnTo>
                    <a:pt x="15278" y="532056"/>
                  </a:lnTo>
                  <a:lnTo>
                    <a:pt x="26849" y="487038"/>
                  </a:lnTo>
                  <a:lnTo>
                    <a:pt x="41464" y="443274"/>
                  </a:lnTo>
                  <a:lnTo>
                    <a:pt x="59006" y="400879"/>
                  </a:lnTo>
                  <a:lnTo>
                    <a:pt x="79359" y="359966"/>
                  </a:lnTo>
                  <a:lnTo>
                    <a:pt x="102404" y="320650"/>
                  </a:lnTo>
                  <a:lnTo>
                    <a:pt x="128025" y="283045"/>
                  </a:lnTo>
                  <a:lnTo>
                    <a:pt x="156105" y="247264"/>
                  </a:lnTo>
                  <a:lnTo>
                    <a:pt x="186526" y="213422"/>
                  </a:lnTo>
                  <a:lnTo>
                    <a:pt x="219173" y="181632"/>
                  </a:lnTo>
                  <a:lnTo>
                    <a:pt x="253927" y="152008"/>
                  </a:lnTo>
                  <a:lnTo>
                    <a:pt x="290673" y="124665"/>
                  </a:lnTo>
                  <a:lnTo>
                    <a:pt x="329291" y="99716"/>
                  </a:lnTo>
                  <a:lnTo>
                    <a:pt x="369667" y="77276"/>
                  </a:lnTo>
                  <a:lnTo>
                    <a:pt x="411682" y="57458"/>
                  </a:lnTo>
                  <a:lnTo>
                    <a:pt x="455219" y="40376"/>
                  </a:lnTo>
                  <a:lnTo>
                    <a:pt x="500162" y="26144"/>
                  </a:lnTo>
                  <a:lnTo>
                    <a:pt x="546394" y="14877"/>
                  </a:lnTo>
                  <a:lnTo>
                    <a:pt x="593797" y="6688"/>
                  </a:lnTo>
                  <a:lnTo>
                    <a:pt x="642255" y="1691"/>
                  </a:lnTo>
                  <a:lnTo>
                    <a:pt x="691649" y="0"/>
                  </a:lnTo>
                  <a:lnTo>
                    <a:pt x="741462" y="1747"/>
                  </a:lnTo>
                  <a:lnTo>
                    <a:pt x="790728" y="6943"/>
                  </a:lnTo>
                  <a:lnTo>
                    <a:pt x="839273" y="15516"/>
                  </a:lnTo>
                  <a:lnTo>
                    <a:pt x="886921" y="27397"/>
                  </a:lnTo>
                  <a:lnTo>
                    <a:pt x="933499" y="42516"/>
                  </a:lnTo>
                  <a:lnTo>
                    <a:pt x="978833" y="60801"/>
                  </a:lnTo>
                  <a:lnTo>
                    <a:pt x="1022747" y="82182"/>
                  </a:lnTo>
                  <a:lnTo>
                    <a:pt x="1065067" y="106589"/>
                  </a:lnTo>
                  <a:lnTo>
                    <a:pt x="1105619" y="133952"/>
                  </a:lnTo>
                  <a:lnTo>
                    <a:pt x="1144228" y="164200"/>
                  </a:lnTo>
                  <a:lnTo>
                    <a:pt x="1180720" y="197263"/>
                  </a:lnTo>
                  <a:lnTo>
                    <a:pt x="1214674" y="232798"/>
                  </a:lnTo>
                  <a:lnTo>
                    <a:pt x="1245737" y="270394"/>
                  </a:lnTo>
                  <a:lnTo>
                    <a:pt x="1273837" y="309881"/>
                  </a:lnTo>
                  <a:lnTo>
                    <a:pt x="1298902" y="351091"/>
                  </a:lnTo>
                  <a:lnTo>
                    <a:pt x="1320860" y="393853"/>
                  </a:lnTo>
                  <a:lnTo>
                    <a:pt x="1339638" y="437996"/>
                  </a:lnTo>
                  <a:lnTo>
                    <a:pt x="1355163" y="483352"/>
                  </a:lnTo>
                  <a:lnTo>
                    <a:pt x="1367364" y="529750"/>
                  </a:lnTo>
                  <a:lnTo>
                    <a:pt x="1376169" y="577021"/>
                  </a:lnTo>
                  <a:lnTo>
                    <a:pt x="1381505" y="624994"/>
                  </a:lnTo>
                  <a:lnTo>
                    <a:pt x="1383299" y="673499"/>
                  </a:lnTo>
                  <a:lnTo>
                    <a:pt x="1381563" y="721598"/>
                  </a:lnTo>
                  <a:lnTo>
                    <a:pt x="1376431" y="768784"/>
                  </a:lnTo>
                  <a:lnTo>
                    <a:pt x="1368021" y="814943"/>
                  </a:lnTo>
                  <a:lnTo>
                    <a:pt x="1356450" y="859962"/>
                  </a:lnTo>
                  <a:lnTo>
                    <a:pt x="1341835" y="903725"/>
                  </a:lnTo>
                  <a:lnTo>
                    <a:pt x="1324293" y="946120"/>
                  </a:lnTo>
                  <a:lnTo>
                    <a:pt x="1303940" y="987033"/>
                  </a:lnTo>
                  <a:lnTo>
                    <a:pt x="1280895" y="1026349"/>
                  </a:lnTo>
                  <a:lnTo>
                    <a:pt x="1255274" y="1063954"/>
                  </a:lnTo>
                  <a:lnTo>
                    <a:pt x="1227194" y="1099735"/>
                  </a:lnTo>
                  <a:lnTo>
                    <a:pt x="1196773" y="1133577"/>
                  </a:lnTo>
                  <a:lnTo>
                    <a:pt x="1164126" y="1165367"/>
                  </a:lnTo>
                  <a:lnTo>
                    <a:pt x="1129372" y="1194991"/>
                  </a:lnTo>
                  <a:lnTo>
                    <a:pt x="1092626" y="1222334"/>
                  </a:lnTo>
                  <a:lnTo>
                    <a:pt x="1054008" y="1247283"/>
                  </a:lnTo>
                  <a:lnTo>
                    <a:pt x="1013632" y="1269723"/>
                  </a:lnTo>
                  <a:lnTo>
                    <a:pt x="971617" y="1289541"/>
                  </a:lnTo>
                  <a:lnTo>
                    <a:pt x="928080" y="1306623"/>
                  </a:lnTo>
                  <a:lnTo>
                    <a:pt x="883137" y="1320855"/>
                  </a:lnTo>
                  <a:lnTo>
                    <a:pt x="836905" y="1332122"/>
                  </a:lnTo>
                  <a:lnTo>
                    <a:pt x="789502" y="1340311"/>
                  </a:lnTo>
                  <a:lnTo>
                    <a:pt x="741044" y="1345308"/>
                  </a:lnTo>
                  <a:lnTo>
                    <a:pt x="691649" y="1346999"/>
                  </a:lnTo>
                  <a:lnTo>
                    <a:pt x="642255" y="1345308"/>
                  </a:lnTo>
                  <a:lnTo>
                    <a:pt x="593797" y="1340311"/>
                  </a:lnTo>
                  <a:lnTo>
                    <a:pt x="546394" y="1332122"/>
                  </a:lnTo>
                  <a:lnTo>
                    <a:pt x="500162" y="1320855"/>
                  </a:lnTo>
                  <a:lnTo>
                    <a:pt x="455219" y="1306623"/>
                  </a:lnTo>
                  <a:lnTo>
                    <a:pt x="411682" y="1289541"/>
                  </a:lnTo>
                  <a:lnTo>
                    <a:pt x="369667" y="1269723"/>
                  </a:lnTo>
                  <a:lnTo>
                    <a:pt x="329291" y="1247283"/>
                  </a:lnTo>
                  <a:lnTo>
                    <a:pt x="290673" y="1222334"/>
                  </a:lnTo>
                  <a:lnTo>
                    <a:pt x="253927" y="1194991"/>
                  </a:lnTo>
                  <a:lnTo>
                    <a:pt x="219173" y="1165367"/>
                  </a:lnTo>
                  <a:lnTo>
                    <a:pt x="186526" y="1133577"/>
                  </a:lnTo>
                  <a:lnTo>
                    <a:pt x="156105" y="1099735"/>
                  </a:lnTo>
                  <a:lnTo>
                    <a:pt x="128025" y="1063954"/>
                  </a:lnTo>
                  <a:lnTo>
                    <a:pt x="102404" y="1026349"/>
                  </a:lnTo>
                  <a:lnTo>
                    <a:pt x="79359" y="987033"/>
                  </a:lnTo>
                  <a:lnTo>
                    <a:pt x="59006" y="946120"/>
                  </a:lnTo>
                  <a:lnTo>
                    <a:pt x="41464" y="903725"/>
                  </a:lnTo>
                  <a:lnTo>
                    <a:pt x="26849" y="859962"/>
                  </a:lnTo>
                  <a:lnTo>
                    <a:pt x="15278" y="814943"/>
                  </a:lnTo>
                  <a:lnTo>
                    <a:pt x="6868" y="768784"/>
                  </a:lnTo>
                  <a:lnTo>
                    <a:pt x="1736" y="721598"/>
                  </a:lnTo>
                  <a:lnTo>
                    <a:pt x="0" y="673499"/>
                  </a:lnTo>
                  <a:close/>
                </a:path>
              </a:pathLst>
            </a:custGeom>
            <a:ln w="19049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021311" y="1827773"/>
            <a:ext cx="474489" cy="35915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3673"/>
              </a:lnSpc>
            </a:pPr>
            <a:r>
              <a:rPr sz="3200" dirty="0">
                <a:solidFill>
                  <a:srgbClr val="6AA84F"/>
                </a:solidFill>
                <a:latin typeface="Arial"/>
                <a:cs typeface="Arial"/>
              </a:rPr>
              <a:t>Выполняют</a:t>
            </a:r>
            <a:r>
              <a:rPr sz="3200" spc="-207" dirty="0">
                <a:solidFill>
                  <a:srgbClr val="6AA84F"/>
                </a:solidFill>
                <a:latin typeface="Arial"/>
                <a:cs typeface="Arial"/>
              </a:rPr>
              <a:t> </a:t>
            </a:r>
            <a:r>
              <a:rPr sz="3200" spc="-13" dirty="0">
                <a:solidFill>
                  <a:srgbClr val="6AA84F"/>
                </a:solidFill>
                <a:latin typeface="Arial"/>
                <a:cs typeface="Arial"/>
              </a:rPr>
              <a:t>задачу</a:t>
            </a:r>
            <a:endParaRPr sz="3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460567" y="6060174"/>
            <a:ext cx="152272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r>
              <a:rPr lang="ru-RU" sz="3200" spc="-13" dirty="0">
                <a:solidFill>
                  <a:srgbClr val="6AA84F"/>
                </a:solidFill>
                <a:latin typeface="Arial"/>
                <a:cs typeface="Arial"/>
              </a:rPr>
              <a:t>Стоят</a:t>
            </a:r>
            <a:endParaRPr lang="ru-RU" sz="3200" dirty="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40784" y="3329047"/>
            <a:ext cx="1362287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dirty="0">
                <a:latin typeface="Arial"/>
                <a:cs typeface="Arial"/>
              </a:rPr>
              <a:t>+-</a:t>
            </a:r>
            <a:r>
              <a:rPr sz="1333" spc="-20" dirty="0">
                <a:latin typeface="Arial"/>
                <a:cs typeface="Arial"/>
              </a:rPr>
              <a:t> </a:t>
            </a:r>
            <a:r>
              <a:rPr sz="1333" dirty="0">
                <a:latin typeface="Arial"/>
                <a:cs typeface="Arial"/>
              </a:rPr>
              <a:t>те</a:t>
            </a:r>
            <a:r>
              <a:rPr sz="1333" spc="-20" dirty="0">
                <a:latin typeface="Arial"/>
                <a:cs typeface="Arial"/>
              </a:rPr>
              <a:t> </a:t>
            </a:r>
            <a:r>
              <a:rPr sz="1333" dirty="0">
                <a:latin typeface="Arial"/>
                <a:cs typeface="Arial"/>
              </a:rPr>
              <a:t>же</a:t>
            </a:r>
            <a:r>
              <a:rPr sz="1333" spc="-13" dirty="0">
                <a:latin typeface="Arial"/>
                <a:cs typeface="Arial"/>
              </a:rPr>
              <a:t> клиенты</a:t>
            </a:r>
            <a:endParaRPr sz="1333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05454" y="1567803"/>
            <a:ext cx="2156271" cy="135678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885591">
              <a:lnSpc>
                <a:spcPts val="2200"/>
              </a:lnSpc>
              <a:spcBef>
                <a:spcPts val="240"/>
              </a:spcBef>
            </a:pPr>
            <a:r>
              <a:rPr sz="1867" spc="-13" dirty="0">
                <a:latin typeface="Arial"/>
                <a:cs typeface="Arial"/>
              </a:rPr>
              <a:t>Стратегия Дифференциации</a:t>
            </a:r>
            <a:endParaRPr sz="1867" dirty="0">
              <a:latin typeface="Arial"/>
              <a:cs typeface="Arial"/>
            </a:endParaRPr>
          </a:p>
          <a:p>
            <a:pPr marL="22013" marR="154089">
              <a:spcBef>
                <a:spcPts val="873"/>
              </a:spcBef>
            </a:pPr>
            <a:r>
              <a:rPr sz="1400" dirty="0">
                <a:latin typeface="Arial"/>
                <a:cs typeface="Arial"/>
              </a:rPr>
              <a:t>Привлекают</a:t>
            </a:r>
            <a:r>
              <a:rPr sz="1400" spc="-67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клиентов</a:t>
            </a:r>
            <a:r>
              <a:rPr sz="1400" spc="-67" dirty="0">
                <a:latin typeface="Arial"/>
                <a:cs typeface="Arial"/>
              </a:rPr>
              <a:t> с </a:t>
            </a:r>
            <a:r>
              <a:rPr sz="1400" spc="-13" dirty="0">
                <a:latin typeface="Arial"/>
                <a:cs typeface="Arial"/>
              </a:rPr>
              <a:t>неудовлетворенными потребностями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496538" y="1567803"/>
            <a:ext cx="2092960" cy="1141338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301406">
              <a:lnSpc>
                <a:spcPts val="2200"/>
              </a:lnSpc>
              <a:spcBef>
                <a:spcPts val="240"/>
              </a:spcBef>
            </a:pPr>
            <a:r>
              <a:rPr sz="1867" spc="-13" dirty="0">
                <a:latin typeface="Arial"/>
                <a:cs typeface="Arial"/>
              </a:rPr>
              <a:t>Стратегия Доминирования</a:t>
            </a:r>
            <a:endParaRPr sz="1867" dirty="0">
              <a:latin typeface="Arial"/>
              <a:cs typeface="Arial"/>
            </a:endParaRPr>
          </a:p>
          <a:p>
            <a:pPr marR="7620" algn="r">
              <a:spcBef>
                <a:spcPts val="873"/>
              </a:spcBef>
            </a:pPr>
            <a:r>
              <a:rPr sz="1400" dirty="0">
                <a:latin typeface="Arial"/>
                <a:cs typeface="Arial"/>
              </a:rPr>
              <a:t>Привлекают</a:t>
            </a:r>
            <a:r>
              <a:rPr sz="1400" spc="-87" dirty="0">
                <a:latin typeface="Arial"/>
                <a:cs typeface="Arial"/>
              </a:rPr>
              <a:t> </a:t>
            </a:r>
            <a:r>
              <a:rPr sz="1400" spc="-13" dirty="0">
                <a:latin typeface="Arial"/>
                <a:cs typeface="Arial"/>
              </a:rPr>
              <a:t>клиентов</a:t>
            </a:r>
            <a:endParaRPr sz="1400" dirty="0">
              <a:latin typeface="Arial"/>
              <a:cs typeface="Arial"/>
            </a:endParaRPr>
          </a:p>
          <a:p>
            <a:pPr marR="6773" algn="r"/>
            <a:r>
              <a:rPr sz="1400" dirty="0">
                <a:latin typeface="Arial"/>
                <a:cs typeface="Arial"/>
              </a:rPr>
              <a:t>всех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13" dirty="0">
                <a:latin typeface="Arial"/>
                <a:cs typeface="Arial"/>
              </a:rPr>
              <a:t>типов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703200" y="4193240"/>
            <a:ext cx="2245933" cy="109688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285320">
              <a:spcBef>
                <a:spcPts val="133"/>
              </a:spcBef>
            </a:pPr>
            <a:r>
              <a:rPr lang="ru-RU" sz="1400" dirty="0">
                <a:latin typeface="Arial"/>
                <a:cs typeface="Arial"/>
              </a:rPr>
              <a:t>Привлекают</a:t>
            </a:r>
            <a:r>
              <a:rPr lang="ru-RU" sz="1400" spc="-87" dirty="0">
                <a:latin typeface="Arial"/>
                <a:cs typeface="Arial"/>
              </a:rPr>
              <a:t> </a:t>
            </a:r>
            <a:r>
              <a:rPr lang="ru-RU" sz="1400" spc="-13" dirty="0">
                <a:latin typeface="Arial"/>
                <a:cs typeface="Arial"/>
              </a:rPr>
              <a:t>клиентов </a:t>
            </a:r>
            <a:r>
              <a:rPr lang="ru-RU" sz="1400" dirty="0">
                <a:latin typeface="Arial"/>
                <a:cs typeface="Arial"/>
              </a:rPr>
              <a:t>ограниченных</a:t>
            </a:r>
            <a:r>
              <a:rPr lang="ru-RU" sz="1400" spc="-80" dirty="0">
                <a:latin typeface="Arial"/>
                <a:cs typeface="Arial"/>
              </a:rPr>
              <a:t> </a:t>
            </a:r>
            <a:r>
              <a:rPr lang="ru-RU" sz="1400" spc="-67" dirty="0">
                <a:latin typeface="Arial"/>
                <a:cs typeface="Arial"/>
              </a:rPr>
              <a:t>в </a:t>
            </a:r>
            <a:r>
              <a:rPr lang="ru-RU" sz="1400" spc="-13" dirty="0">
                <a:latin typeface="Arial"/>
                <a:cs typeface="Arial"/>
              </a:rPr>
              <a:t>выборе</a:t>
            </a:r>
            <a:endParaRPr lang="ru-RU" sz="1400" dirty="0">
              <a:latin typeface="Arial"/>
              <a:cs typeface="Arial"/>
            </a:endParaRPr>
          </a:p>
          <a:p>
            <a:pPr marL="16933" marR="285320">
              <a:spcBef>
                <a:spcPts val="133"/>
              </a:spcBef>
            </a:pPr>
            <a:endParaRPr lang="ru-RU" sz="300" spc="-13" dirty="0">
              <a:latin typeface="Arial"/>
              <a:cs typeface="Arial"/>
            </a:endParaRPr>
          </a:p>
          <a:p>
            <a:pPr marL="528307" marR="6773" indent="368291">
              <a:lnSpc>
                <a:spcPts val="2200"/>
              </a:lnSpc>
              <a:spcBef>
                <a:spcPts val="153"/>
              </a:spcBef>
            </a:pPr>
            <a:r>
              <a:rPr lang="ru-RU" sz="1867" spc="-13" dirty="0">
                <a:latin typeface="Arial"/>
                <a:cs typeface="Arial"/>
              </a:rPr>
              <a:t>Стратегия Обособления</a:t>
            </a:r>
            <a:endParaRPr lang="ru-RU" sz="1867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464762" y="4049403"/>
            <a:ext cx="2327840" cy="125333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01597" marR="6773" indent="1070160" algn="r">
              <a:spcBef>
                <a:spcPts val="133"/>
              </a:spcBef>
            </a:pPr>
            <a:r>
              <a:rPr sz="1400" spc="-13" dirty="0">
                <a:latin typeface="Arial"/>
                <a:cs typeface="Arial"/>
              </a:rPr>
              <a:t>Привлекают избалованных</a:t>
            </a:r>
            <a:r>
              <a:rPr sz="1400" dirty="0">
                <a:latin typeface="Arial"/>
                <a:cs typeface="Arial"/>
              </a:rPr>
              <a:t> клиентов </a:t>
            </a:r>
            <a:r>
              <a:rPr sz="1400" spc="-67" dirty="0">
                <a:latin typeface="Arial"/>
                <a:cs typeface="Arial"/>
              </a:rPr>
              <a:t>и</a:t>
            </a:r>
            <a:endParaRPr sz="1400" dirty="0">
              <a:latin typeface="Arial"/>
              <a:cs typeface="Arial"/>
            </a:endParaRPr>
          </a:p>
          <a:p>
            <a:pPr marR="6773" algn="r"/>
            <a:r>
              <a:rPr sz="1400" spc="-13" dirty="0">
                <a:latin typeface="Arial"/>
                <a:cs typeface="Arial"/>
              </a:rPr>
              <a:t>не-потребителей</a:t>
            </a:r>
            <a:endParaRPr sz="1400" dirty="0">
              <a:latin typeface="Arial"/>
              <a:cs typeface="Arial"/>
            </a:endParaRPr>
          </a:p>
          <a:p>
            <a:pPr marL="16933" marR="774681">
              <a:lnSpc>
                <a:spcPts val="2200"/>
              </a:lnSpc>
              <a:spcBef>
                <a:spcPts val="153"/>
              </a:spcBef>
            </a:pPr>
            <a:r>
              <a:rPr sz="1867" spc="-13" dirty="0">
                <a:latin typeface="Arial"/>
                <a:cs typeface="Arial"/>
              </a:rPr>
              <a:t>Стратегия </a:t>
            </a:r>
            <a:r>
              <a:rPr sz="1867" spc="-27" dirty="0">
                <a:latin typeface="Arial"/>
                <a:cs typeface="Arial"/>
              </a:rPr>
              <a:t>Разрушения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352171" y="2798403"/>
            <a:ext cx="1334347" cy="1225973"/>
          </a:xfrm>
          <a:custGeom>
            <a:avLst/>
            <a:gdLst/>
            <a:ahLst/>
            <a:cxnLst/>
            <a:rect l="l" t="t" r="r" b="b"/>
            <a:pathLst>
              <a:path w="1000759" h="919480">
                <a:moveTo>
                  <a:pt x="750374" y="918899"/>
                </a:moveTo>
                <a:lnTo>
                  <a:pt x="250124" y="918899"/>
                </a:lnTo>
                <a:lnTo>
                  <a:pt x="250124" y="528450"/>
                </a:lnTo>
                <a:lnTo>
                  <a:pt x="0" y="528450"/>
                </a:lnTo>
                <a:lnTo>
                  <a:pt x="500249" y="0"/>
                </a:lnTo>
                <a:lnTo>
                  <a:pt x="1000499" y="528450"/>
                </a:lnTo>
                <a:lnTo>
                  <a:pt x="750374" y="528450"/>
                </a:lnTo>
                <a:lnTo>
                  <a:pt x="750374" y="918899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0" name="object 30"/>
          <p:cNvSpPr txBox="1"/>
          <p:nvPr/>
        </p:nvSpPr>
        <p:spPr>
          <a:xfrm>
            <a:off x="9237871" y="2776538"/>
            <a:ext cx="1334347" cy="14277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19"/>
              </a:lnSpc>
              <a:spcBef>
                <a:spcPts val="133"/>
              </a:spcBef>
            </a:pPr>
            <a:r>
              <a:rPr sz="1867" dirty="0">
                <a:solidFill>
                  <a:srgbClr val="37761C"/>
                </a:solidFill>
                <a:latin typeface="Trebuchet MS"/>
                <a:cs typeface="Trebuchet MS"/>
              </a:rPr>
              <a:t>Продукт</a:t>
            </a:r>
            <a:r>
              <a:rPr sz="1867" spc="-47" dirty="0">
                <a:solidFill>
                  <a:srgbClr val="37761C"/>
                </a:solidFill>
                <a:latin typeface="Trebuchet MS"/>
                <a:cs typeface="Trebuchet MS"/>
              </a:rPr>
              <a:t> </a:t>
            </a:r>
            <a:r>
              <a:rPr sz="1867" spc="-33" dirty="0">
                <a:solidFill>
                  <a:srgbClr val="37761C"/>
                </a:solidFill>
                <a:latin typeface="Trebuchet MS"/>
                <a:cs typeface="Trebuchet MS"/>
              </a:rPr>
              <a:t>6.0</a:t>
            </a:r>
            <a:endParaRPr sz="1867">
              <a:latin typeface="Trebuchet MS"/>
              <a:cs typeface="Trebuchet MS"/>
            </a:endParaRPr>
          </a:p>
          <a:p>
            <a:pPr marL="16933">
              <a:lnSpc>
                <a:spcPts val="2200"/>
              </a:lnSpc>
            </a:pPr>
            <a:r>
              <a:rPr sz="1867" dirty="0">
                <a:solidFill>
                  <a:srgbClr val="37761C"/>
                </a:solidFill>
                <a:latin typeface="Trebuchet MS"/>
                <a:cs typeface="Trebuchet MS"/>
              </a:rPr>
              <a:t>Продукт</a:t>
            </a:r>
            <a:r>
              <a:rPr sz="1867" spc="-47" dirty="0">
                <a:solidFill>
                  <a:srgbClr val="37761C"/>
                </a:solidFill>
                <a:latin typeface="Trebuchet MS"/>
                <a:cs typeface="Trebuchet MS"/>
              </a:rPr>
              <a:t> </a:t>
            </a:r>
            <a:r>
              <a:rPr sz="1867" spc="-33" dirty="0">
                <a:solidFill>
                  <a:srgbClr val="37761C"/>
                </a:solidFill>
                <a:latin typeface="Trebuchet MS"/>
                <a:cs typeface="Trebuchet MS"/>
              </a:rPr>
              <a:t>5.0</a:t>
            </a:r>
            <a:endParaRPr sz="1867">
              <a:latin typeface="Trebuchet MS"/>
              <a:cs typeface="Trebuchet MS"/>
            </a:endParaRPr>
          </a:p>
          <a:p>
            <a:pPr marL="16933">
              <a:lnSpc>
                <a:spcPts val="2200"/>
              </a:lnSpc>
            </a:pPr>
            <a:r>
              <a:rPr sz="1867" spc="-33" dirty="0">
                <a:solidFill>
                  <a:srgbClr val="37761C"/>
                </a:solidFill>
                <a:latin typeface="Trebuchet MS"/>
                <a:cs typeface="Trebuchet MS"/>
              </a:rPr>
              <a:t>...</a:t>
            </a:r>
            <a:endParaRPr sz="1867">
              <a:latin typeface="Trebuchet MS"/>
              <a:cs typeface="Trebuchet MS"/>
            </a:endParaRPr>
          </a:p>
          <a:p>
            <a:pPr marL="16933">
              <a:lnSpc>
                <a:spcPts val="2200"/>
              </a:lnSpc>
            </a:pPr>
            <a:r>
              <a:rPr sz="1867" dirty="0">
                <a:solidFill>
                  <a:srgbClr val="37761C"/>
                </a:solidFill>
                <a:latin typeface="Trebuchet MS"/>
                <a:cs typeface="Trebuchet MS"/>
              </a:rPr>
              <a:t>Продукт</a:t>
            </a:r>
            <a:r>
              <a:rPr sz="1867" spc="-47" dirty="0">
                <a:solidFill>
                  <a:srgbClr val="37761C"/>
                </a:solidFill>
                <a:latin typeface="Trebuchet MS"/>
                <a:cs typeface="Trebuchet MS"/>
              </a:rPr>
              <a:t> </a:t>
            </a:r>
            <a:r>
              <a:rPr sz="1867" spc="-33" dirty="0">
                <a:solidFill>
                  <a:srgbClr val="37761C"/>
                </a:solidFill>
                <a:latin typeface="Trebuchet MS"/>
                <a:cs typeface="Trebuchet MS"/>
              </a:rPr>
              <a:t>2.0</a:t>
            </a:r>
            <a:endParaRPr sz="1867">
              <a:latin typeface="Trebuchet MS"/>
              <a:cs typeface="Trebuchet MS"/>
            </a:endParaRPr>
          </a:p>
          <a:p>
            <a:pPr marL="16933">
              <a:lnSpc>
                <a:spcPts val="2219"/>
              </a:lnSpc>
            </a:pPr>
            <a:r>
              <a:rPr sz="1867" dirty="0">
                <a:solidFill>
                  <a:srgbClr val="37761C"/>
                </a:solidFill>
                <a:latin typeface="Trebuchet MS"/>
                <a:cs typeface="Trebuchet MS"/>
              </a:rPr>
              <a:t>Продукт</a:t>
            </a:r>
            <a:r>
              <a:rPr sz="1867" spc="-47" dirty="0">
                <a:solidFill>
                  <a:srgbClr val="37761C"/>
                </a:solidFill>
                <a:latin typeface="Trebuchet MS"/>
                <a:cs typeface="Trebuchet MS"/>
              </a:rPr>
              <a:t> </a:t>
            </a:r>
            <a:r>
              <a:rPr sz="1867" spc="-33" dirty="0">
                <a:solidFill>
                  <a:srgbClr val="37761C"/>
                </a:solidFill>
                <a:latin typeface="Trebuchet MS"/>
                <a:cs typeface="Trebuchet MS"/>
              </a:rPr>
              <a:t>1.0</a:t>
            </a:r>
            <a:endParaRPr sz="1867">
              <a:latin typeface="Trebuchet MS"/>
              <a:cs typeface="Trebuchet M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099C2A-0B31-77F6-3A13-D76A10741ADC}"/>
              </a:ext>
            </a:extLst>
          </p:cNvPr>
          <p:cNvSpPr txBox="1"/>
          <p:nvPr/>
        </p:nvSpPr>
        <p:spPr>
          <a:xfrm>
            <a:off x="704653" y="276751"/>
            <a:ext cx="7981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spc="-13" dirty="0">
                <a:latin typeface="+mj-lt"/>
                <a:cs typeface="Trebuchet MS"/>
              </a:rPr>
              <a:t>Способы конкуренции (</a:t>
            </a:r>
            <a:r>
              <a:rPr lang="ru-RU" sz="3600" dirty="0">
                <a:latin typeface="+mj-lt"/>
                <a:cs typeface="Trebuchet MS"/>
              </a:rPr>
              <a:t>Стратегии</a:t>
            </a:r>
            <a:r>
              <a:rPr lang="ru-RU" sz="3600" spc="-60" dirty="0">
                <a:latin typeface="+mj-lt"/>
                <a:cs typeface="Trebuchet MS"/>
              </a:rPr>
              <a:t> </a:t>
            </a:r>
            <a:r>
              <a:rPr lang="ru-RU" sz="3600" spc="-13" dirty="0">
                <a:latin typeface="+mj-lt"/>
                <a:cs typeface="Trebuchet MS"/>
              </a:rPr>
              <a:t>роста)</a:t>
            </a:r>
            <a:endParaRPr lang="ru-RU" sz="3600" dirty="0">
              <a:latin typeface="+mj-lt"/>
              <a:cs typeface="Trebuchet M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5FA7659-2D1D-8887-996D-8902C07FC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448" y="119205"/>
            <a:ext cx="11350450" cy="672493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ru-RU" sz="2000" b="1" dirty="0"/>
              <a:t>Стратегия дифференциации</a:t>
            </a:r>
            <a:r>
              <a:rPr lang="ru-RU" sz="2000" b="1" dirty="0">
                <a:solidFill>
                  <a:schemeClr val="accent2"/>
                </a:solidFill>
              </a:rPr>
              <a:t> (лучше и дороже) 👍</a:t>
            </a:r>
            <a:br>
              <a:rPr lang="ru-RU" sz="2000" dirty="0"/>
            </a:br>
            <a:r>
              <a:rPr lang="ru-RU" sz="2000" dirty="0"/>
              <a:t>Компания преследует стратегию дифференциации, когда открывает для себя и</a:t>
            </a:r>
            <a:br>
              <a:rPr lang="ru-RU" sz="2000" dirty="0"/>
            </a:br>
            <a:r>
              <a:rPr lang="ru-RU" sz="2000" dirty="0"/>
              <a:t>ориентируется на группу клиентов с </a:t>
            </a:r>
            <a:r>
              <a:rPr lang="ru-RU" sz="2000" b="1" dirty="0"/>
              <a:t>неудовлетворенными потребностями</a:t>
            </a:r>
            <a:r>
              <a:rPr lang="ru-RU" sz="2000" dirty="0"/>
              <a:t>,</a:t>
            </a:r>
            <a:br>
              <a:rPr lang="ru-RU" sz="2000" dirty="0"/>
            </a:br>
            <a:r>
              <a:rPr lang="ru-RU" sz="2000" dirty="0"/>
              <a:t>выпуская новый продукт или предлагая новую услугу, которая исполняет задачу</a:t>
            </a:r>
            <a:br>
              <a:rPr lang="ru-RU" sz="2000" dirty="0"/>
            </a:br>
            <a:r>
              <a:rPr lang="ru-RU" sz="2000" dirty="0"/>
              <a:t>(или несколько задач) намного лучше, но при этом стоит намного дороже.</a:t>
            </a:r>
          </a:p>
          <a:p>
            <a:pPr>
              <a:spcBef>
                <a:spcPts val="0"/>
              </a:spcBef>
            </a:pPr>
            <a:r>
              <a:rPr lang="ru-RU" sz="2000" b="1" dirty="0"/>
              <a:t>Стратегия доминирования</a:t>
            </a:r>
            <a:r>
              <a:rPr lang="ru-RU" sz="2000" b="1" dirty="0">
                <a:solidFill>
                  <a:schemeClr val="accent2"/>
                </a:solidFill>
              </a:rPr>
              <a:t> (лучше и дешевле)</a:t>
            </a:r>
            <a:br>
              <a:rPr lang="ru-RU" sz="1100" b="1" dirty="0"/>
            </a:br>
            <a:r>
              <a:rPr lang="ru-RU" sz="2000" dirty="0"/>
              <a:t>Компания преследует стратегию доминирования, когда ориентируется на всех</a:t>
            </a:r>
            <a:br>
              <a:rPr lang="ru-RU" sz="2000" dirty="0"/>
            </a:br>
            <a:r>
              <a:rPr lang="ru-RU" sz="2000" dirty="0"/>
              <a:t>потребителей на рынке, создавая новый продукт или предлагая услугу, которая</a:t>
            </a:r>
            <a:br>
              <a:rPr lang="ru-RU" sz="2000" dirty="0"/>
            </a:br>
            <a:r>
              <a:rPr lang="ru-RU" sz="2000" dirty="0"/>
              <a:t>исполняет задачу намного лучше и при этом стоит дешевле.</a:t>
            </a:r>
            <a:r>
              <a:rPr lang="en-US" sz="2000" dirty="0"/>
              <a:t> (</a:t>
            </a:r>
            <a:r>
              <a:rPr lang="ru-RU" sz="2000" dirty="0"/>
              <a:t>Сложно</a:t>
            </a:r>
            <a:r>
              <a:rPr lang="en-US" sz="2000" dirty="0"/>
              <a:t>)</a:t>
            </a:r>
            <a:endParaRPr lang="ru-RU" sz="2000" dirty="0"/>
          </a:p>
          <a:p>
            <a:pPr>
              <a:spcBef>
                <a:spcPts val="0"/>
              </a:spcBef>
            </a:pPr>
            <a:r>
              <a:rPr lang="ru-RU" sz="2000" b="1" dirty="0"/>
              <a:t>Стратегия разрушения </a:t>
            </a:r>
            <a:r>
              <a:rPr lang="ru-RU" sz="2000" b="1" dirty="0">
                <a:solidFill>
                  <a:schemeClr val="accent2"/>
                </a:solidFill>
              </a:rPr>
              <a:t>(хуже и дешевле) 👍</a:t>
            </a:r>
            <a:br>
              <a:rPr lang="ru-RU" sz="2000" b="1" dirty="0"/>
            </a:br>
            <a:r>
              <a:rPr lang="ru-RU" sz="2000" dirty="0"/>
              <a:t>Ориентируемся на экономных клиентов или не-потребителей, создавая новый продукт или предлагая услугу, которая позволяет им исполнять задачу дешевле, но не так хорошо, как решения конкурентов. (</a:t>
            </a:r>
            <a:r>
              <a:rPr lang="ru-RU" sz="2000" i="1" dirty="0"/>
              <a:t>Такси с попутчиками</a:t>
            </a:r>
            <a:r>
              <a:rPr lang="ru-RU" sz="2000" dirty="0"/>
              <a:t>)</a:t>
            </a:r>
          </a:p>
          <a:p>
            <a:pPr>
              <a:spcBef>
                <a:spcPts val="0"/>
              </a:spcBef>
            </a:pPr>
            <a:r>
              <a:rPr lang="ru-RU" sz="2000" b="1" dirty="0"/>
              <a:t>Стратегия обособления </a:t>
            </a:r>
            <a:r>
              <a:rPr lang="ru-RU" sz="2000" b="1" dirty="0">
                <a:solidFill>
                  <a:schemeClr val="accent2"/>
                </a:solidFill>
              </a:rPr>
              <a:t>(хуже и дороже)</a:t>
            </a:r>
            <a:br>
              <a:rPr lang="ru-RU" sz="2000" b="1" dirty="0"/>
            </a:br>
            <a:r>
              <a:rPr lang="ru-RU" sz="2000" dirty="0"/>
              <a:t>Компания преследует стратегию обособления, когда ориентируется на группу «ограниченных» клиентов, создавая продукт, который выполняет задачу хуже и при этом стоит дороже. Эта стратегия может сработать в ситуациях, когда клиенты в законном, физическом, эмоциональном или ином плане ограничены при выполнении задачи. (</a:t>
            </a:r>
            <a:r>
              <a:rPr lang="ru-RU" sz="2000" i="1" dirty="0"/>
              <a:t>Еда в поезде или аэропорту, платные шлагбаумы, ФЗ 152</a:t>
            </a:r>
            <a:r>
              <a:rPr lang="ru-RU" sz="2000" dirty="0"/>
              <a:t>)</a:t>
            </a:r>
          </a:p>
          <a:p>
            <a:pPr>
              <a:spcBef>
                <a:spcPts val="0"/>
              </a:spcBef>
            </a:pPr>
            <a:r>
              <a:rPr lang="ru-RU" sz="2000" b="1" dirty="0"/>
              <a:t>Стратегия удержания </a:t>
            </a:r>
            <a:r>
              <a:rPr lang="ru-RU" sz="2000" b="1" dirty="0">
                <a:solidFill>
                  <a:schemeClr val="accent2"/>
                </a:solidFill>
              </a:rPr>
              <a:t>(+/- также) 👎🏾</a:t>
            </a:r>
            <a:br>
              <a:rPr lang="ru-RU" sz="2000" b="1" dirty="0"/>
            </a:br>
            <a:r>
              <a:rPr lang="ru-RU" sz="2000" dirty="0"/>
              <a:t>Компания преследует стратегию удержания, когда представляет новый продукт или услугу, которые выполняют задачу чуть лучше и/или чуть дешевле конкурентов.</a:t>
            </a:r>
            <a:br>
              <a:rPr lang="ru-RU" sz="2000" dirty="0"/>
            </a:br>
            <a:r>
              <a:rPr lang="ru-RU" sz="2000" dirty="0"/>
              <a:t>Это «стратегия медленной смерти». Как понять, что ваш продукт угодил в эту яму? Там все хотят скидок и еще каких-нибудь акций.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0A1F0C-B0E1-CF46-DA7D-4D8FEE81B97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7964" y="13857"/>
            <a:ext cx="2854036" cy="215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765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9">
            <a:extLst>
              <a:ext uri="{FF2B5EF4-FFF2-40B4-BE49-F238E27FC236}">
                <a16:creationId xmlns:a16="http://schemas.microsoft.com/office/drawing/2014/main" id="{82202003-6157-4B75-CEE9-4903558B6F95}"/>
              </a:ext>
            </a:extLst>
          </p:cNvPr>
          <p:cNvSpPr/>
          <p:nvPr/>
        </p:nvSpPr>
        <p:spPr>
          <a:xfrm>
            <a:off x="3459289" y="1526514"/>
            <a:ext cx="5603240" cy="4086013"/>
          </a:xfrm>
          <a:custGeom>
            <a:avLst/>
            <a:gdLst/>
            <a:ahLst/>
            <a:cxnLst/>
            <a:rect l="l" t="t" r="r" b="b"/>
            <a:pathLst>
              <a:path w="4202430" h="3064510">
                <a:moveTo>
                  <a:pt x="3374019" y="3063899"/>
                </a:moveTo>
                <a:lnTo>
                  <a:pt x="828079" y="3063899"/>
                </a:lnTo>
                <a:lnTo>
                  <a:pt x="779424" y="3062494"/>
                </a:lnTo>
                <a:lnTo>
                  <a:pt x="731508" y="3058328"/>
                </a:lnTo>
                <a:lnTo>
                  <a:pt x="684410" y="3051481"/>
                </a:lnTo>
                <a:lnTo>
                  <a:pt x="638208" y="3042029"/>
                </a:lnTo>
                <a:lnTo>
                  <a:pt x="592980" y="3030051"/>
                </a:lnTo>
                <a:lnTo>
                  <a:pt x="548802" y="3015624"/>
                </a:lnTo>
                <a:lnTo>
                  <a:pt x="505753" y="2998825"/>
                </a:lnTo>
                <a:lnTo>
                  <a:pt x="463911" y="2979732"/>
                </a:lnTo>
                <a:lnTo>
                  <a:pt x="423352" y="2958424"/>
                </a:lnTo>
                <a:lnTo>
                  <a:pt x="384156" y="2934977"/>
                </a:lnTo>
                <a:lnTo>
                  <a:pt x="346398" y="2909470"/>
                </a:lnTo>
                <a:lnTo>
                  <a:pt x="310158" y="2881980"/>
                </a:lnTo>
                <a:lnTo>
                  <a:pt x="275512" y="2852584"/>
                </a:lnTo>
                <a:lnTo>
                  <a:pt x="242539" y="2821360"/>
                </a:lnTo>
                <a:lnTo>
                  <a:pt x="211315" y="2788387"/>
                </a:lnTo>
                <a:lnTo>
                  <a:pt x="181919" y="2753741"/>
                </a:lnTo>
                <a:lnTo>
                  <a:pt x="154429" y="2717501"/>
                </a:lnTo>
                <a:lnTo>
                  <a:pt x="128922" y="2679743"/>
                </a:lnTo>
                <a:lnTo>
                  <a:pt x="105475" y="2640546"/>
                </a:lnTo>
                <a:lnTo>
                  <a:pt x="84167" y="2599988"/>
                </a:lnTo>
                <a:lnTo>
                  <a:pt x="65074" y="2558145"/>
                </a:lnTo>
                <a:lnTo>
                  <a:pt x="48275" y="2515097"/>
                </a:lnTo>
                <a:lnTo>
                  <a:pt x="33848" y="2470919"/>
                </a:lnTo>
                <a:lnTo>
                  <a:pt x="21870" y="2425690"/>
                </a:lnTo>
                <a:lnTo>
                  <a:pt x="12418" y="2379489"/>
                </a:lnTo>
                <a:lnTo>
                  <a:pt x="5571" y="2332391"/>
                </a:lnTo>
                <a:lnTo>
                  <a:pt x="1405" y="2284475"/>
                </a:lnTo>
                <a:lnTo>
                  <a:pt x="0" y="2235819"/>
                </a:lnTo>
                <a:lnTo>
                  <a:pt x="0" y="828080"/>
                </a:lnTo>
                <a:lnTo>
                  <a:pt x="1405" y="779424"/>
                </a:lnTo>
                <a:lnTo>
                  <a:pt x="5571" y="731508"/>
                </a:lnTo>
                <a:lnTo>
                  <a:pt x="12418" y="684410"/>
                </a:lnTo>
                <a:lnTo>
                  <a:pt x="21870" y="638209"/>
                </a:lnTo>
                <a:lnTo>
                  <a:pt x="33848" y="592980"/>
                </a:lnTo>
                <a:lnTo>
                  <a:pt x="48275" y="548802"/>
                </a:lnTo>
                <a:lnTo>
                  <a:pt x="65074" y="505754"/>
                </a:lnTo>
                <a:lnTo>
                  <a:pt x="84167" y="463911"/>
                </a:lnTo>
                <a:lnTo>
                  <a:pt x="105475" y="423353"/>
                </a:lnTo>
                <a:lnTo>
                  <a:pt x="128922" y="384156"/>
                </a:lnTo>
                <a:lnTo>
                  <a:pt x="154429" y="346398"/>
                </a:lnTo>
                <a:lnTo>
                  <a:pt x="181919" y="310158"/>
                </a:lnTo>
                <a:lnTo>
                  <a:pt x="211315" y="275512"/>
                </a:lnTo>
                <a:lnTo>
                  <a:pt x="242539" y="242539"/>
                </a:lnTo>
                <a:lnTo>
                  <a:pt x="275512" y="211315"/>
                </a:lnTo>
                <a:lnTo>
                  <a:pt x="310158" y="181919"/>
                </a:lnTo>
                <a:lnTo>
                  <a:pt x="346398" y="154429"/>
                </a:lnTo>
                <a:lnTo>
                  <a:pt x="384156" y="128922"/>
                </a:lnTo>
                <a:lnTo>
                  <a:pt x="423352" y="105475"/>
                </a:lnTo>
                <a:lnTo>
                  <a:pt x="463911" y="84167"/>
                </a:lnTo>
                <a:lnTo>
                  <a:pt x="505753" y="65074"/>
                </a:lnTo>
                <a:lnTo>
                  <a:pt x="548802" y="48275"/>
                </a:lnTo>
                <a:lnTo>
                  <a:pt x="592980" y="33848"/>
                </a:lnTo>
                <a:lnTo>
                  <a:pt x="638208" y="21870"/>
                </a:lnTo>
                <a:lnTo>
                  <a:pt x="684410" y="12418"/>
                </a:lnTo>
                <a:lnTo>
                  <a:pt x="731508" y="5571"/>
                </a:lnTo>
                <a:lnTo>
                  <a:pt x="779424" y="1405"/>
                </a:lnTo>
                <a:lnTo>
                  <a:pt x="828079" y="0"/>
                </a:lnTo>
                <a:lnTo>
                  <a:pt x="3374019" y="0"/>
                </a:lnTo>
                <a:lnTo>
                  <a:pt x="3424520" y="1539"/>
                </a:lnTo>
                <a:lnTo>
                  <a:pt x="3474575" y="6124"/>
                </a:lnTo>
                <a:lnTo>
                  <a:pt x="3524058" y="13702"/>
                </a:lnTo>
                <a:lnTo>
                  <a:pt x="3572841" y="24220"/>
                </a:lnTo>
                <a:lnTo>
                  <a:pt x="3620799" y="37625"/>
                </a:lnTo>
                <a:lnTo>
                  <a:pt x="3667805" y="53866"/>
                </a:lnTo>
                <a:lnTo>
                  <a:pt x="3713733" y="72890"/>
                </a:lnTo>
                <a:lnTo>
                  <a:pt x="3758455" y="94644"/>
                </a:lnTo>
                <a:lnTo>
                  <a:pt x="3801846" y="119076"/>
                </a:lnTo>
                <a:lnTo>
                  <a:pt x="3843778" y="146135"/>
                </a:lnTo>
                <a:lnTo>
                  <a:pt x="3884126" y="175766"/>
                </a:lnTo>
                <a:lnTo>
                  <a:pt x="3922762" y="207918"/>
                </a:lnTo>
                <a:lnTo>
                  <a:pt x="3959560" y="242539"/>
                </a:lnTo>
                <a:lnTo>
                  <a:pt x="3994181" y="279337"/>
                </a:lnTo>
                <a:lnTo>
                  <a:pt x="4026333" y="317973"/>
                </a:lnTo>
                <a:lnTo>
                  <a:pt x="4055965" y="358321"/>
                </a:lnTo>
                <a:lnTo>
                  <a:pt x="4083023" y="400253"/>
                </a:lnTo>
                <a:lnTo>
                  <a:pt x="4107455" y="443644"/>
                </a:lnTo>
                <a:lnTo>
                  <a:pt x="4129209" y="488366"/>
                </a:lnTo>
                <a:lnTo>
                  <a:pt x="4148233" y="534294"/>
                </a:lnTo>
                <a:lnTo>
                  <a:pt x="4164474" y="581300"/>
                </a:lnTo>
                <a:lnTo>
                  <a:pt x="4177879" y="629258"/>
                </a:lnTo>
                <a:lnTo>
                  <a:pt x="4188397" y="678041"/>
                </a:lnTo>
                <a:lnTo>
                  <a:pt x="4195975" y="727524"/>
                </a:lnTo>
                <a:lnTo>
                  <a:pt x="4200559" y="777579"/>
                </a:lnTo>
                <a:lnTo>
                  <a:pt x="4202099" y="828080"/>
                </a:lnTo>
                <a:lnTo>
                  <a:pt x="4202099" y="2235819"/>
                </a:lnTo>
                <a:lnTo>
                  <a:pt x="4200694" y="2284475"/>
                </a:lnTo>
                <a:lnTo>
                  <a:pt x="4196528" y="2332391"/>
                </a:lnTo>
                <a:lnTo>
                  <a:pt x="4189681" y="2379489"/>
                </a:lnTo>
                <a:lnTo>
                  <a:pt x="4180229" y="2425690"/>
                </a:lnTo>
                <a:lnTo>
                  <a:pt x="4168251" y="2470919"/>
                </a:lnTo>
                <a:lnTo>
                  <a:pt x="4153823" y="2515097"/>
                </a:lnTo>
                <a:lnTo>
                  <a:pt x="4137025" y="2558145"/>
                </a:lnTo>
                <a:lnTo>
                  <a:pt x="4117932" y="2599988"/>
                </a:lnTo>
                <a:lnTo>
                  <a:pt x="4096624" y="2640546"/>
                </a:lnTo>
                <a:lnTo>
                  <a:pt x="4073177" y="2679743"/>
                </a:lnTo>
                <a:lnTo>
                  <a:pt x="4047670" y="2717501"/>
                </a:lnTo>
                <a:lnTo>
                  <a:pt x="4020179" y="2753741"/>
                </a:lnTo>
                <a:lnTo>
                  <a:pt x="3990784" y="2788387"/>
                </a:lnTo>
                <a:lnTo>
                  <a:pt x="3959560" y="2821360"/>
                </a:lnTo>
                <a:lnTo>
                  <a:pt x="3926587" y="2852584"/>
                </a:lnTo>
                <a:lnTo>
                  <a:pt x="3891941" y="2881980"/>
                </a:lnTo>
                <a:lnTo>
                  <a:pt x="3855701" y="2909470"/>
                </a:lnTo>
                <a:lnTo>
                  <a:pt x="3817943" y="2934977"/>
                </a:lnTo>
                <a:lnTo>
                  <a:pt x="3778746" y="2958424"/>
                </a:lnTo>
                <a:lnTo>
                  <a:pt x="3738188" y="2979732"/>
                </a:lnTo>
                <a:lnTo>
                  <a:pt x="3696345" y="2998825"/>
                </a:lnTo>
                <a:lnTo>
                  <a:pt x="3653296" y="3015624"/>
                </a:lnTo>
                <a:lnTo>
                  <a:pt x="3609119" y="3030051"/>
                </a:lnTo>
                <a:lnTo>
                  <a:pt x="3563890" y="3042029"/>
                </a:lnTo>
                <a:lnTo>
                  <a:pt x="3517688" y="3051481"/>
                </a:lnTo>
                <a:lnTo>
                  <a:pt x="3470591" y="3058328"/>
                </a:lnTo>
                <a:lnTo>
                  <a:pt x="3422675" y="3062494"/>
                </a:lnTo>
                <a:lnTo>
                  <a:pt x="3374019" y="3063899"/>
                </a:lnTo>
                <a:close/>
              </a:path>
            </a:pathLst>
          </a:custGeom>
          <a:solidFill>
            <a:srgbClr val="FFE49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10">
            <a:extLst>
              <a:ext uri="{FF2B5EF4-FFF2-40B4-BE49-F238E27FC236}">
                <a16:creationId xmlns:a16="http://schemas.microsoft.com/office/drawing/2014/main" id="{207ABFA5-0A92-FD3F-B933-1996ECAB6A7E}"/>
              </a:ext>
            </a:extLst>
          </p:cNvPr>
          <p:cNvSpPr/>
          <p:nvPr/>
        </p:nvSpPr>
        <p:spPr>
          <a:xfrm>
            <a:off x="3450139" y="1526514"/>
            <a:ext cx="5603240" cy="4086013"/>
          </a:xfrm>
          <a:custGeom>
            <a:avLst/>
            <a:gdLst/>
            <a:ahLst/>
            <a:cxnLst/>
            <a:rect l="l" t="t" r="r" b="b"/>
            <a:pathLst>
              <a:path w="4202430" h="3064510">
                <a:moveTo>
                  <a:pt x="0" y="828080"/>
                </a:moveTo>
                <a:lnTo>
                  <a:pt x="1405" y="779424"/>
                </a:lnTo>
                <a:lnTo>
                  <a:pt x="5571" y="731508"/>
                </a:lnTo>
                <a:lnTo>
                  <a:pt x="12418" y="684410"/>
                </a:lnTo>
                <a:lnTo>
                  <a:pt x="21870" y="638209"/>
                </a:lnTo>
                <a:lnTo>
                  <a:pt x="33848" y="592980"/>
                </a:lnTo>
                <a:lnTo>
                  <a:pt x="48275" y="548802"/>
                </a:lnTo>
                <a:lnTo>
                  <a:pt x="65074" y="505754"/>
                </a:lnTo>
                <a:lnTo>
                  <a:pt x="84167" y="463911"/>
                </a:lnTo>
                <a:lnTo>
                  <a:pt x="105475" y="423353"/>
                </a:lnTo>
                <a:lnTo>
                  <a:pt x="128922" y="384156"/>
                </a:lnTo>
                <a:lnTo>
                  <a:pt x="154429" y="346398"/>
                </a:lnTo>
                <a:lnTo>
                  <a:pt x="181919" y="310158"/>
                </a:lnTo>
                <a:lnTo>
                  <a:pt x="211315" y="275512"/>
                </a:lnTo>
                <a:lnTo>
                  <a:pt x="242539" y="242539"/>
                </a:lnTo>
                <a:lnTo>
                  <a:pt x="275512" y="211315"/>
                </a:lnTo>
                <a:lnTo>
                  <a:pt x="310158" y="181919"/>
                </a:lnTo>
                <a:lnTo>
                  <a:pt x="346398" y="154429"/>
                </a:lnTo>
                <a:lnTo>
                  <a:pt x="384156" y="128922"/>
                </a:lnTo>
                <a:lnTo>
                  <a:pt x="423352" y="105475"/>
                </a:lnTo>
                <a:lnTo>
                  <a:pt x="463911" y="84167"/>
                </a:lnTo>
                <a:lnTo>
                  <a:pt x="505753" y="65074"/>
                </a:lnTo>
                <a:lnTo>
                  <a:pt x="548802" y="48275"/>
                </a:lnTo>
                <a:lnTo>
                  <a:pt x="592980" y="33848"/>
                </a:lnTo>
                <a:lnTo>
                  <a:pt x="638208" y="21870"/>
                </a:lnTo>
                <a:lnTo>
                  <a:pt x="684410" y="12418"/>
                </a:lnTo>
                <a:lnTo>
                  <a:pt x="731508" y="5571"/>
                </a:lnTo>
                <a:lnTo>
                  <a:pt x="779424" y="1405"/>
                </a:lnTo>
                <a:lnTo>
                  <a:pt x="828079" y="0"/>
                </a:lnTo>
                <a:lnTo>
                  <a:pt x="3374019" y="0"/>
                </a:lnTo>
                <a:lnTo>
                  <a:pt x="3424520" y="1539"/>
                </a:lnTo>
                <a:lnTo>
                  <a:pt x="3474575" y="6124"/>
                </a:lnTo>
                <a:lnTo>
                  <a:pt x="3524058" y="13702"/>
                </a:lnTo>
                <a:lnTo>
                  <a:pt x="3572841" y="24220"/>
                </a:lnTo>
                <a:lnTo>
                  <a:pt x="3620799" y="37625"/>
                </a:lnTo>
                <a:lnTo>
                  <a:pt x="3667805" y="53866"/>
                </a:lnTo>
                <a:lnTo>
                  <a:pt x="3713733" y="72890"/>
                </a:lnTo>
                <a:lnTo>
                  <a:pt x="3758455" y="94644"/>
                </a:lnTo>
                <a:lnTo>
                  <a:pt x="3801846" y="119076"/>
                </a:lnTo>
                <a:lnTo>
                  <a:pt x="3843778" y="146135"/>
                </a:lnTo>
                <a:lnTo>
                  <a:pt x="3884126" y="175766"/>
                </a:lnTo>
                <a:lnTo>
                  <a:pt x="3922762" y="207918"/>
                </a:lnTo>
                <a:lnTo>
                  <a:pt x="3959560" y="242539"/>
                </a:lnTo>
                <a:lnTo>
                  <a:pt x="3994181" y="279337"/>
                </a:lnTo>
                <a:lnTo>
                  <a:pt x="4026333" y="317973"/>
                </a:lnTo>
                <a:lnTo>
                  <a:pt x="4055965" y="358321"/>
                </a:lnTo>
                <a:lnTo>
                  <a:pt x="4083023" y="400253"/>
                </a:lnTo>
                <a:lnTo>
                  <a:pt x="4107455" y="443644"/>
                </a:lnTo>
                <a:lnTo>
                  <a:pt x="4129209" y="488366"/>
                </a:lnTo>
                <a:lnTo>
                  <a:pt x="4148233" y="534294"/>
                </a:lnTo>
                <a:lnTo>
                  <a:pt x="4164474" y="581300"/>
                </a:lnTo>
                <a:lnTo>
                  <a:pt x="4177879" y="629258"/>
                </a:lnTo>
                <a:lnTo>
                  <a:pt x="4188397" y="678041"/>
                </a:lnTo>
                <a:lnTo>
                  <a:pt x="4195975" y="727524"/>
                </a:lnTo>
                <a:lnTo>
                  <a:pt x="4200560" y="777579"/>
                </a:lnTo>
                <a:lnTo>
                  <a:pt x="4202099" y="828080"/>
                </a:lnTo>
                <a:lnTo>
                  <a:pt x="4202099" y="2235819"/>
                </a:lnTo>
                <a:lnTo>
                  <a:pt x="4200694" y="2284475"/>
                </a:lnTo>
                <a:lnTo>
                  <a:pt x="4196528" y="2332391"/>
                </a:lnTo>
                <a:lnTo>
                  <a:pt x="4189681" y="2379489"/>
                </a:lnTo>
                <a:lnTo>
                  <a:pt x="4180229" y="2425690"/>
                </a:lnTo>
                <a:lnTo>
                  <a:pt x="4168251" y="2470919"/>
                </a:lnTo>
                <a:lnTo>
                  <a:pt x="4153824" y="2515097"/>
                </a:lnTo>
                <a:lnTo>
                  <a:pt x="4137025" y="2558145"/>
                </a:lnTo>
                <a:lnTo>
                  <a:pt x="4117932" y="2599988"/>
                </a:lnTo>
                <a:lnTo>
                  <a:pt x="4096624" y="2640546"/>
                </a:lnTo>
                <a:lnTo>
                  <a:pt x="4073177" y="2679743"/>
                </a:lnTo>
                <a:lnTo>
                  <a:pt x="4047670" y="2717501"/>
                </a:lnTo>
                <a:lnTo>
                  <a:pt x="4020179" y="2753741"/>
                </a:lnTo>
                <a:lnTo>
                  <a:pt x="3990784" y="2788387"/>
                </a:lnTo>
                <a:lnTo>
                  <a:pt x="3959560" y="2821360"/>
                </a:lnTo>
                <a:lnTo>
                  <a:pt x="3926587" y="2852584"/>
                </a:lnTo>
                <a:lnTo>
                  <a:pt x="3891941" y="2881980"/>
                </a:lnTo>
                <a:lnTo>
                  <a:pt x="3855701" y="2909470"/>
                </a:lnTo>
                <a:lnTo>
                  <a:pt x="3817943" y="2934977"/>
                </a:lnTo>
                <a:lnTo>
                  <a:pt x="3778746" y="2958424"/>
                </a:lnTo>
                <a:lnTo>
                  <a:pt x="3738188" y="2979732"/>
                </a:lnTo>
                <a:lnTo>
                  <a:pt x="3696345" y="2998825"/>
                </a:lnTo>
                <a:lnTo>
                  <a:pt x="3653296" y="3015624"/>
                </a:lnTo>
                <a:lnTo>
                  <a:pt x="3609119" y="3030051"/>
                </a:lnTo>
                <a:lnTo>
                  <a:pt x="3563890" y="3042029"/>
                </a:lnTo>
                <a:lnTo>
                  <a:pt x="3517688" y="3051481"/>
                </a:lnTo>
                <a:lnTo>
                  <a:pt x="3470591" y="3058328"/>
                </a:lnTo>
                <a:lnTo>
                  <a:pt x="3422675" y="3062494"/>
                </a:lnTo>
                <a:lnTo>
                  <a:pt x="3374019" y="3063899"/>
                </a:lnTo>
                <a:lnTo>
                  <a:pt x="828079" y="3063899"/>
                </a:lnTo>
                <a:lnTo>
                  <a:pt x="779424" y="3062494"/>
                </a:lnTo>
                <a:lnTo>
                  <a:pt x="731508" y="3058328"/>
                </a:lnTo>
                <a:lnTo>
                  <a:pt x="684410" y="3051481"/>
                </a:lnTo>
                <a:lnTo>
                  <a:pt x="638208" y="3042029"/>
                </a:lnTo>
                <a:lnTo>
                  <a:pt x="592980" y="3030051"/>
                </a:lnTo>
                <a:lnTo>
                  <a:pt x="548802" y="3015624"/>
                </a:lnTo>
                <a:lnTo>
                  <a:pt x="505753" y="2998825"/>
                </a:lnTo>
                <a:lnTo>
                  <a:pt x="463911" y="2979732"/>
                </a:lnTo>
                <a:lnTo>
                  <a:pt x="423352" y="2958424"/>
                </a:lnTo>
                <a:lnTo>
                  <a:pt x="384156" y="2934977"/>
                </a:lnTo>
                <a:lnTo>
                  <a:pt x="346398" y="2909470"/>
                </a:lnTo>
                <a:lnTo>
                  <a:pt x="310158" y="2881980"/>
                </a:lnTo>
                <a:lnTo>
                  <a:pt x="275512" y="2852584"/>
                </a:lnTo>
                <a:lnTo>
                  <a:pt x="242539" y="2821360"/>
                </a:lnTo>
                <a:lnTo>
                  <a:pt x="211315" y="2788387"/>
                </a:lnTo>
                <a:lnTo>
                  <a:pt x="181919" y="2753741"/>
                </a:lnTo>
                <a:lnTo>
                  <a:pt x="154429" y="2717501"/>
                </a:lnTo>
                <a:lnTo>
                  <a:pt x="128922" y="2679743"/>
                </a:lnTo>
                <a:lnTo>
                  <a:pt x="105475" y="2640546"/>
                </a:lnTo>
                <a:lnTo>
                  <a:pt x="84167" y="2599988"/>
                </a:lnTo>
                <a:lnTo>
                  <a:pt x="65074" y="2558145"/>
                </a:lnTo>
                <a:lnTo>
                  <a:pt x="48275" y="2515097"/>
                </a:lnTo>
                <a:lnTo>
                  <a:pt x="33848" y="2470919"/>
                </a:lnTo>
                <a:lnTo>
                  <a:pt x="21870" y="2425690"/>
                </a:lnTo>
                <a:lnTo>
                  <a:pt x="12418" y="2379489"/>
                </a:lnTo>
                <a:lnTo>
                  <a:pt x="5571" y="2332391"/>
                </a:lnTo>
                <a:lnTo>
                  <a:pt x="1405" y="2284475"/>
                </a:lnTo>
                <a:lnTo>
                  <a:pt x="0" y="2235819"/>
                </a:lnTo>
                <a:lnTo>
                  <a:pt x="0" y="828080"/>
                </a:lnTo>
                <a:close/>
              </a:path>
              <a:path w="4202430" h="3064510">
                <a:moveTo>
                  <a:pt x="2101049" y="0"/>
                </a:moveTo>
                <a:lnTo>
                  <a:pt x="2101049" y="3063899"/>
                </a:lnTo>
              </a:path>
              <a:path w="4202430" h="3064510">
                <a:moveTo>
                  <a:pt x="0" y="1531949"/>
                </a:moveTo>
                <a:lnTo>
                  <a:pt x="4202099" y="1531949"/>
                </a:lnTo>
              </a:path>
            </a:pathLst>
          </a:custGeom>
          <a:ln w="19049">
            <a:solidFill>
              <a:srgbClr val="6AA84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 txBox="1"/>
          <p:nvPr/>
        </p:nvSpPr>
        <p:spPr>
          <a:xfrm>
            <a:off x="2046784" y="1858634"/>
            <a:ext cx="474489" cy="35915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3673"/>
              </a:lnSpc>
            </a:pPr>
            <a:r>
              <a:rPr sz="3200" dirty="0">
                <a:solidFill>
                  <a:srgbClr val="6AA84F"/>
                </a:solidFill>
                <a:latin typeface="Arial"/>
                <a:cs typeface="Arial"/>
              </a:rPr>
              <a:t>Выполняют</a:t>
            </a:r>
            <a:r>
              <a:rPr sz="3200" spc="-207" dirty="0">
                <a:solidFill>
                  <a:srgbClr val="6AA84F"/>
                </a:solidFill>
                <a:latin typeface="Arial"/>
                <a:cs typeface="Arial"/>
              </a:rPr>
              <a:t> </a:t>
            </a:r>
            <a:r>
              <a:rPr sz="3200" spc="-13" dirty="0">
                <a:solidFill>
                  <a:srgbClr val="6AA84F"/>
                </a:solidFill>
                <a:latin typeface="Arial"/>
                <a:cs typeface="Arial"/>
              </a:rPr>
              <a:t>задачу</a:t>
            </a:r>
            <a:endParaRPr sz="3200" dirty="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313045" y="2634181"/>
            <a:ext cx="1870287" cy="1822027"/>
            <a:chOff x="4583650" y="1144949"/>
            <a:chExt cx="1402715" cy="1366520"/>
          </a:xfrm>
        </p:grpSpPr>
        <p:sp>
          <p:nvSpPr>
            <p:cNvPr id="13" name="object 13"/>
            <p:cNvSpPr/>
            <p:nvPr/>
          </p:nvSpPr>
          <p:spPr>
            <a:xfrm>
              <a:off x="4593175" y="1154474"/>
              <a:ext cx="1383665" cy="1347470"/>
            </a:xfrm>
            <a:custGeom>
              <a:avLst/>
              <a:gdLst/>
              <a:ahLst/>
              <a:cxnLst/>
              <a:rect l="l" t="t" r="r" b="b"/>
              <a:pathLst>
                <a:path w="1383664" h="1347470">
                  <a:moveTo>
                    <a:pt x="691649" y="1346999"/>
                  </a:moveTo>
                  <a:lnTo>
                    <a:pt x="642255" y="1345308"/>
                  </a:lnTo>
                  <a:lnTo>
                    <a:pt x="593797" y="1340311"/>
                  </a:lnTo>
                  <a:lnTo>
                    <a:pt x="546394" y="1332122"/>
                  </a:lnTo>
                  <a:lnTo>
                    <a:pt x="500162" y="1320855"/>
                  </a:lnTo>
                  <a:lnTo>
                    <a:pt x="455219" y="1306623"/>
                  </a:lnTo>
                  <a:lnTo>
                    <a:pt x="411682" y="1289541"/>
                  </a:lnTo>
                  <a:lnTo>
                    <a:pt x="369667" y="1269723"/>
                  </a:lnTo>
                  <a:lnTo>
                    <a:pt x="329291" y="1247283"/>
                  </a:lnTo>
                  <a:lnTo>
                    <a:pt x="290673" y="1222334"/>
                  </a:lnTo>
                  <a:lnTo>
                    <a:pt x="253927" y="1194991"/>
                  </a:lnTo>
                  <a:lnTo>
                    <a:pt x="219173" y="1165367"/>
                  </a:lnTo>
                  <a:lnTo>
                    <a:pt x="186526" y="1133577"/>
                  </a:lnTo>
                  <a:lnTo>
                    <a:pt x="156105" y="1099735"/>
                  </a:lnTo>
                  <a:lnTo>
                    <a:pt x="128025" y="1063954"/>
                  </a:lnTo>
                  <a:lnTo>
                    <a:pt x="102404" y="1026349"/>
                  </a:lnTo>
                  <a:lnTo>
                    <a:pt x="79359" y="987033"/>
                  </a:lnTo>
                  <a:lnTo>
                    <a:pt x="59006" y="946120"/>
                  </a:lnTo>
                  <a:lnTo>
                    <a:pt x="41464" y="903725"/>
                  </a:lnTo>
                  <a:lnTo>
                    <a:pt x="26849" y="859962"/>
                  </a:lnTo>
                  <a:lnTo>
                    <a:pt x="15278" y="814943"/>
                  </a:lnTo>
                  <a:lnTo>
                    <a:pt x="6868" y="768784"/>
                  </a:lnTo>
                  <a:lnTo>
                    <a:pt x="1736" y="721598"/>
                  </a:lnTo>
                  <a:lnTo>
                    <a:pt x="0" y="673499"/>
                  </a:lnTo>
                  <a:lnTo>
                    <a:pt x="1736" y="625401"/>
                  </a:lnTo>
                  <a:lnTo>
                    <a:pt x="6868" y="578215"/>
                  </a:lnTo>
                  <a:lnTo>
                    <a:pt x="15278" y="532056"/>
                  </a:lnTo>
                  <a:lnTo>
                    <a:pt x="26849" y="487038"/>
                  </a:lnTo>
                  <a:lnTo>
                    <a:pt x="41464" y="443274"/>
                  </a:lnTo>
                  <a:lnTo>
                    <a:pt x="59006" y="400879"/>
                  </a:lnTo>
                  <a:lnTo>
                    <a:pt x="79359" y="359966"/>
                  </a:lnTo>
                  <a:lnTo>
                    <a:pt x="102404" y="320650"/>
                  </a:lnTo>
                  <a:lnTo>
                    <a:pt x="128025" y="283045"/>
                  </a:lnTo>
                  <a:lnTo>
                    <a:pt x="156105" y="247264"/>
                  </a:lnTo>
                  <a:lnTo>
                    <a:pt x="186526" y="213422"/>
                  </a:lnTo>
                  <a:lnTo>
                    <a:pt x="219173" y="181632"/>
                  </a:lnTo>
                  <a:lnTo>
                    <a:pt x="253927" y="152008"/>
                  </a:lnTo>
                  <a:lnTo>
                    <a:pt x="290673" y="124665"/>
                  </a:lnTo>
                  <a:lnTo>
                    <a:pt x="329291" y="99716"/>
                  </a:lnTo>
                  <a:lnTo>
                    <a:pt x="369667" y="77276"/>
                  </a:lnTo>
                  <a:lnTo>
                    <a:pt x="411682" y="57458"/>
                  </a:lnTo>
                  <a:lnTo>
                    <a:pt x="455219" y="40376"/>
                  </a:lnTo>
                  <a:lnTo>
                    <a:pt x="500162" y="26144"/>
                  </a:lnTo>
                  <a:lnTo>
                    <a:pt x="546394" y="14877"/>
                  </a:lnTo>
                  <a:lnTo>
                    <a:pt x="593797" y="6688"/>
                  </a:lnTo>
                  <a:lnTo>
                    <a:pt x="642255" y="1691"/>
                  </a:lnTo>
                  <a:lnTo>
                    <a:pt x="691649" y="0"/>
                  </a:lnTo>
                  <a:lnTo>
                    <a:pt x="741462" y="1747"/>
                  </a:lnTo>
                  <a:lnTo>
                    <a:pt x="790728" y="6943"/>
                  </a:lnTo>
                  <a:lnTo>
                    <a:pt x="839273" y="15516"/>
                  </a:lnTo>
                  <a:lnTo>
                    <a:pt x="886921" y="27397"/>
                  </a:lnTo>
                  <a:lnTo>
                    <a:pt x="933499" y="42516"/>
                  </a:lnTo>
                  <a:lnTo>
                    <a:pt x="978833" y="60801"/>
                  </a:lnTo>
                  <a:lnTo>
                    <a:pt x="1022747" y="82182"/>
                  </a:lnTo>
                  <a:lnTo>
                    <a:pt x="1065067" y="106589"/>
                  </a:lnTo>
                  <a:lnTo>
                    <a:pt x="1105619" y="133952"/>
                  </a:lnTo>
                  <a:lnTo>
                    <a:pt x="1144228" y="164200"/>
                  </a:lnTo>
                  <a:lnTo>
                    <a:pt x="1180720" y="197263"/>
                  </a:lnTo>
                  <a:lnTo>
                    <a:pt x="1214674" y="232798"/>
                  </a:lnTo>
                  <a:lnTo>
                    <a:pt x="1245737" y="270394"/>
                  </a:lnTo>
                  <a:lnTo>
                    <a:pt x="1273837" y="309881"/>
                  </a:lnTo>
                  <a:lnTo>
                    <a:pt x="1298902" y="351091"/>
                  </a:lnTo>
                  <a:lnTo>
                    <a:pt x="1320860" y="393853"/>
                  </a:lnTo>
                  <a:lnTo>
                    <a:pt x="1339638" y="437996"/>
                  </a:lnTo>
                  <a:lnTo>
                    <a:pt x="1355163" y="483352"/>
                  </a:lnTo>
                  <a:lnTo>
                    <a:pt x="1367364" y="529750"/>
                  </a:lnTo>
                  <a:lnTo>
                    <a:pt x="1376169" y="577021"/>
                  </a:lnTo>
                  <a:lnTo>
                    <a:pt x="1381505" y="624994"/>
                  </a:lnTo>
                  <a:lnTo>
                    <a:pt x="1383299" y="673499"/>
                  </a:lnTo>
                  <a:lnTo>
                    <a:pt x="1381563" y="721598"/>
                  </a:lnTo>
                  <a:lnTo>
                    <a:pt x="1376431" y="768784"/>
                  </a:lnTo>
                  <a:lnTo>
                    <a:pt x="1368021" y="814943"/>
                  </a:lnTo>
                  <a:lnTo>
                    <a:pt x="1356450" y="859962"/>
                  </a:lnTo>
                  <a:lnTo>
                    <a:pt x="1341835" y="903725"/>
                  </a:lnTo>
                  <a:lnTo>
                    <a:pt x="1324293" y="946120"/>
                  </a:lnTo>
                  <a:lnTo>
                    <a:pt x="1303940" y="987033"/>
                  </a:lnTo>
                  <a:lnTo>
                    <a:pt x="1280895" y="1026349"/>
                  </a:lnTo>
                  <a:lnTo>
                    <a:pt x="1255274" y="1063954"/>
                  </a:lnTo>
                  <a:lnTo>
                    <a:pt x="1227194" y="1099735"/>
                  </a:lnTo>
                  <a:lnTo>
                    <a:pt x="1196773" y="1133577"/>
                  </a:lnTo>
                  <a:lnTo>
                    <a:pt x="1164126" y="1165367"/>
                  </a:lnTo>
                  <a:lnTo>
                    <a:pt x="1129372" y="1194991"/>
                  </a:lnTo>
                  <a:lnTo>
                    <a:pt x="1092626" y="1222334"/>
                  </a:lnTo>
                  <a:lnTo>
                    <a:pt x="1054008" y="1247283"/>
                  </a:lnTo>
                  <a:lnTo>
                    <a:pt x="1013632" y="1269723"/>
                  </a:lnTo>
                  <a:lnTo>
                    <a:pt x="971617" y="1289541"/>
                  </a:lnTo>
                  <a:lnTo>
                    <a:pt x="928080" y="1306623"/>
                  </a:lnTo>
                  <a:lnTo>
                    <a:pt x="883137" y="1320855"/>
                  </a:lnTo>
                  <a:lnTo>
                    <a:pt x="836905" y="1332122"/>
                  </a:lnTo>
                  <a:lnTo>
                    <a:pt x="789502" y="1340311"/>
                  </a:lnTo>
                  <a:lnTo>
                    <a:pt x="741044" y="1345308"/>
                  </a:lnTo>
                  <a:lnTo>
                    <a:pt x="691649" y="13469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593175" y="1154474"/>
              <a:ext cx="1383665" cy="1347470"/>
            </a:xfrm>
            <a:custGeom>
              <a:avLst/>
              <a:gdLst/>
              <a:ahLst/>
              <a:cxnLst/>
              <a:rect l="l" t="t" r="r" b="b"/>
              <a:pathLst>
                <a:path w="1383664" h="1347470">
                  <a:moveTo>
                    <a:pt x="0" y="673499"/>
                  </a:moveTo>
                  <a:lnTo>
                    <a:pt x="1736" y="625401"/>
                  </a:lnTo>
                  <a:lnTo>
                    <a:pt x="6868" y="578215"/>
                  </a:lnTo>
                  <a:lnTo>
                    <a:pt x="15278" y="532056"/>
                  </a:lnTo>
                  <a:lnTo>
                    <a:pt x="26849" y="487038"/>
                  </a:lnTo>
                  <a:lnTo>
                    <a:pt x="41464" y="443274"/>
                  </a:lnTo>
                  <a:lnTo>
                    <a:pt x="59006" y="400879"/>
                  </a:lnTo>
                  <a:lnTo>
                    <a:pt x="79359" y="359966"/>
                  </a:lnTo>
                  <a:lnTo>
                    <a:pt x="102404" y="320650"/>
                  </a:lnTo>
                  <a:lnTo>
                    <a:pt x="128025" y="283045"/>
                  </a:lnTo>
                  <a:lnTo>
                    <a:pt x="156105" y="247264"/>
                  </a:lnTo>
                  <a:lnTo>
                    <a:pt x="186526" y="213422"/>
                  </a:lnTo>
                  <a:lnTo>
                    <a:pt x="219173" y="181632"/>
                  </a:lnTo>
                  <a:lnTo>
                    <a:pt x="253927" y="152008"/>
                  </a:lnTo>
                  <a:lnTo>
                    <a:pt x="290673" y="124665"/>
                  </a:lnTo>
                  <a:lnTo>
                    <a:pt x="329291" y="99716"/>
                  </a:lnTo>
                  <a:lnTo>
                    <a:pt x="369667" y="77276"/>
                  </a:lnTo>
                  <a:lnTo>
                    <a:pt x="411682" y="57458"/>
                  </a:lnTo>
                  <a:lnTo>
                    <a:pt x="455219" y="40376"/>
                  </a:lnTo>
                  <a:lnTo>
                    <a:pt x="500162" y="26144"/>
                  </a:lnTo>
                  <a:lnTo>
                    <a:pt x="546394" y="14877"/>
                  </a:lnTo>
                  <a:lnTo>
                    <a:pt x="593797" y="6688"/>
                  </a:lnTo>
                  <a:lnTo>
                    <a:pt x="642255" y="1691"/>
                  </a:lnTo>
                  <a:lnTo>
                    <a:pt x="691649" y="0"/>
                  </a:lnTo>
                  <a:lnTo>
                    <a:pt x="741462" y="1747"/>
                  </a:lnTo>
                  <a:lnTo>
                    <a:pt x="790728" y="6943"/>
                  </a:lnTo>
                  <a:lnTo>
                    <a:pt x="839273" y="15516"/>
                  </a:lnTo>
                  <a:lnTo>
                    <a:pt x="886921" y="27397"/>
                  </a:lnTo>
                  <a:lnTo>
                    <a:pt x="933499" y="42516"/>
                  </a:lnTo>
                  <a:lnTo>
                    <a:pt x="978833" y="60801"/>
                  </a:lnTo>
                  <a:lnTo>
                    <a:pt x="1022747" y="82182"/>
                  </a:lnTo>
                  <a:lnTo>
                    <a:pt x="1065067" y="106589"/>
                  </a:lnTo>
                  <a:lnTo>
                    <a:pt x="1105619" y="133952"/>
                  </a:lnTo>
                  <a:lnTo>
                    <a:pt x="1144228" y="164200"/>
                  </a:lnTo>
                  <a:lnTo>
                    <a:pt x="1180720" y="197263"/>
                  </a:lnTo>
                  <a:lnTo>
                    <a:pt x="1214674" y="232798"/>
                  </a:lnTo>
                  <a:lnTo>
                    <a:pt x="1245737" y="270394"/>
                  </a:lnTo>
                  <a:lnTo>
                    <a:pt x="1273837" y="309881"/>
                  </a:lnTo>
                  <a:lnTo>
                    <a:pt x="1298902" y="351091"/>
                  </a:lnTo>
                  <a:lnTo>
                    <a:pt x="1320860" y="393853"/>
                  </a:lnTo>
                  <a:lnTo>
                    <a:pt x="1339638" y="437996"/>
                  </a:lnTo>
                  <a:lnTo>
                    <a:pt x="1355163" y="483352"/>
                  </a:lnTo>
                  <a:lnTo>
                    <a:pt x="1367364" y="529750"/>
                  </a:lnTo>
                  <a:lnTo>
                    <a:pt x="1376169" y="577021"/>
                  </a:lnTo>
                  <a:lnTo>
                    <a:pt x="1381505" y="624994"/>
                  </a:lnTo>
                  <a:lnTo>
                    <a:pt x="1383299" y="673499"/>
                  </a:lnTo>
                  <a:lnTo>
                    <a:pt x="1381563" y="721598"/>
                  </a:lnTo>
                  <a:lnTo>
                    <a:pt x="1376431" y="768784"/>
                  </a:lnTo>
                  <a:lnTo>
                    <a:pt x="1368021" y="814943"/>
                  </a:lnTo>
                  <a:lnTo>
                    <a:pt x="1356450" y="859962"/>
                  </a:lnTo>
                  <a:lnTo>
                    <a:pt x="1341835" y="903725"/>
                  </a:lnTo>
                  <a:lnTo>
                    <a:pt x="1324293" y="946120"/>
                  </a:lnTo>
                  <a:lnTo>
                    <a:pt x="1303940" y="987033"/>
                  </a:lnTo>
                  <a:lnTo>
                    <a:pt x="1280895" y="1026349"/>
                  </a:lnTo>
                  <a:lnTo>
                    <a:pt x="1255274" y="1063954"/>
                  </a:lnTo>
                  <a:lnTo>
                    <a:pt x="1227194" y="1099735"/>
                  </a:lnTo>
                  <a:lnTo>
                    <a:pt x="1196773" y="1133577"/>
                  </a:lnTo>
                  <a:lnTo>
                    <a:pt x="1164126" y="1165367"/>
                  </a:lnTo>
                  <a:lnTo>
                    <a:pt x="1129372" y="1194991"/>
                  </a:lnTo>
                  <a:lnTo>
                    <a:pt x="1092626" y="1222334"/>
                  </a:lnTo>
                  <a:lnTo>
                    <a:pt x="1054008" y="1247283"/>
                  </a:lnTo>
                  <a:lnTo>
                    <a:pt x="1013632" y="1269723"/>
                  </a:lnTo>
                  <a:lnTo>
                    <a:pt x="971617" y="1289541"/>
                  </a:lnTo>
                  <a:lnTo>
                    <a:pt x="928080" y="1306623"/>
                  </a:lnTo>
                  <a:lnTo>
                    <a:pt x="883137" y="1320855"/>
                  </a:lnTo>
                  <a:lnTo>
                    <a:pt x="836905" y="1332122"/>
                  </a:lnTo>
                  <a:lnTo>
                    <a:pt x="789502" y="1340311"/>
                  </a:lnTo>
                  <a:lnTo>
                    <a:pt x="741044" y="1345308"/>
                  </a:lnTo>
                  <a:lnTo>
                    <a:pt x="691649" y="1346999"/>
                  </a:lnTo>
                  <a:lnTo>
                    <a:pt x="642255" y="1345308"/>
                  </a:lnTo>
                  <a:lnTo>
                    <a:pt x="593797" y="1340311"/>
                  </a:lnTo>
                  <a:lnTo>
                    <a:pt x="546394" y="1332122"/>
                  </a:lnTo>
                  <a:lnTo>
                    <a:pt x="500162" y="1320855"/>
                  </a:lnTo>
                  <a:lnTo>
                    <a:pt x="455219" y="1306623"/>
                  </a:lnTo>
                  <a:lnTo>
                    <a:pt x="411682" y="1289541"/>
                  </a:lnTo>
                  <a:lnTo>
                    <a:pt x="369667" y="1269723"/>
                  </a:lnTo>
                  <a:lnTo>
                    <a:pt x="329291" y="1247283"/>
                  </a:lnTo>
                  <a:lnTo>
                    <a:pt x="290673" y="1222334"/>
                  </a:lnTo>
                  <a:lnTo>
                    <a:pt x="253927" y="1194991"/>
                  </a:lnTo>
                  <a:lnTo>
                    <a:pt x="219173" y="1165367"/>
                  </a:lnTo>
                  <a:lnTo>
                    <a:pt x="186526" y="1133577"/>
                  </a:lnTo>
                  <a:lnTo>
                    <a:pt x="156105" y="1099735"/>
                  </a:lnTo>
                  <a:lnTo>
                    <a:pt x="128025" y="1063954"/>
                  </a:lnTo>
                  <a:lnTo>
                    <a:pt x="102404" y="1026349"/>
                  </a:lnTo>
                  <a:lnTo>
                    <a:pt x="79359" y="987033"/>
                  </a:lnTo>
                  <a:lnTo>
                    <a:pt x="59006" y="946120"/>
                  </a:lnTo>
                  <a:lnTo>
                    <a:pt x="41464" y="903725"/>
                  </a:lnTo>
                  <a:lnTo>
                    <a:pt x="26849" y="859962"/>
                  </a:lnTo>
                  <a:lnTo>
                    <a:pt x="15278" y="814943"/>
                  </a:lnTo>
                  <a:lnTo>
                    <a:pt x="6868" y="768784"/>
                  </a:lnTo>
                  <a:lnTo>
                    <a:pt x="1736" y="721598"/>
                  </a:lnTo>
                  <a:lnTo>
                    <a:pt x="0" y="673499"/>
                  </a:lnTo>
                  <a:close/>
                </a:path>
              </a:pathLst>
            </a:custGeom>
            <a:ln w="19049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838118" y="2348059"/>
            <a:ext cx="752343" cy="75607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2193"/>
              </a:lnSpc>
            </a:pPr>
            <a:r>
              <a:rPr sz="1867" spc="-13" dirty="0">
                <a:latin typeface="Arial"/>
                <a:cs typeface="Arial"/>
              </a:rPr>
              <a:t>Лучше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38118" y="4064806"/>
            <a:ext cx="282129" cy="59859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2193"/>
              </a:lnSpc>
            </a:pPr>
            <a:r>
              <a:rPr sz="1867" spc="-27" dirty="0">
                <a:latin typeface="Arial"/>
                <a:cs typeface="Arial"/>
              </a:rPr>
              <a:t>Хуже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801866" y="5722065"/>
            <a:ext cx="8805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"/>
                <a:cs typeface="Arial"/>
              </a:rPr>
              <a:t>Дороже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47040" y="5722065"/>
            <a:ext cx="10388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"/>
                <a:cs typeface="Arial"/>
              </a:rPr>
              <a:t>Дешевле</a:t>
            </a:r>
            <a:endParaRPr sz="1867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66257" y="3351409"/>
            <a:ext cx="1362287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dirty="0">
                <a:latin typeface="Arial"/>
                <a:cs typeface="Arial"/>
              </a:rPr>
              <a:t>+-</a:t>
            </a:r>
            <a:r>
              <a:rPr sz="1333" spc="-20" dirty="0">
                <a:latin typeface="Arial"/>
                <a:cs typeface="Arial"/>
              </a:rPr>
              <a:t> </a:t>
            </a:r>
            <a:r>
              <a:rPr sz="1333" dirty="0">
                <a:latin typeface="Arial"/>
                <a:cs typeface="Arial"/>
              </a:rPr>
              <a:t>те</a:t>
            </a:r>
            <a:r>
              <a:rPr sz="1333" spc="-20" dirty="0">
                <a:latin typeface="Arial"/>
                <a:cs typeface="Arial"/>
              </a:rPr>
              <a:t> </a:t>
            </a:r>
            <a:r>
              <a:rPr sz="1333" dirty="0">
                <a:latin typeface="Arial"/>
                <a:cs typeface="Arial"/>
              </a:rPr>
              <a:t>же</a:t>
            </a:r>
            <a:r>
              <a:rPr sz="1333" spc="-13" dirty="0">
                <a:latin typeface="Arial"/>
                <a:cs typeface="Arial"/>
              </a:rPr>
              <a:t> клиенты</a:t>
            </a:r>
            <a:endParaRPr sz="1333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930927" y="1590166"/>
            <a:ext cx="2043853" cy="106695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885591">
              <a:lnSpc>
                <a:spcPts val="2200"/>
              </a:lnSpc>
              <a:spcBef>
                <a:spcPts val="240"/>
              </a:spcBef>
            </a:pPr>
            <a:r>
              <a:rPr sz="1867" spc="-13" dirty="0">
                <a:latin typeface="Arial"/>
                <a:cs typeface="Arial"/>
              </a:rPr>
              <a:t>Стратегия Дифференциации</a:t>
            </a:r>
            <a:endParaRPr sz="1867">
              <a:latin typeface="Arial"/>
              <a:cs typeface="Arial"/>
            </a:endParaRPr>
          </a:p>
          <a:p>
            <a:pPr marL="219281">
              <a:spcBef>
                <a:spcPts val="833"/>
              </a:spcBef>
            </a:pPr>
            <a:r>
              <a:rPr sz="2400" b="1" spc="-13" dirty="0">
                <a:latin typeface="Arial"/>
                <a:cs typeface="Arial"/>
              </a:rPr>
              <a:t>UberBlack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522012" y="1590166"/>
            <a:ext cx="2092113" cy="106695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300559">
              <a:lnSpc>
                <a:spcPts val="2200"/>
              </a:lnSpc>
              <a:spcBef>
                <a:spcPts val="240"/>
              </a:spcBef>
            </a:pPr>
            <a:r>
              <a:rPr sz="1867" spc="-13" dirty="0">
                <a:latin typeface="Arial"/>
                <a:cs typeface="Arial"/>
              </a:rPr>
              <a:t>Стратегия Доминирования</a:t>
            </a:r>
            <a:endParaRPr sz="1867">
              <a:latin typeface="Arial"/>
              <a:cs typeface="Arial"/>
            </a:endParaRPr>
          </a:p>
          <a:p>
            <a:pPr marL="1177684">
              <a:spcBef>
                <a:spcPts val="833"/>
              </a:spcBef>
            </a:pPr>
            <a:r>
              <a:rPr sz="2400" b="1" spc="-13" dirty="0">
                <a:latin typeface="Arial"/>
                <a:cs typeface="Arial"/>
              </a:rPr>
              <a:t>UberX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936678" y="4225876"/>
            <a:ext cx="2037927" cy="122236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285320">
              <a:spcBef>
                <a:spcPts val="133"/>
              </a:spcBef>
            </a:pPr>
            <a:r>
              <a:rPr sz="1333" dirty="0">
                <a:latin typeface="Arial"/>
                <a:cs typeface="Arial"/>
              </a:rPr>
              <a:t>Привлекают</a:t>
            </a:r>
            <a:r>
              <a:rPr sz="1333" spc="-87" dirty="0">
                <a:latin typeface="Arial"/>
                <a:cs typeface="Arial"/>
              </a:rPr>
              <a:t> </a:t>
            </a:r>
            <a:r>
              <a:rPr sz="1333" spc="-13" dirty="0">
                <a:latin typeface="Arial"/>
                <a:cs typeface="Arial"/>
              </a:rPr>
              <a:t>клиентов </a:t>
            </a:r>
            <a:r>
              <a:rPr sz="1333" dirty="0">
                <a:latin typeface="Arial"/>
                <a:cs typeface="Arial"/>
              </a:rPr>
              <a:t>ограниченных</a:t>
            </a:r>
            <a:r>
              <a:rPr sz="1333" spc="-80" dirty="0">
                <a:latin typeface="Arial"/>
                <a:cs typeface="Arial"/>
              </a:rPr>
              <a:t> </a:t>
            </a:r>
            <a:r>
              <a:rPr sz="1333" spc="-67" dirty="0">
                <a:latin typeface="Arial"/>
                <a:cs typeface="Arial"/>
              </a:rPr>
              <a:t>в </a:t>
            </a:r>
            <a:r>
              <a:rPr sz="1333" spc="-13" dirty="0">
                <a:latin typeface="Arial"/>
                <a:cs typeface="Arial"/>
              </a:rPr>
              <a:t>выборе</a:t>
            </a:r>
            <a:endParaRPr sz="1333">
              <a:latin typeface="Arial"/>
              <a:cs typeface="Arial"/>
            </a:endParaRPr>
          </a:p>
          <a:p>
            <a:pPr marL="528307" marR="6773" indent="368291">
              <a:lnSpc>
                <a:spcPts val="2200"/>
              </a:lnSpc>
              <a:spcBef>
                <a:spcPts val="153"/>
              </a:spcBef>
            </a:pPr>
            <a:r>
              <a:rPr sz="1867" spc="-13" dirty="0">
                <a:latin typeface="Arial"/>
                <a:cs typeface="Arial"/>
              </a:rPr>
              <a:t>Стратегия Обособления</a:t>
            </a:r>
            <a:endParaRPr sz="1867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522011" y="4220457"/>
            <a:ext cx="2150533" cy="121999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75719">
              <a:spcBef>
                <a:spcPts val="133"/>
              </a:spcBef>
            </a:pPr>
            <a:r>
              <a:rPr sz="2400" b="1" spc="-13" dirty="0">
                <a:latin typeface="Arial"/>
                <a:cs typeface="Arial"/>
              </a:rPr>
              <a:t>UberPOOL</a:t>
            </a:r>
            <a:endParaRPr sz="2400">
              <a:latin typeface="Arial"/>
              <a:cs typeface="Arial"/>
            </a:endParaRPr>
          </a:p>
          <a:p>
            <a:pPr marL="16933" marR="772987">
              <a:lnSpc>
                <a:spcPts val="2200"/>
              </a:lnSpc>
              <a:spcBef>
                <a:spcPts val="2113"/>
              </a:spcBef>
            </a:pPr>
            <a:r>
              <a:rPr sz="1867" spc="-13" dirty="0">
                <a:latin typeface="Arial"/>
                <a:cs typeface="Arial"/>
              </a:rPr>
              <a:t>Стратегия </a:t>
            </a:r>
            <a:r>
              <a:rPr sz="1867" spc="-27" dirty="0">
                <a:latin typeface="Arial"/>
                <a:cs typeface="Arial"/>
              </a:rPr>
              <a:t>Разрушения</a:t>
            </a:r>
            <a:endParaRPr sz="1867">
              <a:latin typeface="Arial"/>
              <a:cs typeface="Arial"/>
            </a:endParaRPr>
          </a:p>
        </p:txBody>
      </p:sp>
      <p:sp>
        <p:nvSpPr>
          <p:cNvPr id="3" name="object 23">
            <a:extLst>
              <a:ext uri="{FF2B5EF4-FFF2-40B4-BE49-F238E27FC236}">
                <a16:creationId xmlns:a16="http://schemas.microsoft.com/office/drawing/2014/main" id="{F37DF8D3-DA7A-1599-FC83-BDBC29966115}"/>
              </a:ext>
            </a:extLst>
          </p:cNvPr>
          <p:cNvSpPr txBox="1"/>
          <p:nvPr/>
        </p:nvSpPr>
        <p:spPr>
          <a:xfrm>
            <a:off x="5566257" y="6145995"/>
            <a:ext cx="152272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r>
              <a:rPr lang="ru-RU" sz="3200" spc="-13" dirty="0">
                <a:solidFill>
                  <a:srgbClr val="6AA84F"/>
                </a:solidFill>
                <a:latin typeface="Arial"/>
                <a:cs typeface="Arial"/>
              </a:rPr>
              <a:t>Стоят</a:t>
            </a:r>
            <a:endParaRPr lang="ru-RU" sz="3200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C375F1-141B-3249-1A71-E84233C5E42B}"/>
              </a:ext>
            </a:extLst>
          </p:cNvPr>
          <p:cNvSpPr txBox="1"/>
          <p:nvPr/>
        </p:nvSpPr>
        <p:spPr>
          <a:xfrm>
            <a:off x="704653" y="276751"/>
            <a:ext cx="10969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spc="-13" dirty="0">
                <a:latin typeface="+mj-lt"/>
                <a:cs typeface="Trebuchet MS"/>
              </a:rPr>
              <a:t>Стратегии роста в зависимости от способа конкуренции</a:t>
            </a:r>
            <a:endParaRPr lang="ru-RU" sz="3600" dirty="0">
              <a:latin typeface="+mj-lt"/>
              <a:cs typeface="Trebuchet M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1850" y="2665892"/>
            <a:ext cx="10515600" cy="940428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/>
              <a:t>Анализ конкурентов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A340A93-0716-A25F-9CC2-C7042D6A29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289616" y="5905082"/>
            <a:ext cx="2590035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2000" b="1" dirty="0"/>
              <a:t>прогнозирование</a:t>
            </a:r>
            <a:r>
              <a:rPr sz="2000" dirty="0"/>
              <a:t> плана </a:t>
            </a:r>
            <a:r>
              <a:rPr sz="2000" b="1" dirty="0"/>
              <a:t>продаж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22216" y="3851107"/>
            <a:ext cx="3065578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2000" b="1" dirty="0"/>
              <a:t>разработка ассортимента</a:t>
            </a:r>
            <a:r>
              <a:rPr sz="2000" dirty="0"/>
              <a:t> и товарной политики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977280" y="1846284"/>
            <a:ext cx="2850172" cy="58135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6773">
              <a:lnSpc>
                <a:spcPts val="2219"/>
              </a:lnSpc>
              <a:spcBef>
                <a:spcPts val="133"/>
              </a:spcBef>
            </a:pPr>
            <a:r>
              <a:rPr sz="2000" b="1" dirty="0"/>
              <a:t>установление цены</a:t>
            </a:r>
          </a:p>
          <a:p>
            <a:pPr marR="7620">
              <a:lnSpc>
                <a:spcPts val="2200"/>
              </a:lnSpc>
            </a:pPr>
            <a:r>
              <a:rPr lang="ru-RU" sz="2000" dirty="0"/>
              <a:t>на товар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90281" y="1608822"/>
            <a:ext cx="3528176" cy="1146468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751821" algn="r">
              <a:lnSpc>
                <a:spcPts val="2200"/>
              </a:lnSpc>
              <a:spcBef>
                <a:spcPts val="240"/>
              </a:spcBef>
            </a:pPr>
            <a:r>
              <a:rPr lang="ru-RU" sz="2000" b="1" dirty="0"/>
              <a:t>разработка</a:t>
            </a:r>
            <a:r>
              <a:rPr sz="2000" b="1" dirty="0"/>
              <a:t> </a:t>
            </a:r>
            <a:r>
              <a:rPr lang="ru-RU" sz="2000" b="1" dirty="0"/>
              <a:t>продукта</a:t>
            </a:r>
            <a:r>
              <a:rPr sz="2000" dirty="0"/>
              <a:t>:</a:t>
            </a:r>
            <a:br>
              <a:rPr lang="ru-RU" sz="2000" dirty="0"/>
            </a:br>
            <a:r>
              <a:rPr lang="ru-RU" sz="2000" dirty="0"/>
              <a:t>выбор</a:t>
            </a:r>
            <a:r>
              <a:rPr sz="2000" dirty="0"/>
              <a:t> свойств и ключевых характеристик</a:t>
            </a:r>
          </a:p>
          <a:p>
            <a:pPr marR="8466" algn="r">
              <a:lnSpc>
                <a:spcPts val="2133"/>
              </a:lnSpc>
            </a:pPr>
            <a:r>
              <a:rPr sz="2000" dirty="0"/>
              <a:t>продукта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34441" y="3765317"/>
            <a:ext cx="3228321" cy="86348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6773" algn="r">
              <a:lnSpc>
                <a:spcPts val="2219"/>
              </a:lnSpc>
              <a:spcBef>
                <a:spcPts val="133"/>
              </a:spcBef>
            </a:pPr>
            <a:r>
              <a:rPr lang="ru-RU" sz="2000" dirty="0"/>
              <a:t>разработка</a:t>
            </a:r>
            <a:br>
              <a:rPr lang="ru-RU" sz="2000" dirty="0"/>
            </a:br>
            <a:r>
              <a:rPr lang="ru-RU" sz="2000" b="1" dirty="0"/>
              <a:t>стратегии продвижения</a:t>
            </a:r>
          </a:p>
          <a:p>
            <a:pPr marR="8466" algn="r">
              <a:lnSpc>
                <a:spcPts val="2219"/>
              </a:lnSpc>
            </a:pPr>
            <a:r>
              <a:rPr lang="ru-RU" sz="2000" dirty="0"/>
              <a:t>продукта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3698126" y="2588775"/>
            <a:ext cx="4878493" cy="3895513"/>
            <a:chOff x="2773594" y="1419983"/>
            <a:chExt cx="3658870" cy="2921635"/>
          </a:xfrm>
        </p:grpSpPr>
        <p:sp>
          <p:nvSpPr>
            <p:cNvPr id="9" name="object 9"/>
            <p:cNvSpPr/>
            <p:nvPr/>
          </p:nvSpPr>
          <p:spPr>
            <a:xfrm>
              <a:off x="3324681" y="1419983"/>
              <a:ext cx="2556510" cy="2556510"/>
            </a:xfrm>
            <a:custGeom>
              <a:avLst/>
              <a:gdLst/>
              <a:ahLst/>
              <a:cxnLst/>
              <a:rect l="l" t="t" r="r" b="b"/>
              <a:pathLst>
                <a:path w="2556510" h="2556510">
                  <a:moveTo>
                    <a:pt x="1278149" y="2556299"/>
                  </a:moveTo>
                  <a:lnTo>
                    <a:pt x="1230232" y="2555418"/>
                  </a:lnTo>
                  <a:lnTo>
                    <a:pt x="1182760" y="2552794"/>
                  </a:lnTo>
                  <a:lnTo>
                    <a:pt x="1135763" y="2548458"/>
                  </a:lnTo>
                  <a:lnTo>
                    <a:pt x="1089274" y="2542441"/>
                  </a:lnTo>
                  <a:lnTo>
                    <a:pt x="1043322" y="2534774"/>
                  </a:lnTo>
                  <a:lnTo>
                    <a:pt x="997939" y="2525489"/>
                  </a:lnTo>
                  <a:lnTo>
                    <a:pt x="953156" y="2514615"/>
                  </a:lnTo>
                  <a:lnTo>
                    <a:pt x="909003" y="2502184"/>
                  </a:lnTo>
                  <a:lnTo>
                    <a:pt x="865511" y="2488226"/>
                  </a:lnTo>
                  <a:lnTo>
                    <a:pt x="822712" y="2472774"/>
                  </a:lnTo>
                  <a:lnTo>
                    <a:pt x="780636" y="2455856"/>
                  </a:lnTo>
                  <a:lnTo>
                    <a:pt x="739313" y="2437505"/>
                  </a:lnTo>
                  <a:lnTo>
                    <a:pt x="698776" y="2417751"/>
                  </a:lnTo>
                  <a:lnTo>
                    <a:pt x="659055" y="2396625"/>
                  </a:lnTo>
                  <a:lnTo>
                    <a:pt x="620180" y="2374159"/>
                  </a:lnTo>
                  <a:lnTo>
                    <a:pt x="582183" y="2350382"/>
                  </a:lnTo>
                  <a:lnTo>
                    <a:pt x="545095" y="2325326"/>
                  </a:lnTo>
                  <a:lnTo>
                    <a:pt x="508946" y="2299021"/>
                  </a:lnTo>
                  <a:lnTo>
                    <a:pt x="473767" y="2271499"/>
                  </a:lnTo>
                  <a:lnTo>
                    <a:pt x="439589" y="2242791"/>
                  </a:lnTo>
                  <a:lnTo>
                    <a:pt x="406443" y="2212927"/>
                  </a:lnTo>
                  <a:lnTo>
                    <a:pt x="374361" y="2181938"/>
                  </a:lnTo>
                  <a:lnTo>
                    <a:pt x="343372" y="2149855"/>
                  </a:lnTo>
                  <a:lnTo>
                    <a:pt x="313508" y="2116710"/>
                  </a:lnTo>
                  <a:lnTo>
                    <a:pt x="284800" y="2082532"/>
                  </a:lnTo>
                  <a:lnTo>
                    <a:pt x="257278" y="2047353"/>
                  </a:lnTo>
                  <a:lnTo>
                    <a:pt x="230973" y="2011204"/>
                  </a:lnTo>
                  <a:lnTo>
                    <a:pt x="205917" y="1974116"/>
                  </a:lnTo>
                  <a:lnTo>
                    <a:pt x="182140" y="1936118"/>
                  </a:lnTo>
                  <a:lnTo>
                    <a:pt x="159674" y="1897244"/>
                  </a:lnTo>
                  <a:lnTo>
                    <a:pt x="138548" y="1857522"/>
                  </a:lnTo>
                  <a:lnTo>
                    <a:pt x="118794" y="1816985"/>
                  </a:lnTo>
                  <a:lnTo>
                    <a:pt x="100443" y="1775663"/>
                  </a:lnTo>
                  <a:lnTo>
                    <a:pt x="83525" y="1733587"/>
                  </a:lnTo>
                  <a:lnTo>
                    <a:pt x="68072" y="1690788"/>
                  </a:lnTo>
                  <a:lnTo>
                    <a:pt x="54115" y="1647296"/>
                  </a:lnTo>
                  <a:lnTo>
                    <a:pt x="41684" y="1603143"/>
                  </a:lnTo>
                  <a:lnTo>
                    <a:pt x="30810" y="1558360"/>
                  </a:lnTo>
                  <a:lnTo>
                    <a:pt x="21525" y="1512977"/>
                  </a:lnTo>
                  <a:lnTo>
                    <a:pt x="13858" y="1467025"/>
                  </a:lnTo>
                  <a:lnTo>
                    <a:pt x="7841" y="1420536"/>
                  </a:lnTo>
                  <a:lnTo>
                    <a:pt x="3505" y="1373539"/>
                  </a:lnTo>
                  <a:lnTo>
                    <a:pt x="881" y="1326067"/>
                  </a:lnTo>
                  <a:lnTo>
                    <a:pt x="0" y="1278149"/>
                  </a:lnTo>
                  <a:lnTo>
                    <a:pt x="881" y="1230232"/>
                  </a:lnTo>
                  <a:lnTo>
                    <a:pt x="3505" y="1182760"/>
                  </a:lnTo>
                  <a:lnTo>
                    <a:pt x="7841" y="1135763"/>
                  </a:lnTo>
                  <a:lnTo>
                    <a:pt x="13858" y="1089274"/>
                  </a:lnTo>
                  <a:lnTo>
                    <a:pt x="21525" y="1043322"/>
                  </a:lnTo>
                  <a:lnTo>
                    <a:pt x="30810" y="997939"/>
                  </a:lnTo>
                  <a:lnTo>
                    <a:pt x="41684" y="953156"/>
                  </a:lnTo>
                  <a:lnTo>
                    <a:pt x="54115" y="909003"/>
                  </a:lnTo>
                  <a:lnTo>
                    <a:pt x="68072" y="865511"/>
                  </a:lnTo>
                  <a:lnTo>
                    <a:pt x="83525" y="822712"/>
                  </a:lnTo>
                  <a:lnTo>
                    <a:pt x="100443" y="780636"/>
                  </a:lnTo>
                  <a:lnTo>
                    <a:pt x="118794" y="739314"/>
                  </a:lnTo>
                  <a:lnTo>
                    <a:pt x="138548" y="698777"/>
                  </a:lnTo>
                  <a:lnTo>
                    <a:pt x="159674" y="659055"/>
                  </a:lnTo>
                  <a:lnTo>
                    <a:pt x="182140" y="620180"/>
                  </a:lnTo>
                  <a:lnTo>
                    <a:pt x="205917" y="582183"/>
                  </a:lnTo>
                  <a:lnTo>
                    <a:pt x="230973" y="545095"/>
                  </a:lnTo>
                  <a:lnTo>
                    <a:pt x="257278" y="508946"/>
                  </a:lnTo>
                  <a:lnTo>
                    <a:pt x="284800" y="473767"/>
                  </a:lnTo>
                  <a:lnTo>
                    <a:pt x="313508" y="439589"/>
                  </a:lnTo>
                  <a:lnTo>
                    <a:pt x="343372" y="406444"/>
                  </a:lnTo>
                  <a:lnTo>
                    <a:pt x="374361" y="374361"/>
                  </a:lnTo>
                  <a:lnTo>
                    <a:pt x="406443" y="343372"/>
                  </a:lnTo>
                  <a:lnTo>
                    <a:pt x="439589" y="313508"/>
                  </a:lnTo>
                  <a:lnTo>
                    <a:pt x="473767" y="284800"/>
                  </a:lnTo>
                  <a:lnTo>
                    <a:pt x="508946" y="257278"/>
                  </a:lnTo>
                  <a:lnTo>
                    <a:pt x="545095" y="230973"/>
                  </a:lnTo>
                  <a:lnTo>
                    <a:pt x="582183" y="205917"/>
                  </a:lnTo>
                  <a:lnTo>
                    <a:pt x="620180" y="182140"/>
                  </a:lnTo>
                  <a:lnTo>
                    <a:pt x="659055" y="159674"/>
                  </a:lnTo>
                  <a:lnTo>
                    <a:pt x="698776" y="138548"/>
                  </a:lnTo>
                  <a:lnTo>
                    <a:pt x="739313" y="118794"/>
                  </a:lnTo>
                  <a:lnTo>
                    <a:pt x="780636" y="100443"/>
                  </a:lnTo>
                  <a:lnTo>
                    <a:pt x="822712" y="83525"/>
                  </a:lnTo>
                  <a:lnTo>
                    <a:pt x="865511" y="68073"/>
                  </a:lnTo>
                  <a:lnTo>
                    <a:pt x="909003" y="54115"/>
                  </a:lnTo>
                  <a:lnTo>
                    <a:pt x="953156" y="41684"/>
                  </a:lnTo>
                  <a:lnTo>
                    <a:pt x="997939" y="30810"/>
                  </a:lnTo>
                  <a:lnTo>
                    <a:pt x="1043322" y="21525"/>
                  </a:lnTo>
                  <a:lnTo>
                    <a:pt x="1089274" y="13858"/>
                  </a:lnTo>
                  <a:lnTo>
                    <a:pt x="1135763" y="7841"/>
                  </a:lnTo>
                  <a:lnTo>
                    <a:pt x="1182760" y="3505"/>
                  </a:lnTo>
                  <a:lnTo>
                    <a:pt x="1230232" y="881"/>
                  </a:lnTo>
                  <a:lnTo>
                    <a:pt x="1278149" y="0"/>
                  </a:lnTo>
                  <a:lnTo>
                    <a:pt x="1328884" y="1006"/>
                  </a:lnTo>
                  <a:lnTo>
                    <a:pt x="1379357" y="4010"/>
                  </a:lnTo>
                  <a:lnTo>
                    <a:pt x="1429515" y="8989"/>
                  </a:lnTo>
                  <a:lnTo>
                    <a:pt x="1479303" y="15922"/>
                  </a:lnTo>
                  <a:lnTo>
                    <a:pt x="1528668" y="24786"/>
                  </a:lnTo>
                  <a:lnTo>
                    <a:pt x="1577557" y="35558"/>
                  </a:lnTo>
                  <a:lnTo>
                    <a:pt x="1625916" y="48218"/>
                  </a:lnTo>
                  <a:lnTo>
                    <a:pt x="1673692" y="62741"/>
                  </a:lnTo>
                  <a:lnTo>
                    <a:pt x="1720829" y="79107"/>
                  </a:lnTo>
                  <a:lnTo>
                    <a:pt x="1767276" y="97293"/>
                  </a:lnTo>
                  <a:lnTo>
                    <a:pt x="1812978" y="117276"/>
                  </a:lnTo>
                  <a:lnTo>
                    <a:pt x="1857882" y="139035"/>
                  </a:lnTo>
                  <a:lnTo>
                    <a:pt x="1901934" y="162548"/>
                  </a:lnTo>
                  <a:lnTo>
                    <a:pt x="1945080" y="187791"/>
                  </a:lnTo>
                  <a:lnTo>
                    <a:pt x="1987268" y="214744"/>
                  </a:lnTo>
                  <a:lnTo>
                    <a:pt x="2028442" y="243383"/>
                  </a:lnTo>
                  <a:lnTo>
                    <a:pt x="2068550" y="273686"/>
                  </a:lnTo>
                  <a:lnTo>
                    <a:pt x="2107537" y="305632"/>
                  </a:lnTo>
                  <a:lnTo>
                    <a:pt x="2145351" y="339198"/>
                  </a:lnTo>
                  <a:lnTo>
                    <a:pt x="2181938" y="374361"/>
                  </a:lnTo>
                  <a:lnTo>
                    <a:pt x="2217101" y="410948"/>
                  </a:lnTo>
                  <a:lnTo>
                    <a:pt x="2250667" y="448761"/>
                  </a:lnTo>
                  <a:lnTo>
                    <a:pt x="2282613" y="487749"/>
                  </a:lnTo>
                  <a:lnTo>
                    <a:pt x="2312916" y="527857"/>
                  </a:lnTo>
                  <a:lnTo>
                    <a:pt x="2341555" y="569031"/>
                  </a:lnTo>
                  <a:lnTo>
                    <a:pt x="2368507" y="611218"/>
                  </a:lnTo>
                  <a:lnTo>
                    <a:pt x="2393751" y="654365"/>
                  </a:lnTo>
                  <a:lnTo>
                    <a:pt x="2417263" y="698417"/>
                  </a:lnTo>
                  <a:lnTo>
                    <a:pt x="2439022" y="743321"/>
                  </a:lnTo>
                  <a:lnTo>
                    <a:pt x="2459006" y="789023"/>
                  </a:lnTo>
                  <a:lnTo>
                    <a:pt x="2477192" y="835469"/>
                  </a:lnTo>
                  <a:lnTo>
                    <a:pt x="2493558" y="882607"/>
                  </a:lnTo>
                  <a:lnTo>
                    <a:pt x="2508081" y="930382"/>
                  </a:lnTo>
                  <a:lnTo>
                    <a:pt x="2520741" y="978741"/>
                  </a:lnTo>
                  <a:lnTo>
                    <a:pt x="2531513" y="1027630"/>
                  </a:lnTo>
                  <a:lnTo>
                    <a:pt x="2540377" y="1076996"/>
                  </a:lnTo>
                  <a:lnTo>
                    <a:pt x="2547310" y="1126784"/>
                  </a:lnTo>
                  <a:lnTo>
                    <a:pt x="2552289" y="1176942"/>
                  </a:lnTo>
                  <a:lnTo>
                    <a:pt x="2555293" y="1227415"/>
                  </a:lnTo>
                  <a:lnTo>
                    <a:pt x="2556299" y="1278149"/>
                  </a:lnTo>
                  <a:lnTo>
                    <a:pt x="2555418" y="1326067"/>
                  </a:lnTo>
                  <a:lnTo>
                    <a:pt x="2552794" y="1373539"/>
                  </a:lnTo>
                  <a:lnTo>
                    <a:pt x="2548458" y="1420536"/>
                  </a:lnTo>
                  <a:lnTo>
                    <a:pt x="2542441" y="1467025"/>
                  </a:lnTo>
                  <a:lnTo>
                    <a:pt x="2534774" y="1512977"/>
                  </a:lnTo>
                  <a:lnTo>
                    <a:pt x="2525489" y="1558360"/>
                  </a:lnTo>
                  <a:lnTo>
                    <a:pt x="2514615" y="1603143"/>
                  </a:lnTo>
                  <a:lnTo>
                    <a:pt x="2502184" y="1647296"/>
                  </a:lnTo>
                  <a:lnTo>
                    <a:pt x="2488226" y="1690788"/>
                  </a:lnTo>
                  <a:lnTo>
                    <a:pt x="2472774" y="1733587"/>
                  </a:lnTo>
                  <a:lnTo>
                    <a:pt x="2455856" y="1775663"/>
                  </a:lnTo>
                  <a:lnTo>
                    <a:pt x="2437505" y="1816985"/>
                  </a:lnTo>
                  <a:lnTo>
                    <a:pt x="2417751" y="1857522"/>
                  </a:lnTo>
                  <a:lnTo>
                    <a:pt x="2396625" y="1897244"/>
                  </a:lnTo>
                  <a:lnTo>
                    <a:pt x="2374159" y="1936118"/>
                  </a:lnTo>
                  <a:lnTo>
                    <a:pt x="2350382" y="1974116"/>
                  </a:lnTo>
                  <a:lnTo>
                    <a:pt x="2325326" y="2011204"/>
                  </a:lnTo>
                  <a:lnTo>
                    <a:pt x="2299021" y="2047353"/>
                  </a:lnTo>
                  <a:lnTo>
                    <a:pt x="2271499" y="2082532"/>
                  </a:lnTo>
                  <a:lnTo>
                    <a:pt x="2242791" y="2116710"/>
                  </a:lnTo>
                  <a:lnTo>
                    <a:pt x="2212927" y="2149855"/>
                  </a:lnTo>
                  <a:lnTo>
                    <a:pt x="2181938" y="2181938"/>
                  </a:lnTo>
                  <a:lnTo>
                    <a:pt x="2149855" y="2212927"/>
                  </a:lnTo>
                  <a:lnTo>
                    <a:pt x="2116710" y="2242791"/>
                  </a:lnTo>
                  <a:lnTo>
                    <a:pt x="2082532" y="2271499"/>
                  </a:lnTo>
                  <a:lnTo>
                    <a:pt x="2047353" y="2299021"/>
                  </a:lnTo>
                  <a:lnTo>
                    <a:pt x="2011204" y="2325326"/>
                  </a:lnTo>
                  <a:lnTo>
                    <a:pt x="1974116" y="2350382"/>
                  </a:lnTo>
                  <a:lnTo>
                    <a:pt x="1936118" y="2374159"/>
                  </a:lnTo>
                  <a:lnTo>
                    <a:pt x="1897244" y="2396625"/>
                  </a:lnTo>
                  <a:lnTo>
                    <a:pt x="1857522" y="2417751"/>
                  </a:lnTo>
                  <a:lnTo>
                    <a:pt x="1816985" y="2437505"/>
                  </a:lnTo>
                  <a:lnTo>
                    <a:pt x="1775663" y="2455856"/>
                  </a:lnTo>
                  <a:lnTo>
                    <a:pt x="1733587" y="2472774"/>
                  </a:lnTo>
                  <a:lnTo>
                    <a:pt x="1690788" y="2488226"/>
                  </a:lnTo>
                  <a:lnTo>
                    <a:pt x="1647296" y="2502184"/>
                  </a:lnTo>
                  <a:lnTo>
                    <a:pt x="1603143" y="2514615"/>
                  </a:lnTo>
                  <a:lnTo>
                    <a:pt x="1558360" y="2525489"/>
                  </a:lnTo>
                  <a:lnTo>
                    <a:pt x="1512977" y="2534774"/>
                  </a:lnTo>
                  <a:lnTo>
                    <a:pt x="1467025" y="2542441"/>
                  </a:lnTo>
                  <a:lnTo>
                    <a:pt x="1420536" y="2548458"/>
                  </a:lnTo>
                  <a:lnTo>
                    <a:pt x="1373539" y="2552794"/>
                  </a:lnTo>
                  <a:lnTo>
                    <a:pt x="1326067" y="2555418"/>
                  </a:lnTo>
                  <a:lnTo>
                    <a:pt x="1278149" y="255629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779944" y="2698152"/>
              <a:ext cx="3646170" cy="1637030"/>
            </a:xfrm>
            <a:custGeom>
              <a:avLst/>
              <a:gdLst/>
              <a:ahLst/>
              <a:cxnLst/>
              <a:rect l="l" t="t" r="r" b="b"/>
              <a:pathLst>
                <a:path w="3646170" h="1637029">
                  <a:moveTo>
                    <a:pt x="291362" y="1169223"/>
                  </a:moveTo>
                  <a:lnTo>
                    <a:pt x="738737" y="1169223"/>
                  </a:lnTo>
                </a:path>
                <a:path w="3646170" h="1637029">
                  <a:moveTo>
                    <a:pt x="291362" y="1636583"/>
                  </a:moveTo>
                  <a:lnTo>
                    <a:pt x="291362" y="1169223"/>
                  </a:lnTo>
                </a:path>
                <a:path w="3646170" h="1637029">
                  <a:moveTo>
                    <a:pt x="3381412" y="1167966"/>
                  </a:moveTo>
                  <a:lnTo>
                    <a:pt x="2934037" y="1167966"/>
                  </a:lnTo>
                </a:path>
                <a:path w="3646170" h="1637029">
                  <a:moveTo>
                    <a:pt x="3381412" y="1635326"/>
                  </a:moveTo>
                  <a:lnTo>
                    <a:pt x="3381412" y="1167966"/>
                  </a:lnTo>
                </a:path>
                <a:path w="3646170" h="1637029">
                  <a:moveTo>
                    <a:pt x="251999" y="19640"/>
                  </a:moveTo>
                  <a:lnTo>
                    <a:pt x="0" y="19640"/>
                  </a:lnTo>
                </a:path>
                <a:path w="3646170" h="1637029">
                  <a:moveTo>
                    <a:pt x="3645801" y="0"/>
                  </a:moveTo>
                  <a:lnTo>
                    <a:pt x="3393801" y="0"/>
                  </a:lnTo>
                </a:path>
              </a:pathLst>
            </a:custGeom>
            <a:ln w="126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804372" y="3930522"/>
              <a:ext cx="256540" cy="339090"/>
            </a:xfrm>
            <a:custGeom>
              <a:avLst/>
              <a:gdLst/>
              <a:ahLst/>
              <a:cxnLst/>
              <a:rect l="l" t="t" r="r" b="b"/>
              <a:pathLst>
                <a:path w="256539" h="339089">
                  <a:moveTo>
                    <a:pt x="256499" y="338699"/>
                  </a:moveTo>
                  <a:lnTo>
                    <a:pt x="0" y="338699"/>
                  </a:lnTo>
                  <a:lnTo>
                    <a:pt x="0" y="0"/>
                  </a:lnTo>
                  <a:lnTo>
                    <a:pt x="256499" y="0"/>
                  </a:lnTo>
                  <a:lnTo>
                    <a:pt x="256499" y="338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7167890" y="1806516"/>
            <a:ext cx="720513" cy="698500"/>
            <a:chOff x="5375917" y="833289"/>
            <a:chExt cx="540385" cy="523875"/>
          </a:xfrm>
        </p:grpSpPr>
        <p:sp>
          <p:nvSpPr>
            <p:cNvPr id="13" name="object 13"/>
            <p:cNvSpPr/>
            <p:nvPr/>
          </p:nvSpPr>
          <p:spPr>
            <a:xfrm>
              <a:off x="5448934" y="833289"/>
              <a:ext cx="461009" cy="467359"/>
            </a:xfrm>
            <a:custGeom>
              <a:avLst/>
              <a:gdLst/>
              <a:ahLst/>
              <a:cxnLst/>
              <a:rect l="l" t="t" r="r" b="b"/>
              <a:pathLst>
                <a:path w="461010" h="467359">
                  <a:moveTo>
                    <a:pt x="460523" y="467360"/>
                  </a:moveTo>
                  <a:lnTo>
                    <a:pt x="0" y="467360"/>
                  </a:lnTo>
                </a:path>
                <a:path w="461010" h="467359">
                  <a:moveTo>
                    <a:pt x="460523" y="0"/>
                  </a:moveTo>
                  <a:lnTo>
                    <a:pt x="460523" y="467359"/>
                  </a:lnTo>
                </a:path>
              </a:pathLst>
            </a:custGeom>
            <a:ln w="126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5375917" y="1244187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30">
                  <a:moveTo>
                    <a:pt x="112799" y="112799"/>
                  </a:moveTo>
                  <a:lnTo>
                    <a:pt x="0" y="112799"/>
                  </a:lnTo>
                  <a:lnTo>
                    <a:pt x="0" y="0"/>
                  </a:lnTo>
                  <a:lnTo>
                    <a:pt x="112799" y="0"/>
                  </a:lnTo>
                  <a:lnTo>
                    <a:pt x="112799" y="11279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3994821" y="1792744"/>
            <a:ext cx="752687" cy="698500"/>
            <a:chOff x="2996115" y="822960"/>
            <a:chExt cx="564515" cy="523875"/>
          </a:xfrm>
        </p:grpSpPr>
        <p:sp>
          <p:nvSpPr>
            <p:cNvPr id="16" name="object 16"/>
            <p:cNvSpPr/>
            <p:nvPr/>
          </p:nvSpPr>
          <p:spPr>
            <a:xfrm>
              <a:off x="3002465" y="822960"/>
              <a:ext cx="510540" cy="467359"/>
            </a:xfrm>
            <a:custGeom>
              <a:avLst/>
              <a:gdLst/>
              <a:ahLst/>
              <a:cxnLst/>
              <a:rect l="l" t="t" r="r" b="b"/>
              <a:pathLst>
                <a:path w="510539" h="467359">
                  <a:moveTo>
                    <a:pt x="0" y="467359"/>
                  </a:moveTo>
                  <a:lnTo>
                    <a:pt x="510218" y="467359"/>
                  </a:lnTo>
                </a:path>
                <a:path w="510539" h="467359">
                  <a:moveTo>
                    <a:pt x="0" y="0"/>
                  </a:moveTo>
                  <a:lnTo>
                    <a:pt x="0" y="467359"/>
                  </a:lnTo>
                </a:path>
              </a:pathLst>
            </a:custGeom>
            <a:ln w="12699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447408" y="1233858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30">
                  <a:moveTo>
                    <a:pt x="112799" y="112799"/>
                  </a:moveTo>
                  <a:lnTo>
                    <a:pt x="0" y="112799"/>
                  </a:lnTo>
                  <a:lnTo>
                    <a:pt x="0" y="0"/>
                  </a:lnTo>
                  <a:lnTo>
                    <a:pt x="112799" y="0"/>
                  </a:lnTo>
                  <a:lnTo>
                    <a:pt x="112799" y="112799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558266" y="1931373"/>
            <a:ext cx="147319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ru-RU" sz="2133" spc="-533" dirty="0">
                <a:solidFill>
                  <a:srgbClr val="0034EC"/>
                </a:solidFill>
                <a:latin typeface="Arial Black"/>
                <a:cs typeface="Arial Black"/>
              </a:rPr>
              <a:t>4</a:t>
            </a:r>
            <a:endParaRPr sz="2133" dirty="0">
              <a:latin typeface="Arial Black"/>
              <a:cs typeface="Arial Black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321406" y="3851729"/>
            <a:ext cx="19896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ru-RU" sz="2133" spc="-127" dirty="0">
                <a:solidFill>
                  <a:srgbClr val="0034EC"/>
                </a:solidFill>
                <a:latin typeface="Arial Black"/>
                <a:cs typeface="Arial Black"/>
              </a:rPr>
              <a:t>5</a:t>
            </a:r>
            <a:endParaRPr sz="2133" dirty="0">
              <a:latin typeface="Arial Black"/>
              <a:cs typeface="Arial Black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36530" y="5959190"/>
            <a:ext cx="20066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113" dirty="0">
                <a:solidFill>
                  <a:srgbClr val="0034EC"/>
                </a:solidFill>
                <a:latin typeface="Arial Black"/>
                <a:cs typeface="Arial Black"/>
              </a:rPr>
              <a:t>3</a:t>
            </a:r>
            <a:endParaRPr sz="2133">
              <a:latin typeface="Arial Black"/>
              <a:cs typeface="Arial Black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219136" y="5876003"/>
            <a:ext cx="342053" cy="452120"/>
          </a:xfrm>
          <a:custGeom>
            <a:avLst/>
            <a:gdLst/>
            <a:ahLst/>
            <a:cxnLst/>
            <a:rect l="l" t="t" r="r" b="b"/>
            <a:pathLst>
              <a:path w="256539" h="339089">
                <a:moveTo>
                  <a:pt x="256499" y="338699"/>
                </a:moveTo>
                <a:lnTo>
                  <a:pt x="0" y="338699"/>
                </a:lnTo>
                <a:lnTo>
                  <a:pt x="0" y="0"/>
                </a:lnTo>
                <a:lnTo>
                  <a:pt x="256499" y="0"/>
                </a:lnTo>
                <a:lnTo>
                  <a:pt x="256499" y="3386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 txBox="1"/>
          <p:nvPr/>
        </p:nvSpPr>
        <p:spPr>
          <a:xfrm>
            <a:off x="4316503" y="5899034"/>
            <a:ext cx="22690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133" spc="93" dirty="0">
                <a:solidFill>
                  <a:srgbClr val="0034EC"/>
                </a:solidFill>
                <a:latin typeface="Arial Black"/>
                <a:cs typeface="Arial Black"/>
              </a:rPr>
              <a:t>3</a:t>
            </a:r>
            <a:endParaRPr sz="2133" dirty="0">
              <a:latin typeface="Arial Black"/>
              <a:cs typeface="Arial Black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66566" y="3852636"/>
            <a:ext cx="20235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133" spc="-107" dirty="0">
                <a:solidFill>
                  <a:srgbClr val="0034EC"/>
                </a:solidFill>
                <a:latin typeface="Arial Black"/>
                <a:cs typeface="Arial Black"/>
              </a:rPr>
              <a:t>2</a:t>
            </a:r>
            <a:endParaRPr sz="2133" dirty="0">
              <a:latin typeface="Arial Black"/>
              <a:cs typeface="Arial Black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196545" y="1910753"/>
            <a:ext cx="21336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133" spc="-13" dirty="0">
                <a:solidFill>
                  <a:srgbClr val="0034EC"/>
                </a:solidFill>
                <a:latin typeface="Arial Black"/>
                <a:cs typeface="Arial Black"/>
              </a:rPr>
              <a:t>1</a:t>
            </a:r>
            <a:endParaRPr sz="2133" dirty="0">
              <a:latin typeface="Arial Black"/>
              <a:cs typeface="Arial Black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042592" y="2999200"/>
            <a:ext cx="4189307" cy="2926927"/>
            <a:chOff x="3031944" y="1727802"/>
            <a:chExt cx="3141980" cy="2195195"/>
          </a:xfrm>
        </p:grpSpPr>
        <p:sp>
          <p:nvSpPr>
            <p:cNvPr id="26" name="object 26"/>
            <p:cNvSpPr/>
            <p:nvPr/>
          </p:nvSpPr>
          <p:spPr>
            <a:xfrm>
              <a:off x="3031934" y="2644609"/>
              <a:ext cx="3141980" cy="1278255"/>
            </a:xfrm>
            <a:custGeom>
              <a:avLst/>
              <a:gdLst/>
              <a:ahLst/>
              <a:cxnLst/>
              <a:rect l="l" t="t" r="r" b="b"/>
              <a:pathLst>
                <a:path w="3141979" h="1278254">
                  <a:moveTo>
                    <a:pt x="112801" y="13233"/>
                  </a:moveTo>
                  <a:lnTo>
                    <a:pt x="0" y="13233"/>
                  </a:lnTo>
                  <a:lnTo>
                    <a:pt x="0" y="126034"/>
                  </a:lnTo>
                  <a:lnTo>
                    <a:pt x="112801" y="126034"/>
                  </a:lnTo>
                  <a:lnTo>
                    <a:pt x="112801" y="13233"/>
                  </a:lnTo>
                  <a:close/>
                </a:path>
                <a:path w="3141979" h="1278254">
                  <a:moveTo>
                    <a:pt x="528269" y="1165059"/>
                  </a:moveTo>
                  <a:lnTo>
                    <a:pt x="415467" y="1165059"/>
                  </a:lnTo>
                  <a:lnTo>
                    <a:pt x="415467" y="1277848"/>
                  </a:lnTo>
                  <a:lnTo>
                    <a:pt x="528269" y="1277848"/>
                  </a:lnTo>
                  <a:lnTo>
                    <a:pt x="528269" y="1165059"/>
                  </a:lnTo>
                  <a:close/>
                </a:path>
                <a:path w="3141979" h="1278254">
                  <a:moveTo>
                    <a:pt x="2721343" y="1165059"/>
                  </a:moveTo>
                  <a:lnTo>
                    <a:pt x="2608542" y="1165059"/>
                  </a:lnTo>
                  <a:lnTo>
                    <a:pt x="2608542" y="1277848"/>
                  </a:lnTo>
                  <a:lnTo>
                    <a:pt x="2721343" y="1277848"/>
                  </a:lnTo>
                  <a:lnTo>
                    <a:pt x="2721343" y="1165059"/>
                  </a:lnTo>
                  <a:close/>
                </a:path>
                <a:path w="3141979" h="1278254">
                  <a:moveTo>
                    <a:pt x="3141675" y="0"/>
                  </a:moveTo>
                  <a:lnTo>
                    <a:pt x="3028886" y="0"/>
                  </a:lnTo>
                  <a:lnTo>
                    <a:pt x="3028886" y="112801"/>
                  </a:lnTo>
                  <a:lnTo>
                    <a:pt x="3141675" y="112801"/>
                  </a:lnTo>
                  <a:lnTo>
                    <a:pt x="3141675" y="0"/>
                  </a:lnTo>
                  <a:close/>
                </a:path>
              </a:pathLst>
            </a:custGeom>
            <a:solidFill>
              <a:srgbClr val="0034E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4300994" y="1727809"/>
              <a:ext cx="542290" cy="561340"/>
            </a:xfrm>
            <a:custGeom>
              <a:avLst/>
              <a:gdLst/>
              <a:ahLst/>
              <a:cxnLst/>
              <a:rect l="l" t="t" r="r" b="b"/>
              <a:pathLst>
                <a:path w="542289" h="561339">
                  <a:moveTo>
                    <a:pt x="73266" y="396062"/>
                  </a:moveTo>
                  <a:lnTo>
                    <a:pt x="70116" y="392912"/>
                  </a:lnTo>
                  <a:lnTo>
                    <a:pt x="62369" y="392912"/>
                  </a:lnTo>
                  <a:lnTo>
                    <a:pt x="59220" y="396062"/>
                  </a:lnTo>
                  <a:lnTo>
                    <a:pt x="59220" y="438035"/>
                  </a:lnTo>
                  <a:lnTo>
                    <a:pt x="62369" y="441185"/>
                  </a:lnTo>
                  <a:lnTo>
                    <a:pt x="66243" y="441185"/>
                  </a:lnTo>
                  <a:lnTo>
                    <a:pt x="70116" y="441185"/>
                  </a:lnTo>
                  <a:lnTo>
                    <a:pt x="73266" y="438035"/>
                  </a:lnTo>
                  <a:lnTo>
                    <a:pt x="73266" y="396062"/>
                  </a:lnTo>
                  <a:close/>
                </a:path>
                <a:path w="542289" h="561339">
                  <a:moveTo>
                    <a:pt x="90119" y="481355"/>
                  </a:moveTo>
                  <a:lnTo>
                    <a:pt x="86969" y="478205"/>
                  </a:lnTo>
                  <a:lnTo>
                    <a:pt x="83096" y="478205"/>
                  </a:lnTo>
                  <a:lnTo>
                    <a:pt x="73266" y="478205"/>
                  </a:lnTo>
                  <a:lnTo>
                    <a:pt x="73266" y="464502"/>
                  </a:lnTo>
                  <a:lnTo>
                    <a:pt x="70116" y="461352"/>
                  </a:lnTo>
                  <a:lnTo>
                    <a:pt x="62369" y="461352"/>
                  </a:lnTo>
                  <a:lnTo>
                    <a:pt x="59220" y="464502"/>
                  </a:lnTo>
                  <a:lnTo>
                    <a:pt x="59220" y="489115"/>
                  </a:lnTo>
                  <a:lnTo>
                    <a:pt x="62369" y="492252"/>
                  </a:lnTo>
                  <a:lnTo>
                    <a:pt x="86969" y="492252"/>
                  </a:lnTo>
                  <a:lnTo>
                    <a:pt x="90119" y="489115"/>
                  </a:lnTo>
                  <a:lnTo>
                    <a:pt x="90119" y="481355"/>
                  </a:lnTo>
                  <a:close/>
                </a:path>
                <a:path w="542289" h="561339">
                  <a:moveTo>
                    <a:pt x="164668" y="481355"/>
                  </a:moveTo>
                  <a:lnTo>
                    <a:pt x="161531" y="478205"/>
                  </a:lnTo>
                  <a:lnTo>
                    <a:pt x="157645" y="478205"/>
                  </a:lnTo>
                  <a:lnTo>
                    <a:pt x="116484" y="478205"/>
                  </a:lnTo>
                  <a:lnTo>
                    <a:pt x="113347" y="481355"/>
                  </a:lnTo>
                  <a:lnTo>
                    <a:pt x="113347" y="489115"/>
                  </a:lnTo>
                  <a:lnTo>
                    <a:pt x="116484" y="492252"/>
                  </a:lnTo>
                  <a:lnTo>
                    <a:pt x="161531" y="492252"/>
                  </a:lnTo>
                  <a:lnTo>
                    <a:pt x="164668" y="489115"/>
                  </a:lnTo>
                  <a:lnTo>
                    <a:pt x="164668" y="481355"/>
                  </a:lnTo>
                  <a:close/>
                </a:path>
                <a:path w="542289" h="561339">
                  <a:moveTo>
                    <a:pt x="428650" y="481355"/>
                  </a:moveTo>
                  <a:lnTo>
                    <a:pt x="425513" y="478205"/>
                  </a:lnTo>
                  <a:lnTo>
                    <a:pt x="421627" y="478205"/>
                  </a:lnTo>
                  <a:lnTo>
                    <a:pt x="380466" y="478205"/>
                  </a:lnTo>
                  <a:lnTo>
                    <a:pt x="377329" y="481355"/>
                  </a:lnTo>
                  <a:lnTo>
                    <a:pt x="377329" y="489115"/>
                  </a:lnTo>
                  <a:lnTo>
                    <a:pt x="380466" y="492252"/>
                  </a:lnTo>
                  <a:lnTo>
                    <a:pt x="425513" y="492252"/>
                  </a:lnTo>
                  <a:lnTo>
                    <a:pt x="428650" y="489115"/>
                  </a:lnTo>
                  <a:lnTo>
                    <a:pt x="428650" y="481355"/>
                  </a:lnTo>
                  <a:close/>
                </a:path>
                <a:path w="542289" h="561339">
                  <a:moveTo>
                    <a:pt x="482777" y="464502"/>
                  </a:moveTo>
                  <a:lnTo>
                    <a:pt x="479628" y="461352"/>
                  </a:lnTo>
                  <a:lnTo>
                    <a:pt x="475754" y="461352"/>
                  </a:lnTo>
                  <a:lnTo>
                    <a:pt x="471868" y="461352"/>
                  </a:lnTo>
                  <a:lnTo>
                    <a:pt x="468731" y="464502"/>
                  </a:lnTo>
                  <a:lnTo>
                    <a:pt x="468731" y="478205"/>
                  </a:lnTo>
                  <a:lnTo>
                    <a:pt x="455015" y="478205"/>
                  </a:lnTo>
                  <a:lnTo>
                    <a:pt x="451878" y="481355"/>
                  </a:lnTo>
                  <a:lnTo>
                    <a:pt x="451878" y="489115"/>
                  </a:lnTo>
                  <a:lnTo>
                    <a:pt x="455015" y="492252"/>
                  </a:lnTo>
                  <a:lnTo>
                    <a:pt x="479628" y="492252"/>
                  </a:lnTo>
                  <a:lnTo>
                    <a:pt x="482777" y="489115"/>
                  </a:lnTo>
                  <a:lnTo>
                    <a:pt x="482777" y="464502"/>
                  </a:lnTo>
                  <a:close/>
                </a:path>
                <a:path w="542289" h="561339">
                  <a:moveTo>
                    <a:pt x="482777" y="396062"/>
                  </a:moveTo>
                  <a:lnTo>
                    <a:pt x="479628" y="392912"/>
                  </a:lnTo>
                  <a:lnTo>
                    <a:pt x="475754" y="392912"/>
                  </a:lnTo>
                  <a:lnTo>
                    <a:pt x="471868" y="392912"/>
                  </a:lnTo>
                  <a:lnTo>
                    <a:pt x="468731" y="396062"/>
                  </a:lnTo>
                  <a:lnTo>
                    <a:pt x="468731" y="438035"/>
                  </a:lnTo>
                  <a:lnTo>
                    <a:pt x="471868" y="441185"/>
                  </a:lnTo>
                  <a:lnTo>
                    <a:pt x="479628" y="441185"/>
                  </a:lnTo>
                  <a:lnTo>
                    <a:pt x="482777" y="438035"/>
                  </a:lnTo>
                  <a:lnTo>
                    <a:pt x="482777" y="396062"/>
                  </a:lnTo>
                  <a:close/>
                </a:path>
                <a:path w="542289" h="561339">
                  <a:moveTo>
                    <a:pt x="541997" y="243776"/>
                  </a:moveTo>
                  <a:lnTo>
                    <a:pt x="540664" y="241465"/>
                  </a:lnTo>
                  <a:lnTo>
                    <a:pt x="527964" y="234137"/>
                  </a:lnTo>
                  <a:lnTo>
                    <a:pt x="527964" y="258445"/>
                  </a:lnTo>
                  <a:lnTo>
                    <a:pt x="527964" y="310616"/>
                  </a:lnTo>
                  <a:lnTo>
                    <a:pt x="475754" y="340741"/>
                  </a:lnTo>
                  <a:lnTo>
                    <a:pt x="423570" y="310616"/>
                  </a:lnTo>
                  <a:lnTo>
                    <a:pt x="423570" y="258445"/>
                  </a:lnTo>
                  <a:lnTo>
                    <a:pt x="474421" y="287820"/>
                  </a:lnTo>
                  <a:lnTo>
                    <a:pt x="477100" y="287820"/>
                  </a:lnTo>
                  <a:lnTo>
                    <a:pt x="503847" y="272364"/>
                  </a:lnTo>
                  <a:lnTo>
                    <a:pt x="527964" y="258445"/>
                  </a:lnTo>
                  <a:lnTo>
                    <a:pt x="527964" y="234137"/>
                  </a:lnTo>
                  <a:lnTo>
                    <a:pt x="520928" y="230073"/>
                  </a:lnTo>
                  <a:lnTo>
                    <a:pt x="520928" y="246291"/>
                  </a:lnTo>
                  <a:lnTo>
                    <a:pt x="475754" y="272364"/>
                  </a:lnTo>
                  <a:lnTo>
                    <a:pt x="451637" y="258445"/>
                  </a:lnTo>
                  <a:lnTo>
                    <a:pt x="430580" y="246291"/>
                  </a:lnTo>
                  <a:lnTo>
                    <a:pt x="475754" y="220205"/>
                  </a:lnTo>
                  <a:lnTo>
                    <a:pt x="520928" y="246291"/>
                  </a:lnTo>
                  <a:lnTo>
                    <a:pt x="520928" y="230073"/>
                  </a:lnTo>
                  <a:lnTo>
                    <a:pt x="503847" y="220205"/>
                  </a:lnTo>
                  <a:lnTo>
                    <a:pt x="482777" y="208051"/>
                  </a:lnTo>
                  <a:lnTo>
                    <a:pt x="482777" y="71843"/>
                  </a:lnTo>
                  <a:lnTo>
                    <a:pt x="479628" y="68707"/>
                  </a:lnTo>
                  <a:lnTo>
                    <a:pt x="475754" y="68707"/>
                  </a:lnTo>
                  <a:lnTo>
                    <a:pt x="337235" y="68707"/>
                  </a:lnTo>
                  <a:lnTo>
                    <a:pt x="337235" y="53682"/>
                  </a:lnTo>
                  <a:lnTo>
                    <a:pt x="337235" y="39014"/>
                  </a:lnTo>
                  <a:lnTo>
                    <a:pt x="335902" y="36703"/>
                  </a:lnTo>
                  <a:lnTo>
                    <a:pt x="323189" y="29362"/>
                  </a:lnTo>
                  <a:lnTo>
                    <a:pt x="323189" y="53682"/>
                  </a:lnTo>
                  <a:lnTo>
                    <a:pt x="323189" y="71843"/>
                  </a:lnTo>
                  <a:lnTo>
                    <a:pt x="323189" y="79603"/>
                  </a:lnTo>
                  <a:lnTo>
                    <a:pt x="323189" y="105841"/>
                  </a:lnTo>
                  <a:lnTo>
                    <a:pt x="270992" y="135978"/>
                  </a:lnTo>
                  <a:lnTo>
                    <a:pt x="218808" y="105841"/>
                  </a:lnTo>
                  <a:lnTo>
                    <a:pt x="218808" y="79603"/>
                  </a:lnTo>
                  <a:lnTo>
                    <a:pt x="218808" y="71843"/>
                  </a:lnTo>
                  <a:lnTo>
                    <a:pt x="218808" y="53682"/>
                  </a:lnTo>
                  <a:lnTo>
                    <a:pt x="269659" y="83045"/>
                  </a:lnTo>
                  <a:lnTo>
                    <a:pt x="272338" y="83045"/>
                  </a:lnTo>
                  <a:lnTo>
                    <a:pt x="299085" y="67602"/>
                  </a:lnTo>
                  <a:lnTo>
                    <a:pt x="323189" y="53682"/>
                  </a:lnTo>
                  <a:lnTo>
                    <a:pt x="323189" y="29362"/>
                  </a:lnTo>
                  <a:lnTo>
                    <a:pt x="316179" y="25323"/>
                  </a:lnTo>
                  <a:lnTo>
                    <a:pt x="316179" y="41529"/>
                  </a:lnTo>
                  <a:lnTo>
                    <a:pt x="270992" y="67602"/>
                  </a:lnTo>
                  <a:lnTo>
                    <a:pt x="246888" y="53682"/>
                  </a:lnTo>
                  <a:lnTo>
                    <a:pt x="225818" y="41529"/>
                  </a:lnTo>
                  <a:lnTo>
                    <a:pt x="270992" y="15443"/>
                  </a:lnTo>
                  <a:lnTo>
                    <a:pt x="316179" y="41529"/>
                  </a:lnTo>
                  <a:lnTo>
                    <a:pt x="316179" y="25323"/>
                  </a:lnTo>
                  <a:lnTo>
                    <a:pt x="299085" y="15443"/>
                  </a:lnTo>
                  <a:lnTo>
                    <a:pt x="272338" y="0"/>
                  </a:lnTo>
                  <a:lnTo>
                    <a:pt x="269659" y="0"/>
                  </a:lnTo>
                  <a:lnTo>
                    <a:pt x="206095" y="36703"/>
                  </a:lnTo>
                  <a:lnTo>
                    <a:pt x="204762" y="39014"/>
                  </a:lnTo>
                  <a:lnTo>
                    <a:pt x="204762" y="68707"/>
                  </a:lnTo>
                  <a:lnTo>
                    <a:pt x="62369" y="68707"/>
                  </a:lnTo>
                  <a:lnTo>
                    <a:pt x="59220" y="71843"/>
                  </a:lnTo>
                  <a:lnTo>
                    <a:pt x="59220" y="208051"/>
                  </a:lnTo>
                  <a:lnTo>
                    <a:pt x="1333" y="241465"/>
                  </a:lnTo>
                  <a:lnTo>
                    <a:pt x="0" y="243776"/>
                  </a:lnTo>
                  <a:lnTo>
                    <a:pt x="0" y="317169"/>
                  </a:lnTo>
                  <a:lnTo>
                    <a:pt x="1333" y="319493"/>
                  </a:lnTo>
                  <a:lnTo>
                    <a:pt x="59220" y="352920"/>
                  </a:lnTo>
                  <a:lnTo>
                    <a:pt x="59220" y="369582"/>
                  </a:lnTo>
                  <a:lnTo>
                    <a:pt x="62369" y="372732"/>
                  </a:lnTo>
                  <a:lnTo>
                    <a:pt x="66243" y="372732"/>
                  </a:lnTo>
                  <a:lnTo>
                    <a:pt x="70116" y="372732"/>
                  </a:lnTo>
                  <a:lnTo>
                    <a:pt x="73266" y="369582"/>
                  </a:lnTo>
                  <a:lnTo>
                    <a:pt x="73266" y="352920"/>
                  </a:lnTo>
                  <a:lnTo>
                    <a:pt x="94322" y="340741"/>
                  </a:lnTo>
                  <a:lnTo>
                    <a:pt x="131140" y="319493"/>
                  </a:lnTo>
                  <a:lnTo>
                    <a:pt x="132473" y="317169"/>
                  </a:lnTo>
                  <a:lnTo>
                    <a:pt x="132473" y="258445"/>
                  </a:lnTo>
                  <a:lnTo>
                    <a:pt x="132473" y="243776"/>
                  </a:lnTo>
                  <a:lnTo>
                    <a:pt x="131140" y="241465"/>
                  </a:lnTo>
                  <a:lnTo>
                    <a:pt x="118427" y="234124"/>
                  </a:lnTo>
                  <a:lnTo>
                    <a:pt x="118427" y="258445"/>
                  </a:lnTo>
                  <a:lnTo>
                    <a:pt x="118427" y="310616"/>
                  </a:lnTo>
                  <a:lnTo>
                    <a:pt x="66243" y="340741"/>
                  </a:lnTo>
                  <a:lnTo>
                    <a:pt x="14033" y="310616"/>
                  </a:lnTo>
                  <a:lnTo>
                    <a:pt x="14033" y="258445"/>
                  </a:lnTo>
                  <a:lnTo>
                    <a:pt x="64897" y="287820"/>
                  </a:lnTo>
                  <a:lnTo>
                    <a:pt x="67576" y="287820"/>
                  </a:lnTo>
                  <a:lnTo>
                    <a:pt x="94322" y="272364"/>
                  </a:lnTo>
                  <a:lnTo>
                    <a:pt x="118427" y="258445"/>
                  </a:lnTo>
                  <a:lnTo>
                    <a:pt x="118427" y="234124"/>
                  </a:lnTo>
                  <a:lnTo>
                    <a:pt x="111417" y="230085"/>
                  </a:lnTo>
                  <a:lnTo>
                    <a:pt x="111417" y="246291"/>
                  </a:lnTo>
                  <a:lnTo>
                    <a:pt x="66243" y="272364"/>
                  </a:lnTo>
                  <a:lnTo>
                    <a:pt x="42138" y="258445"/>
                  </a:lnTo>
                  <a:lnTo>
                    <a:pt x="21069" y="246291"/>
                  </a:lnTo>
                  <a:lnTo>
                    <a:pt x="66243" y="220205"/>
                  </a:lnTo>
                  <a:lnTo>
                    <a:pt x="111417" y="246291"/>
                  </a:lnTo>
                  <a:lnTo>
                    <a:pt x="111417" y="230085"/>
                  </a:lnTo>
                  <a:lnTo>
                    <a:pt x="94322" y="220205"/>
                  </a:lnTo>
                  <a:lnTo>
                    <a:pt x="73266" y="208051"/>
                  </a:lnTo>
                  <a:lnTo>
                    <a:pt x="73266" y="82753"/>
                  </a:lnTo>
                  <a:lnTo>
                    <a:pt x="204762" y="82753"/>
                  </a:lnTo>
                  <a:lnTo>
                    <a:pt x="204762" y="112407"/>
                  </a:lnTo>
                  <a:lnTo>
                    <a:pt x="206095" y="114731"/>
                  </a:lnTo>
                  <a:lnTo>
                    <a:pt x="263982" y="148145"/>
                  </a:lnTo>
                  <a:lnTo>
                    <a:pt x="263982" y="412813"/>
                  </a:lnTo>
                  <a:lnTo>
                    <a:pt x="206095" y="446227"/>
                  </a:lnTo>
                  <a:lnTo>
                    <a:pt x="204762" y="448551"/>
                  </a:lnTo>
                  <a:lnTo>
                    <a:pt x="204762" y="478205"/>
                  </a:lnTo>
                  <a:lnTo>
                    <a:pt x="191046" y="478205"/>
                  </a:lnTo>
                  <a:lnTo>
                    <a:pt x="187909" y="481355"/>
                  </a:lnTo>
                  <a:lnTo>
                    <a:pt x="187909" y="489115"/>
                  </a:lnTo>
                  <a:lnTo>
                    <a:pt x="191046" y="492252"/>
                  </a:lnTo>
                  <a:lnTo>
                    <a:pt x="204762" y="492252"/>
                  </a:lnTo>
                  <a:lnTo>
                    <a:pt x="204762" y="521944"/>
                  </a:lnTo>
                  <a:lnTo>
                    <a:pt x="206095" y="524256"/>
                  </a:lnTo>
                  <a:lnTo>
                    <a:pt x="269659" y="560959"/>
                  </a:lnTo>
                  <a:lnTo>
                    <a:pt x="272338" y="560959"/>
                  </a:lnTo>
                  <a:lnTo>
                    <a:pt x="299085" y="545515"/>
                  </a:lnTo>
                  <a:lnTo>
                    <a:pt x="335902" y="524256"/>
                  </a:lnTo>
                  <a:lnTo>
                    <a:pt x="337235" y="521944"/>
                  </a:lnTo>
                  <a:lnTo>
                    <a:pt x="337235" y="492252"/>
                  </a:lnTo>
                  <a:lnTo>
                    <a:pt x="350951" y="492252"/>
                  </a:lnTo>
                  <a:lnTo>
                    <a:pt x="354088" y="489115"/>
                  </a:lnTo>
                  <a:lnTo>
                    <a:pt x="354088" y="481355"/>
                  </a:lnTo>
                  <a:lnTo>
                    <a:pt x="350951" y="478205"/>
                  </a:lnTo>
                  <a:lnTo>
                    <a:pt x="347065" y="478205"/>
                  </a:lnTo>
                  <a:lnTo>
                    <a:pt x="337235" y="478205"/>
                  </a:lnTo>
                  <a:lnTo>
                    <a:pt x="337235" y="463219"/>
                  </a:lnTo>
                  <a:lnTo>
                    <a:pt x="337235" y="448551"/>
                  </a:lnTo>
                  <a:lnTo>
                    <a:pt x="335902" y="446227"/>
                  </a:lnTo>
                  <a:lnTo>
                    <a:pt x="323189" y="438886"/>
                  </a:lnTo>
                  <a:lnTo>
                    <a:pt x="323189" y="463219"/>
                  </a:lnTo>
                  <a:lnTo>
                    <a:pt x="323189" y="481355"/>
                  </a:lnTo>
                  <a:lnTo>
                    <a:pt x="323189" y="489115"/>
                  </a:lnTo>
                  <a:lnTo>
                    <a:pt x="323189" y="515378"/>
                  </a:lnTo>
                  <a:lnTo>
                    <a:pt x="270992" y="545515"/>
                  </a:lnTo>
                  <a:lnTo>
                    <a:pt x="218808" y="515378"/>
                  </a:lnTo>
                  <a:lnTo>
                    <a:pt x="218808" y="489115"/>
                  </a:lnTo>
                  <a:lnTo>
                    <a:pt x="218808" y="481355"/>
                  </a:lnTo>
                  <a:lnTo>
                    <a:pt x="218808" y="463219"/>
                  </a:lnTo>
                  <a:lnTo>
                    <a:pt x="269659" y="492582"/>
                  </a:lnTo>
                  <a:lnTo>
                    <a:pt x="272338" y="492582"/>
                  </a:lnTo>
                  <a:lnTo>
                    <a:pt x="299085" y="477139"/>
                  </a:lnTo>
                  <a:lnTo>
                    <a:pt x="323189" y="463219"/>
                  </a:lnTo>
                  <a:lnTo>
                    <a:pt x="323189" y="438886"/>
                  </a:lnTo>
                  <a:lnTo>
                    <a:pt x="316179" y="434848"/>
                  </a:lnTo>
                  <a:lnTo>
                    <a:pt x="316179" y="451053"/>
                  </a:lnTo>
                  <a:lnTo>
                    <a:pt x="270992" y="477139"/>
                  </a:lnTo>
                  <a:lnTo>
                    <a:pt x="246888" y="463219"/>
                  </a:lnTo>
                  <a:lnTo>
                    <a:pt x="225818" y="451053"/>
                  </a:lnTo>
                  <a:lnTo>
                    <a:pt x="270992" y="424967"/>
                  </a:lnTo>
                  <a:lnTo>
                    <a:pt x="316179" y="451053"/>
                  </a:lnTo>
                  <a:lnTo>
                    <a:pt x="316179" y="434848"/>
                  </a:lnTo>
                  <a:lnTo>
                    <a:pt x="299085" y="424967"/>
                  </a:lnTo>
                  <a:lnTo>
                    <a:pt x="278015" y="412813"/>
                  </a:lnTo>
                  <a:lnTo>
                    <a:pt x="278015" y="148145"/>
                  </a:lnTo>
                  <a:lnTo>
                    <a:pt x="299085" y="135978"/>
                  </a:lnTo>
                  <a:lnTo>
                    <a:pt x="335902" y="114731"/>
                  </a:lnTo>
                  <a:lnTo>
                    <a:pt x="337235" y="112407"/>
                  </a:lnTo>
                  <a:lnTo>
                    <a:pt x="337235" y="82753"/>
                  </a:lnTo>
                  <a:lnTo>
                    <a:pt x="468731" y="82753"/>
                  </a:lnTo>
                  <a:lnTo>
                    <a:pt x="468731" y="208051"/>
                  </a:lnTo>
                  <a:lnTo>
                    <a:pt x="410857" y="241465"/>
                  </a:lnTo>
                  <a:lnTo>
                    <a:pt x="409524" y="243776"/>
                  </a:lnTo>
                  <a:lnTo>
                    <a:pt x="409524" y="317169"/>
                  </a:lnTo>
                  <a:lnTo>
                    <a:pt x="410857" y="319493"/>
                  </a:lnTo>
                  <a:lnTo>
                    <a:pt x="468731" y="352920"/>
                  </a:lnTo>
                  <a:lnTo>
                    <a:pt x="468731" y="369582"/>
                  </a:lnTo>
                  <a:lnTo>
                    <a:pt x="471868" y="372732"/>
                  </a:lnTo>
                  <a:lnTo>
                    <a:pt x="479628" y="372732"/>
                  </a:lnTo>
                  <a:lnTo>
                    <a:pt x="482777" y="369582"/>
                  </a:lnTo>
                  <a:lnTo>
                    <a:pt x="482777" y="352920"/>
                  </a:lnTo>
                  <a:lnTo>
                    <a:pt x="503847" y="340741"/>
                  </a:lnTo>
                  <a:lnTo>
                    <a:pt x="540664" y="319493"/>
                  </a:lnTo>
                  <a:lnTo>
                    <a:pt x="541997" y="317169"/>
                  </a:lnTo>
                  <a:lnTo>
                    <a:pt x="541997" y="258445"/>
                  </a:lnTo>
                  <a:lnTo>
                    <a:pt x="541997" y="2437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744779" y="3907066"/>
            <a:ext cx="2787227" cy="144533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algn="ctr">
              <a:lnSpc>
                <a:spcPct val="80000"/>
              </a:lnSpc>
            </a:pPr>
            <a:r>
              <a:rPr sz="2200" dirty="0">
                <a:solidFill>
                  <a:schemeClr val="bg1"/>
                </a:solidFill>
              </a:rPr>
              <a:t>Возможные ситуации, в которых требуется проведение анализа конкурентного окружения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8D69F1-24B6-58E1-468E-3EEC7DD74834}"/>
              </a:ext>
            </a:extLst>
          </p:cNvPr>
          <p:cNvSpPr txBox="1"/>
          <p:nvPr/>
        </p:nvSpPr>
        <p:spPr>
          <a:xfrm>
            <a:off x="586952" y="5654388"/>
            <a:ext cx="34199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/>
              <a:t>разработка</a:t>
            </a:r>
            <a:br>
              <a:rPr lang="ru-RU" sz="2000" dirty="0"/>
            </a:br>
            <a:r>
              <a:rPr lang="ru-RU" sz="2000" b="1" dirty="0"/>
              <a:t>маркетинговой стратегии</a:t>
            </a:r>
            <a:r>
              <a:rPr lang="ru-RU" sz="2000" dirty="0"/>
              <a:t>, </a:t>
            </a:r>
            <a:r>
              <a:rPr lang="ru-RU" sz="2000" b="1" dirty="0"/>
              <a:t>позиционирования</a:t>
            </a:r>
            <a:r>
              <a:rPr lang="ru-RU" sz="2000" dirty="0"/>
              <a:t> товара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FD88E6-7A8E-DEF5-AF74-33381A340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312" y="367476"/>
            <a:ext cx="10474065" cy="659807"/>
          </a:xfrm>
        </p:spPr>
        <p:txBody>
          <a:bodyPr>
            <a:normAutofit fontScale="90000"/>
          </a:bodyPr>
          <a:lstStyle/>
          <a:p>
            <a:r>
              <a:rPr lang="ru-RU" dirty="0"/>
              <a:t>Когда / зачем проводить анализ конкурентов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D7AD06-C93A-13D6-42ED-72FF909CC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312" y="367476"/>
            <a:ext cx="7079901" cy="659807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Конкуренция в каналах продаж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4655A9-0293-6176-B62D-EECB34D62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312" y="1132461"/>
            <a:ext cx="10939818" cy="334610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Если мы хотим зарабатывать, используя рекламу в тех же каналах, нам нужно ответить себе на два вопроса: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Выше ли наша </a:t>
            </a:r>
            <a:r>
              <a:rPr lang="ru-RU" sz="2400" b="1" dirty="0"/>
              <a:t>маржа</a:t>
            </a:r>
            <a:r>
              <a:rPr lang="ru-RU" sz="2400" dirty="0"/>
              <a:t>, чем у наших конкурентов по таргетингу?</a:t>
            </a:r>
          </a:p>
          <a:p>
            <a:pPr lvl="1">
              <a:lnSpc>
                <a:spcPct val="100000"/>
              </a:lnSpc>
            </a:pPr>
            <a:r>
              <a:rPr lang="ru-RU" sz="2000" b="1" dirty="0"/>
              <a:t>За счет чего?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Выше ли наша </a:t>
            </a:r>
            <a:r>
              <a:rPr lang="ru-RU" sz="2400" b="1" dirty="0"/>
              <a:t>конверсия</a:t>
            </a:r>
            <a:r>
              <a:rPr lang="ru-RU" sz="2400" dirty="0"/>
              <a:t> в покупателя, чем у наших конкурентов по таргетингу?</a:t>
            </a:r>
          </a:p>
          <a:p>
            <a:pPr lvl="1">
              <a:lnSpc>
                <a:spcPct val="100000"/>
              </a:lnSpc>
            </a:pPr>
            <a:r>
              <a:rPr lang="ru-RU" sz="2000" b="1" dirty="0"/>
              <a:t>За счет чего конверсия будет выше</a:t>
            </a:r>
            <a:r>
              <a:rPr lang="ru-RU" sz="2000" dirty="0"/>
              <a:t>?</a:t>
            </a:r>
          </a:p>
          <a:p>
            <a:pPr lvl="1">
              <a:lnSpc>
                <a:spcPct val="100000"/>
              </a:lnSpc>
            </a:pPr>
            <a:r>
              <a:rPr lang="ru-RU" sz="2000" b="1" dirty="0"/>
              <a:t>Что</a:t>
            </a:r>
            <a:r>
              <a:rPr lang="ru-RU" sz="2000" dirty="0"/>
              <a:t> такого </a:t>
            </a:r>
            <a:r>
              <a:rPr lang="ru-RU" sz="2000" b="1" dirty="0"/>
              <a:t>ценного мы предлагаем</a:t>
            </a:r>
            <a:r>
              <a:rPr lang="ru-RU" sz="2000" dirty="0"/>
              <a:t>?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0ABDD11-AAFE-362D-60C6-296DCBA31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23" y="4642338"/>
            <a:ext cx="4392211" cy="21274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F6927CE-872C-3225-E0A9-51ACA563F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0" y="3784600"/>
            <a:ext cx="5080000" cy="3073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D06717-6E35-9C63-3369-87A0763DCE59}"/>
              </a:ext>
            </a:extLst>
          </p:cNvPr>
          <p:cNvSpPr txBox="1"/>
          <p:nvPr/>
        </p:nvSpPr>
        <p:spPr>
          <a:xfrm>
            <a:off x="4891315" y="4913643"/>
            <a:ext cx="25232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C00000"/>
                </a:solidFill>
              </a:rPr>
              <a:t>Контекстная реклама всё время дорожает!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Unfair advantage</a:t>
            </a:r>
            <a:endParaRPr lang="ru-RU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8641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CA13E7-2A20-778D-752B-D8A912203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779" y="284948"/>
            <a:ext cx="6547339" cy="589468"/>
          </a:xfrm>
        </p:spPr>
        <p:txBody>
          <a:bodyPr>
            <a:normAutofit fontScale="90000"/>
          </a:bodyPr>
          <a:lstStyle/>
          <a:p>
            <a:r>
              <a:rPr lang="ru-RU" dirty="0"/>
              <a:t>Способы поиска конкурентов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A76544-0559-38F2-2D4E-CD3341321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79" y="984948"/>
            <a:ext cx="4883501" cy="6611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1. Поисковая выдача по ключевым запросам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003280-EEC0-6792-89CE-C2ACE52B76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470" r="13532"/>
          <a:stretch/>
        </p:blipFill>
        <p:spPr>
          <a:xfrm>
            <a:off x="734215" y="1646143"/>
            <a:ext cx="4497474" cy="5211857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3CBF0996-89AC-4106-1746-B664004A0D94}"/>
              </a:ext>
            </a:extLst>
          </p:cNvPr>
          <p:cNvSpPr txBox="1">
            <a:spLocks/>
          </p:cNvSpPr>
          <p:nvPr/>
        </p:nvSpPr>
        <p:spPr>
          <a:xfrm>
            <a:off x="5909118" y="874416"/>
            <a:ext cx="4883501" cy="661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2. Поиска сайтов с похожим контентом, оператор “</a:t>
            </a:r>
            <a:r>
              <a:rPr lang="en" sz="2000" dirty="0"/>
              <a:t>related”</a:t>
            </a:r>
            <a:r>
              <a:rPr lang="ru-RU" sz="2000" dirty="0"/>
              <a:t>: </a:t>
            </a:r>
            <a:r>
              <a:rPr lang="en" sz="2000" dirty="0"/>
              <a:t>related:</a:t>
            </a:r>
            <a:r>
              <a:rPr lang="ru-RU" sz="2000" dirty="0"/>
              <a:t>домен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8C60D9E-2096-D665-924F-D05DC99EE8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80" t="3874" r="16522" b="2644"/>
          <a:stretch/>
        </p:blipFill>
        <p:spPr>
          <a:xfrm>
            <a:off x="5909118" y="1646143"/>
            <a:ext cx="4883501" cy="521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0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87D26-6659-2AEA-628B-F77D4F898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3246ED-164F-4DED-5DCB-48F5218F4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73" y="217141"/>
            <a:ext cx="6652576" cy="840028"/>
          </a:xfrm>
        </p:spPr>
        <p:txBody>
          <a:bodyPr>
            <a:normAutofit/>
          </a:bodyPr>
          <a:lstStyle/>
          <a:p>
            <a:r>
              <a:rPr lang="ru-RU" sz="4000" dirty="0"/>
              <a:t>Структура целевой аудитории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B51730-6BB2-692C-34BB-33A44B086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073" y="1120468"/>
            <a:ext cx="6502758" cy="562904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1" dirty="0"/>
              <a:t>Ядро</a:t>
            </a:r>
            <a:br>
              <a:rPr lang="ru-RU" sz="2000" dirty="0"/>
            </a:br>
            <a:r>
              <a:rPr lang="ru-RU" sz="2000" dirty="0"/>
              <a:t>Это те, которые покупают товар (или услугу) на самую большую сумму, больше всего пользуются товаром или услугой и испытывают высокую потребность в продукте.</a:t>
            </a:r>
          </a:p>
          <a:p>
            <a:pPr>
              <a:lnSpc>
                <a:spcPct val="100000"/>
              </a:lnSpc>
            </a:pPr>
            <a:r>
              <a:rPr lang="ru-RU" sz="2000" b="1" dirty="0"/>
              <a:t>Прямая целевая аудитория</a:t>
            </a:r>
            <a:br>
              <a:rPr lang="ru-RU" sz="2000" dirty="0"/>
            </a:br>
            <a:r>
              <a:rPr lang="ru-RU" sz="2000" dirty="0"/>
              <a:t>Это те, кто выбирают что купить и принимают решение о покупке. На них нужно фокусировать маркетинговые активности.</a:t>
            </a:r>
          </a:p>
          <a:p>
            <a:pPr>
              <a:lnSpc>
                <a:spcPct val="100000"/>
              </a:lnSpc>
            </a:pPr>
            <a:r>
              <a:rPr lang="ru-RU" sz="2000" b="1" dirty="0"/>
              <a:t>Косвенная целевая аудитория</a:t>
            </a:r>
            <a:br>
              <a:rPr lang="ru-RU" sz="2000" dirty="0"/>
            </a:br>
            <a:r>
              <a:rPr lang="ru-RU" sz="2000" dirty="0"/>
              <a:t>Это те, кто участвует в совершении покупки и принятия решения или будут пользоваться товаром, но не принимают решение и не инициирует покупку.</a:t>
            </a:r>
            <a:br>
              <a:rPr lang="ru-RU" sz="2000" dirty="0"/>
            </a:br>
            <a:r>
              <a:rPr lang="ru-RU" sz="2000" dirty="0"/>
              <a:t>Они влияют на мнение прямой целевой аудитории.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solidFill>
                  <a:schemeClr val="accent6">
                    <a:lumMod val="75000"/>
                  </a:schemeClr>
                </a:solidFill>
              </a:rPr>
              <a:t>Выбор свадебного платья: Родственники невесты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solidFill>
                  <a:schemeClr val="accent6">
                    <a:lumMod val="75000"/>
                  </a:schemeClr>
                </a:solidFill>
              </a:rPr>
              <a:t>Премиальные автомобили: небогатые люди, которые оценят покупку богатых</a:t>
            </a:r>
            <a:endParaRPr lang="en-US" sz="1800" dirty="0">
              <a:solidFill>
                <a:schemeClr val="accent6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solidFill>
                  <a:schemeClr val="accent6">
                    <a:lumMod val="75000"/>
                  </a:schemeClr>
                </a:solidFill>
              </a:rPr>
              <a:t>Дети (игрушки для детей)</a:t>
            </a:r>
          </a:p>
          <a:p>
            <a:pPr>
              <a:lnSpc>
                <a:spcPct val="100000"/>
              </a:lnSpc>
            </a:pP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14F665-5D8E-8EC3-1768-2B28DC30C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350" y="2369713"/>
            <a:ext cx="4868650" cy="44882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DF04AF-BC02-24D6-5CF6-2C1970F57318}"/>
              </a:ext>
            </a:extLst>
          </p:cNvPr>
          <p:cNvSpPr txBox="1"/>
          <p:nvPr/>
        </p:nvSpPr>
        <p:spPr>
          <a:xfrm>
            <a:off x="7259572" y="115912"/>
            <a:ext cx="4932428" cy="20992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ru-RU" sz="2000" b="1" dirty="0"/>
              <a:t>Широкая</a:t>
            </a:r>
            <a:r>
              <a:rPr lang="ru-RU" sz="2400" dirty="0"/>
              <a:t> —</a:t>
            </a:r>
            <a:r>
              <a:rPr lang="ru-RU" sz="2000" dirty="0"/>
              <a:t>Люди, которым так или иначе интересен продукт или услуга. Обычно разбивается на несколько сегментов.</a:t>
            </a:r>
            <a:br>
              <a:rPr lang="ru-RU" sz="2400" dirty="0"/>
            </a:br>
            <a:r>
              <a:rPr lang="ru-RU" sz="2000" b="1" dirty="0"/>
              <a:t>Узкая</a:t>
            </a:r>
            <a:r>
              <a:rPr lang="ru-RU" sz="2400" dirty="0"/>
              <a:t> — </a:t>
            </a:r>
            <a:r>
              <a:rPr lang="ru-RU" sz="2000" dirty="0"/>
              <a:t>Группа потребителей, имеющие конкретные запросы относительно товара или услуги.</a:t>
            </a:r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6505493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AB1526-02A2-43AB-4CA8-15F368C6B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2" y="57674"/>
            <a:ext cx="7170336" cy="583771"/>
          </a:xfrm>
        </p:spPr>
        <p:txBody>
          <a:bodyPr>
            <a:normAutofit fontScale="90000"/>
          </a:bodyPr>
          <a:lstStyle/>
          <a:p>
            <a:r>
              <a:rPr lang="ru-RU" sz="4000" dirty="0"/>
              <a:t>Способы поиска конкурентов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EF96D9-E79A-653E-DA2D-DBB3EFD43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692" y="617592"/>
            <a:ext cx="11244105" cy="447302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3. Маркетинговые исследования и опросы фокус-групп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а) Проводим / заказываем </a:t>
            </a:r>
            <a:r>
              <a:rPr lang="ru-RU" sz="2000" b="1" dirty="0"/>
              <a:t>исследование.</a:t>
            </a:r>
            <a:br>
              <a:rPr lang="ru-RU" sz="2000" b="1" dirty="0"/>
            </a:br>
            <a:r>
              <a:rPr lang="ru-RU" sz="2000" dirty="0"/>
              <a:t>Получаем ответы на вопросы: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Кто ваши главные конкуренты?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 чем преимущества и недостатки ваших конкурентов?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 чем ваши преимущества и недостатки?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Какие каналы используются для продвижения?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Уровень их сервиса (манера общения, служба поддержки, скорость доставки и др.)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б) Если у вас есть </a:t>
            </a:r>
            <a:r>
              <a:rPr lang="ru-RU" sz="2000" b="1" dirty="0"/>
              <a:t>отдел продаж</a:t>
            </a:r>
            <a:r>
              <a:rPr lang="ru-RU" sz="2000" dirty="0"/>
              <a:t>, сотрудники которого проводят переговоры и заключают сделки, используйте его для получения информации о конкурентах.</a:t>
            </a:r>
            <a:br>
              <a:rPr lang="ru-RU" sz="2000" dirty="0"/>
            </a:br>
            <a:r>
              <a:rPr lang="ru-RU" sz="2000" dirty="0"/>
              <a:t>Ценную инсайдерскую информацию можно получить </a:t>
            </a:r>
            <a:r>
              <a:rPr lang="ru-RU" sz="2000" b="1" dirty="0"/>
              <a:t>в общении с потенциальными клиентами</a:t>
            </a:r>
            <a:r>
              <a:rPr lang="ru-RU" sz="2000" dirty="0"/>
              <a:t>, которые до общения с сотрудниками вашей компании уже пообщались с вашими конкурентами.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в) </a:t>
            </a:r>
            <a:r>
              <a:rPr lang="ru-RU" sz="2000" b="1" dirty="0"/>
              <a:t>Заказать</a:t>
            </a:r>
            <a:r>
              <a:rPr lang="ru-RU" sz="2000" dirty="0"/>
              <a:t> товары или услуги у конкурента, чтобы пройти путь пользователя самостоятельно.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A5DDE6-CE9D-0E4C-FCE4-EFC549209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772" y="-36286"/>
            <a:ext cx="4169228" cy="2779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5DDD24-2EED-A2F5-D298-42BE7B499F07}"/>
              </a:ext>
            </a:extLst>
          </p:cNvPr>
          <p:cNvSpPr txBox="1"/>
          <p:nvPr/>
        </p:nvSpPr>
        <p:spPr>
          <a:xfrm>
            <a:off x="351692" y="5155908"/>
            <a:ext cx="11488616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i="1" dirty="0"/>
              <a:t>Пример: Когда в Америке по производству мотоциклов лидировали такие компании как </a:t>
            </a:r>
            <a:r>
              <a:rPr lang="en" sz="2000" i="1" dirty="0"/>
              <a:t>Harley, Indian, Triumph, </a:t>
            </a:r>
            <a:r>
              <a:rPr lang="ru-RU" sz="2000" i="1" dirty="0"/>
              <a:t>благодаря конкурентному анализу </a:t>
            </a:r>
            <a:r>
              <a:rPr lang="en" sz="2000" i="1" dirty="0"/>
              <a:t>Honda </a:t>
            </a:r>
            <a:r>
              <a:rPr lang="ru-RU" sz="2000" i="1" dirty="0"/>
              <a:t>нашла незаполненную нишу, открытую потребность и получила отличную прибыль. В противовес популярным большим байкам она предложила небольшие маневренные мотоциклы по более привлекательным ценам. Главной целевой аудиторией была молодежь, чей запрос с точностью выполнила </a:t>
            </a:r>
            <a:r>
              <a:rPr lang="en" sz="2000" i="1" dirty="0"/>
              <a:t>Honda.</a:t>
            </a:r>
            <a:endParaRPr lang="ru-RU" sz="2000" i="1" dirty="0"/>
          </a:p>
        </p:txBody>
      </p:sp>
    </p:spTree>
    <p:extLst>
      <p:ext uri="{BB962C8B-B14F-4D97-AF65-F5344CB8AC3E}">
        <p14:creationId xmlns:p14="http://schemas.microsoft.com/office/powerpoint/2010/main" val="9930978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377951-3B48-C620-3D63-91E59D833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411" y="331037"/>
            <a:ext cx="10515600" cy="700000"/>
          </a:xfrm>
        </p:spPr>
        <p:txBody>
          <a:bodyPr/>
          <a:lstStyle/>
          <a:p>
            <a:r>
              <a:rPr lang="ru-RU" dirty="0"/>
              <a:t>Способы поиска конкурентов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CD0428-C599-BFA2-D2E3-6B574F1CD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847" y="1212387"/>
            <a:ext cx="4125686" cy="54489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b="1" dirty="0"/>
              <a:t>4. Сервисы поиска конкурентов</a:t>
            </a:r>
          </a:p>
          <a:p>
            <a:pPr marL="0" indent="0">
              <a:buNone/>
            </a:pPr>
            <a:r>
              <a:rPr lang="ru-RU" sz="2000" dirty="0"/>
              <a:t>Такие сервисы осуществляют поиск конкурентов по наличию ключевых слов и поисковой выдаче и заточены под </a:t>
            </a:r>
            <a:r>
              <a:rPr lang="en" sz="2000" dirty="0"/>
              <a:t>SEO-</a:t>
            </a:r>
            <a:r>
              <a:rPr lang="ru-RU" sz="2000" dirty="0"/>
              <a:t>специалистов.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" sz="2000" noProof="1"/>
              <a:t>Serpstat, Semrush, Ahrefs, Pr-cy.ru, Similarweb, Keys.so.</a:t>
            </a:r>
            <a:endParaRPr lang="ru-RU" sz="2000" dirty="0"/>
          </a:p>
          <a:p>
            <a:pPr marL="0" indent="0">
              <a:buNone/>
            </a:pPr>
            <a:r>
              <a:rPr lang="ru-RU" sz="2000" dirty="0"/>
              <a:t>Пример: В сервисе </a:t>
            </a:r>
            <a:r>
              <a:rPr lang="en" sz="2000" noProof="1"/>
              <a:t>uXprice</a:t>
            </a:r>
            <a:r>
              <a:rPr lang="en" sz="2000" dirty="0"/>
              <a:t> </a:t>
            </a:r>
            <a:r>
              <a:rPr lang="ru-RU" sz="2000" dirty="0"/>
              <a:t>алгоритмы на основе </a:t>
            </a:r>
            <a:r>
              <a:rPr lang="en-US" sz="2000" dirty="0"/>
              <a:t>ML</a:t>
            </a:r>
            <a:r>
              <a:rPr lang="ru-RU" sz="2000" dirty="0"/>
              <a:t> позволяют сделать автоподбор конкурентов для интернет-магазинов. Включение этой функции позволяет получить до 100 потенциальных конкурентов на каждую товарную позицию.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17E375-32D8-0358-D319-00FD5A1C538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36607" y="1048777"/>
            <a:ext cx="7355393" cy="534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550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6163" y="361816"/>
            <a:ext cx="9873827" cy="1248205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/>
              <a:t>Анализ конкурентов по Портеру</a:t>
            </a:r>
          </a:p>
          <a:p>
            <a:pPr marL="16933">
              <a:lnSpc>
                <a:spcPct val="100000"/>
              </a:lnSpc>
            </a:pPr>
            <a:r>
              <a:rPr sz="3600" dirty="0"/>
              <a:t>(1 раз в 3-5 лет)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7A8401-825B-8309-DFC8-A7F8AF02919A}"/>
              </a:ext>
            </a:extLst>
          </p:cNvPr>
          <p:cNvSpPr txBox="1"/>
          <p:nvPr/>
        </p:nvSpPr>
        <p:spPr>
          <a:xfrm>
            <a:off x="636163" y="1718268"/>
            <a:ext cx="88425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Оценка потенциальных возможностей: подробное изучение </a:t>
            </a:r>
            <a:r>
              <a:rPr lang="ru-RU" sz="2000" b="1" dirty="0"/>
              <a:t>преимуществ и слабых сторон конкурентов</a:t>
            </a:r>
          </a:p>
          <a:p>
            <a:pPr marL="342900" indent="-342900"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Определение </a:t>
            </a:r>
            <a:r>
              <a:rPr lang="ru-RU" sz="2000" b="1" dirty="0"/>
              <a:t>будущих целей</a:t>
            </a:r>
            <a:r>
              <a:rPr lang="ru-RU" sz="2000" dirty="0"/>
              <a:t>: Что движет конкурентом? Ключевая мотивация?</a:t>
            </a:r>
          </a:p>
          <a:p>
            <a:pPr marL="342900" indent="-342900"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Определение </a:t>
            </a:r>
            <a:r>
              <a:rPr lang="ru-RU" sz="2000" b="1" dirty="0"/>
              <a:t>текущей стратегии</a:t>
            </a:r>
            <a:r>
              <a:rPr lang="ru-RU" sz="2000" dirty="0"/>
              <a:t>: Что делает конкурент на рынке в настоящий момент и что он способен делать для увеличения прибыли?</a:t>
            </a:r>
          </a:p>
          <a:p>
            <a:pPr marL="342900" indent="-342900"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Что думает конкурент: предположения конкурента о своем положении на рынке и об отрасли в целом</a:t>
            </a:r>
          </a:p>
          <a:p>
            <a:pPr marL="342900" indent="-342900">
              <a:buClr>
                <a:srgbClr val="0432FF"/>
              </a:buClr>
              <a:buFont typeface="+mj-lt"/>
              <a:buAutoNum type="arabicPeriod"/>
            </a:pPr>
            <a:r>
              <a:rPr lang="ru-RU" sz="2000" dirty="0"/>
              <a:t>Прогноз действий конкурента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5B2E2A6-EC39-D9B4-413F-0C31CBEBE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4279900"/>
            <a:ext cx="6400800" cy="25781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2216" y="248201"/>
            <a:ext cx="11575757" cy="1343101"/>
          </a:xfrm>
          <a:prstGeom prst="rect">
            <a:avLst/>
          </a:prstGeom>
        </p:spPr>
        <p:txBody>
          <a:bodyPr vert="horz" wrap="square" lIns="0" tIns="34712" rIns="0" bIns="0" rtlCol="0" anchor="ctr">
            <a:spAutoFit/>
          </a:bodyPr>
          <a:lstStyle/>
          <a:p>
            <a:pPr marL="16933" marR="6773">
              <a:lnSpc>
                <a:spcPts val="5105"/>
              </a:lnSpc>
              <a:spcBef>
                <a:spcPts val="272"/>
              </a:spcBef>
            </a:pPr>
            <a:r>
              <a:rPr lang="ru-RU" dirty="0"/>
              <a:t>Простая методика анализа конкурентов</a:t>
            </a:r>
            <a:br>
              <a:rPr lang="ru-RU" dirty="0"/>
            </a:br>
            <a:r>
              <a:rPr lang="ru-RU" sz="3600" dirty="0"/>
              <a:t>(1 раз в год)</a:t>
            </a:r>
            <a:endParaRPr lang="ru-RU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472216" y="1583827"/>
            <a:ext cx="11445129" cy="4179776"/>
          </a:xfrm>
          <a:prstGeom prst="rect">
            <a:avLst/>
          </a:prstGeom>
        </p:spPr>
        <p:txBody>
          <a:bodyPr vert="horz" wrap="square" lIns="0" tIns="115993" rIns="0" bIns="0" rtlCol="0">
            <a:noAutofit/>
          </a:bodyPr>
          <a:lstStyle/>
          <a:p>
            <a:pPr marL="358987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400" dirty="0"/>
              <a:t>Характеристика внутриотраслевой конкуренции и ее прогноз</a:t>
            </a:r>
          </a:p>
          <a:p>
            <a:pPr marL="358987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400" dirty="0"/>
              <a:t>Составление </a:t>
            </a:r>
            <a:r>
              <a:rPr lang="ru-RU" sz="2400" b="1" dirty="0"/>
              <a:t>конкурентной карты</a:t>
            </a:r>
            <a:r>
              <a:rPr lang="ru-RU" sz="2400" dirty="0"/>
              <a:t> рынка</a:t>
            </a:r>
          </a:p>
          <a:p>
            <a:pPr marL="358987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400" dirty="0"/>
              <a:t>Выбор ключевых, косвенных и прямых конкурентов</a:t>
            </a:r>
          </a:p>
          <a:p>
            <a:pPr marL="358987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400" dirty="0"/>
              <a:t>Сравнительный анализ:</a:t>
            </a:r>
            <a:endParaRPr lang="en-US" sz="2400" dirty="0"/>
          </a:p>
          <a:p>
            <a:pPr marL="816187" lvl="1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dirty="0"/>
              <a:t>отдельного </a:t>
            </a:r>
            <a:r>
              <a:rPr lang="ru-RU" sz="2000" b="1" dirty="0"/>
              <a:t>продукта</a:t>
            </a:r>
            <a:r>
              <a:rPr lang="ru-RU" sz="2000" dirty="0"/>
              <a:t> и полного </a:t>
            </a:r>
            <a:r>
              <a:rPr lang="ru-RU" sz="2000" b="1" dirty="0"/>
              <a:t>ассортимента</a:t>
            </a:r>
            <a:r>
              <a:rPr lang="ru-RU" sz="2000" dirty="0"/>
              <a:t> компании с конкурентами</a:t>
            </a:r>
            <a:endParaRPr lang="en-US" sz="2000" dirty="0"/>
          </a:p>
          <a:p>
            <a:pPr marL="816187" lvl="1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dirty="0"/>
              <a:t>условий </a:t>
            </a:r>
            <a:r>
              <a:rPr lang="ru-RU" sz="2000" b="1" dirty="0"/>
              <a:t>ценообразования</a:t>
            </a:r>
            <a:r>
              <a:rPr lang="ru-RU" sz="2000" dirty="0"/>
              <a:t> и ценовых стратегий</a:t>
            </a:r>
            <a:endParaRPr lang="en-US" sz="2000" dirty="0"/>
          </a:p>
          <a:p>
            <a:pPr marL="816187" lvl="1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b="1" dirty="0"/>
              <a:t>позиционирования</a:t>
            </a:r>
            <a:r>
              <a:rPr lang="ru-RU" sz="2000" dirty="0"/>
              <a:t> и сформировавшегося </a:t>
            </a:r>
            <a:r>
              <a:rPr lang="ru-RU" sz="2000" b="1" dirty="0"/>
              <a:t>имиджа</a:t>
            </a:r>
            <a:r>
              <a:rPr lang="ru-RU" sz="2000" dirty="0"/>
              <a:t> бренда</a:t>
            </a:r>
            <a:endParaRPr lang="en-US" sz="2000" dirty="0"/>
          </a:p>
          <a:p>
            <a:pPr marL="816187" lvl="1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b="1" dirty="0"/>
              <a:t>методов</a:t>
            </a:r>
            <a:r>
              <a:rPr lang="ru-RU" sz="2000" dirty="0"/>
              <a:t> и используемых </a:t>
            </a:r>
            <a:r>
              <a:rPr lang="ru-RU" sz="2000" b="1" dirty="0"/>
              <a:t>каналов</a:t>
            </a:r>
            <a:r>
              <a:rPr lang="ru-RU" sz="2000" dirty="0"/>
              <a:t> продвижения, в том числе и бюджетов</a:t>
            </a:r>
            <a:endParaRPr lang="en-US" sz="2000" dirty="0"/>
          </a:p>
          <a:p>
            <a:pPr marL="816187" lvl="1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b="1" dirty="0"/>
              <a:t>целевой аудитории</a:t>
            </a:r>
            <a:r>
              <a:rPr lang="ru-RU" sz="2000" dirty="0"/>
              <a:t>, осведомленности и приверженности к продукту</a:t>
            </a:r>
            <a:endParaRPr lang="en-US" sz="2000" dirty="0"/>
          </a:p>
          <a:p>
            <a:pPr marL="816187" lvl="1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000" dirty="0"/>
              <a:t>используемых </a:t>
            </a:r>
            <a:r>
              <a:rPr lang="ru-RU" sz="2000" b="1" dirty="0"/>
              <a:t>технологий</a:t>
            </a:r>
            <a:r>
              <a:rPr lang="ru-RU" sz="2000" dirty="0"/>
              <a:t>, качества персонала и прочих ресурсов</a:t>
            </a:r>
          </a:p>
          <a:p>
            <a:pPr marL="358987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400" dirty="0"/>
              <a:t>Составление укрупненного сравнительного </a:t>
            </a:r>
            <a:r>
              <a:rPr lang="en" sz="2400" b="1" dirty="0"/>
              <a:t>SWOT</a:t>
            </a:r>
            <a:r>
              <a:rPr lang="ru-RU" sz="2400" b="1" dirty="0"/>
              <a:t>-анализа </a:t>
            </a:r>
            <a:r>
              <a:rPr lang="ru-RU" sz="2400" dirty="0"/>
              <a:t>конкурентов</a:t>
            </a:r>
          </a:p>
          <a:p>
            <a:pPr marL="358987" indent="-342900">
              <a:lnSpc>
                <a:spcPct val="100000"/>
              </a:lnSpc>
              <a:spcBef>
                <a:spcPts val="0"/>
              </a:spcBef>
              <a:buClr>
                <a:srgbClr val="0034EC"/>
              </a:buClr>
              <a:buSzPct val="83333"/>
              <a:tabLst>
                <a:tab pos="445336" algn="l"/>
                <a:tab pos="447029" algn="l"/>
              </a:tabLst>
            </a:pPr>
            <a:r>
              <a:rPr lang="ru-RU" sz="2400" dirty="0"/>
              <a:t>Анализ </a:t>
            </a:r>
            <a:r>
              <a:rPr lang="ru-RU" sz="2400" b="1" dirty="0"/>
              <a:t>конкурентных преимуществ</a:t>
            </a:r>
            <a:r>
              <a:rPr lang="ru-RU" sz="2400" dirty="0"/>
              <a:t> предприятия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6AB166-957B-4557-B769-41CB25953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822"/>
          </a:xfrm>
        </p:spPr>
        <p:txBody>
          <a:bodyPr/>
          <a:lstStyle/>
          <a:p>
            <a:r>
              <a:rPr lang="ru-RU" dirty="0"/>
              <a:t>Инструменты для анализа конкурентов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5068CC-B38F-5CFD-7FCB-627ADEFB1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2341"/>
            <a:ext cx="10515600" cy="470990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1" dirty="0"/>
              <a:t>Специальные инструменты</a:t>
            </a:r>
            <a:r>
              <a:rPr lang="ru-RU" sz="2000" dirty="0"/>
              <a:t>: </a:t>
            </a:r>
            <a:r>
              <a:rPr lang="en-US" sz="2000" u="sng" dirty="0" err="1"/>
              <a:t>SEMRush</a:t>
            </a:r>
            <a:r>
              <a:rPr lang="en-US" sz="2000" dirty="0"/>
              <a:t>, </a:t>
            </a:r>
            <a:r>
              <a:rPr lang="en-US" sz="2000" u="sng" dirty="0" err="1"/>
              <a:t>SimilarWeb</a:t>
            </a:r>
            <a:r>
              <a:rPr lang="en-US" sz="2000" dirty="0"/>
              <a:t>, </a:t>
            </a:r>
            <a:r>
              <a:rPr lang="en-US" sz="2000" u="sng" dirty="0" err="1"/>
              <a:t>YandexRadar</a:t>
            </a:r>
            <a:r>
              <a:rPr lang="en-US" sz="2000" dirty="0"/>
              <a:t>, </a:t>
            </a:r>
            <a:r>
              <a:rPr lang="en-US" sz="2000" u="sng" dirty="0" err="1"/>
              <a:t>Ahrefs</a:t>
            </a:r>
            <a:r>
              <a:rPr lang="en-US" sz="2000" dirty="0"/>
              <a:t>, </a:t>
            </a:r>
            <a:r>
              <a:rPr lang="en-US" sz="2000" u="sng" dirty="0" err="1"/>
              <a:t>Serpstat</a:t>
            </a:r>
            <a:endParaRPr lang="en-US" sz="2000" u="sng" dirty="0"/>
          </a:p>
          <a:p>
            <a:pPr lvl="1">
              <a:lnSpc>
                <a:spcPct val="100000"/>
              </a:lnSpc>
            </a:pPr>
            <a:r>
              <a:rPr lang="ru-RU" sz="2000" dirty="0"/>
              <a:t>они помогают с анализом + выпускают кучу разных исследований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читать </a:t>
            </a:r>
            <a:r>
              <a:rPr lang="ru-RU" sz="2000" b="1" dirty="0"/>
              <a:t>статьи конкурентов</a:t>
            </a:r>
            <a:r>
              <a:rPr lang="ru-RU" sz="2000" dirty="0"/>
              <a:t>, делать у них контрольные закупки и изучать их деятельность и просто поговорить с ними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Статьи / отчёты / аналитику с </a:t>
            </a:r>
            <a:r>
              <a:rPr lang="ru-RU" sz="2000" b="1" dirty="0"/>
              <a:t>анализом рынка </a:t>
            </a:r>
            <a:r>
              <a:rPr lang="ru-RU" sz="2000" dirty="0"/>
              <a:t>(часть доступно за плату)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Доля рынка (</a:t>
            </a:r>
            <a:r>
              <a:rPr lang="en" sz="2000" b="1" dirty="0"/>
              <a:t>share of voice)</a:t>
            </a:r>
            <a:r>
              <a:rPr lang="ru-RU" sz="2000" b="1" dirty="0"/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Чтобы определить долю рынку, необходимо знать количество продаж в целом и у конкретной компании. Редко когда такие данные есть в свободном доступе. Поэтому на практике для оценки доли рынка используют такой показатель как “</a:t>
            </a:r>
            <a:r>
              <a:rPr lang="en" sz="2000" dirty="0"/>
              <a:t>share of voice”— </a:t>
            </a:r>
            <a:r>
              <a:rPr lang="ru-RU" sz="2000" dirty="0"/>
              <a:t>упоминания ваших конкурентов в соцсетях и в интернете.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Сервисы: </a:t>
            </a:r>
            <a:r>
              <a:rPr lang="en" sz="2000" u="sng" dirty="0"/>
              <a:t>Awario</a:t>
            </a:r>
            <a:r>
              <a:rPr lang="en" sz="2000" dirty="0"/>
              <a:t>, </a:t>
            </a:r>
            <a:r>
              <a:rPr lang="en" sz="2000" u="sng" dirty="0" err="1"/>
              <a:t>Brandwatch</a:t>
            </a:r>
            <a:r>
              <a:rPr lang="en" sz="2000" dirty="0"/>
              <a:t>, </a:t>
            </a:r>
            <a:r>
              <a:rPr lang="en" sz="2000" u="sng" dirty="0"/>
              <a:t>Social-searcher</a:t>
            </a:r>
            <a:r>
              <a:rPr lang="en" sz="2000" dirty="0"/>
              <a:t>, </a:t>
            </a:r>
            <a:r>
              <a:rPr lang="en" sz="2000" u="sng" dirty="0"/>
              <a:t>Mention</a:t>
            </a:r>
            <a:r>
              <a:rPr lang="en" sz="2000" dirty="0"/>
              <a:t>.</a:t>
            </a:r>
            <a:br>
              <a:rPr lang="ru-RU" sz="2000" dirty="0"/>
            </a:br>
            <a:r>
              <a:rPr lang="ru-RU" sz="2000" dirty="0"/>
              <a:t>Они отслеживают все </a:t>
            </a:r>
            <a:r>
              <a:rPr lang="ru-RU" sz="2000" b="1" dirty="0"/>
              <a:t>упоминания бренда в интернете</a:t>
            </a:r>
            <a:r>
              <a:rPr lang="ru-RU" sz="2000" dirty="0"/>
              <a:t> и предоставляют удобные </a:t>
            </a:r>
            <a:r>
              <a:rPr lang="ru-RU" sz="2000" b="1" dirty="0"/>
              <a:t>отчеты</a:t>
            </a:r>
            <a:r>
              <a:rPr lang="ru-RU" sz="2000" dirty="0"/>
              <a:t> о них. Конкурент с наибольшим количеством упоминаний имеет наибольшую долю рынка</a:t>
            </a:r>
          </a:p>
        </p:txBody>
      </p:sp>
    </p:spTree>
    <p:extLst>
      <p:ext uri="{BB962C8B-B14F-4D97-AF65-F5344CB8AC3E}">
        <p14:creationId xmlns:p14="http://schemas.microsoft.com/office/powerpoint/2010/main" val="14913951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E9138B2-974A-C000-13D6-0BC5899187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69" t="5488" r="6001" b="5051"/>
          <a:stretch/>
        </p:blipFill>
        <p:spPr>
          <a:xfrm>
            <a:off x="100681" y="934497"/>
            <a:ext cx="7155050" cy="5478366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7445829" y="361740"/>
            <a:ext cx="4565105" cy="479618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lang="ru-RU" sz="2000" dirty="0"/>
              <a:t>Метод анализа, подразумевающий выделение факторов внутренней и внешней среды, оказывающих непосредственное влияние на продукт.</a:t>
            </a:r>
          </a:p>
          <a:p>
            <a:pPr marL="16933" marR="6773">
              <a:lnSpc>
                <a:spcPts val="2200"/>
              </a:lnSpc>
              <a:spcBef>
                <a:spcPts val="240"/>
              </a:spcBef>
            </a:pPr>
            <a:endParaRPr lang="ru-RU" sz="1867" dirty="0">
              <a:latin typeface="Arial"/>
              <a:cs typeface="Arial"/>
            </a:endParaRPr>
          </a:p>
          <a:p>
            <a:pPr marL="360000" marR="6773" indent="-360000">
              <a:spcBef>
                <a:spcPts val="1000"/>
              </a:spcBef>
              <a:buFont typeface="+mj-lt"/>
              <a:buAutoNum type="arabicPeriod"/>
            </a:pPr>
            <a:r>
              <a:rPr lang="ru-RU" sz="2000" dirty="0"/>
              <a:t>Составляем таблицу:</a:t>
            </a:r>
          </a:p>
          <a:p>
            <a:pPr marL="360000" marR="6773" indent="-360000">
              <a:spcBef>
                <a:spcPts val="1000"/>
              </a:spcBef>
              <a:buFont typeface="+mj-lt"/>
              <a:buAutoNum type="arabicPeriod"/>
            </a:pPr>
            <a:r>
              <a:rPr lang="ru-RU" sz="2000" dirty="0"/>
              <a:t>Проведение попарного анализа:</a:t>
            </a:r>
          </a:p>
          <a:p>
            <a:pPr marL="360000" marR="6773" lvl="1" indent="-1440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возможности - сильные стороны</a:t>
            </a:r>
          </a:p>
          <a:p>
            <a:pPr marL="360000" marR="6773" lvl="1" indent="-1440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возможности - слабые стороны</a:t>
            </a:r>
          </a:p>
          <a:p>
            <a:pPr marL="360000" marR="6773" lvl="1" indent="-1440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угрозы – сильные стороны</a:t>
            </a:r>
          </a:p>
          <a:p>
            <a:pPr marL="360000" marR="6773" lvl="1" indent="-1440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угрозы слабые стороны</a:t>
            </a:r>
          </a:p>
          <a:p>
            <a:pPr marL="360000" marR="6773" indent="-360000">
              <a:spcBef>
                <a:spcPts val="1000"/>
              </a:spcBef>
              <a:buFont typeface="+mj-lt"/>
              <a:buAutoNum type="arabicPeriod"/>
            </a:pPr>
            <a:r>
              <a:rPr lang="ru-RU" sz="2000" dirty="0"/>
              <a:t>Выводы и первоочередные задачи</a:t>
            </a:r>
          </a:p>
          <a:p>
            <a:pPr marL="16933" marR="6773" algn="just">
              <a:lnSpc>
                <a:spcPts val="2200"/>
              </a:lnSpc>
              <a:spcBef>
                <a:spcPts val="240"/>
              </a:spcBef>
            </a:pPr>
            <a:endParaRPr sz="1867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37B2F7-5077-4997-088B-3F8B8E3B2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641266"/>
            <a:ext cx="2236596" cy="306387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dirty="0"/>
              <a:t>Пример </a:t>
            </a:r>
            <a:r>
              <a:rPr lang="en-US" dirty="0"/>
              <a:t>SWOT-</a:t>
            </a:r>
            <a:r>
              <a:rPr lang="ru-RU" dirty="0"/>
              <a:t>анализа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D55A315-ABFD-DE24-F8FC-F3E78E1C8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2753" y="381836"/>
            <a:ext cx="8318958" cy="6332101"/>
          </a:xfrm>
        </p:spPr>
      </p:pic>
    </p:spTree>
    <p:extLst>
      <p:ext uri="{BB962C8B-B14F-4D97-AF65-F5344CB8AC3E}">
        <p14:creationId xmlns:p14="http://schemas.microsoft.com/office/powerpoint/2010/main" val="18835760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4926A2-7662-C292-2302-048B2F721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Задание: «Продуктовые метрики»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239EFD-5AAA-2BEA-E412-074B16195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3737"/>
            <a:ext cx="105156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/>
              <a:t>Выполняете одно любое из следующих заданий для вашего продукта:</a:t>
            </a:r>
          </a:p>
          <a:p>
            <a:r>
              <a:rPr lang="ru-RU" dirty="0"/>
              <a:t>Продумать иерархию метрик для продукта (или </a:t>
            </a:r>
            <a:r>
              <a:rPr lang="en" dirty="0"/>
              <a:t>North Star Metric)</a:t>
            </a:r>
          </a:p>
          <a:p>
            <a:r>
              <a:rPr lang="ru-RU" dirty="0"/>
              <a:t>Продумать и просчитать </a:t>
            </a:r>
            <a:r>
              <a:rPr lang="en" dirty="0"/>
              <a:t>unit-</a:t>
            </a:r>
            <a:r>
              <a:rPr lang="ru-RU" dirty="0"/>
              <a:t>экономику продукта</a:t>
            </a:r>
          </a:p>
          <a:p>
            <a:r>
              <a:rPr lang="ru-RU" dirty="0"/>
              <a:t>Построить диаграмму </a:t>
            </a:r>
            <a:r>
              <a:rPr lang="en" dirty="0"/>
              <a:t>Impact Mapping </a:t>
            </a:r>
            <a:r>
              <a:rPr lang="ru-RU" dirty="0"/>
              <a:t>для какой-то метрики</a:t>
            </a:r>
          </a:p>
          <a:p>
            <a:r>
              <a:rPr lang="ru-RU" dirty="0"/>
              <a:t>Придумать 10 (или больше) фичей для вашего продукта и провести скоринг фичей с использованием одного из предложенных в лекции фреймворков / подходов.</a:t>
            </a:r>
          </a:p>
          <a:p>
            <a:pPr marL="0" indent="0">
              <a:buNone/>
            </a:pPr>
            <a:br>
              <a:rPr lang="ru-RU" dirty="0"/>
            </a:br>
            <a:r>
              <a:rPr lang="ru-RU" dirty="0"/>
              <a:t>Ссылку на документ с результатам и вставляете в таблицу проектов в колонку "Продуктовые метрики".</a:t>
            </a:r>
          </a:p>
        </p:txBody>
      </p:sp>
    </p:spTree>
    <p:extLst>
      <p:ext uri="{BB962C8B-B14F-4D97-AF65-F5344CB8AC3E}">
        <p14:creationId xmlns:p14="http://schemas.microsoft.com/office/powerpoint/2010/main" val="12304747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73C2B6C-0086-79A5-1022-E49DA34C4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000" dirty="0">
                <a:latin typeface="+mj-lt"/>
              </a:rPr>
              <a:t>Макеты </a:t>
            </a:r>
            <a:r>
              <a:rPr lang="en-US" sz="5000" dirty="0">
                <a:latin typeface="+mj-lt"/>
              </a:rPr>
              <a:t>UI</a:t>
            </a:r>
            <a:r>
              <a:rPr lang="ru-RU" sz="5000" dirty="0">
                <a:latin typeface="+mj-lt"/>
              </a:rPr>
              <a:t>:</a:t>
            </a:r>
            <a:br>
              <a:rPr lang="ru-RU" sz="5000" dirty="0">
                <a:latin typeface="+mj-lt"/>
              </a:rPr>
            </a:br>
            <a:r>
              <a:rPr lang="ru-RU" sz="5000" dirty="0">
                <a:latin typeface="+mj-lt"/>
              </a:rPr>
              <a:t>Мокапы / </a:t>
            </a:r>
            <a:r>
              <a:rPr lang="en-US" sz="5000" dirty="0">
                <a:latin typeface="+mj-lt"/>
              </a:rPr>
              <a:t>Wireframe / </a:t>
            </a:r>
            <a:r>
              <a:rPr lang="ru-RU" sz="5000" dirty="0">
                <a:latin typeface="+mj-lt"/>
              </a:rPr>
              <a:t>Прототипы</a:t>
            </a:r>
            <a:endParaRPr lang="en-US" sz="5000" dirty="0">
              <a:latin typeface="+mj-lt"/>
            </a:endParaRP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669995D1-6B4F-C03C-73E7-8E28EDC183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009254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0620" y="768111"/>
            <a:ext cx="14376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295" dirty="0">
                <a:solidFill>
                  <a:srgbClr val="000000"/>
                </a:solidFill>
              </a:rPr>
              <a:t>start</a:t>
            </a:r>
            <a:endParaRPr sz="4400" dirty="0"/>
          </a:p>
        </p:txBody>
      </p:sp>
      <p:grpSp>
        <p:nvGrpSpPr>
          <p:cNvPr id="3" name="object 3"/>
          <p:cNvGrpSpPr/>
          <p:nvPr/>
        </p:nvGrpSpPr>
        <p:grpSpPr>
          <a:xfrm>
            <a:off x="2264811" y="969379"/>
            <a:ext cx="3629660" cy="763905"/>
            <a:chOff x="2264811" y="740774"/>
            <a:chExt cx="3629660" cy="763905"/>
          </a:xfrm>
        </p:grpSpPr>
        <p:sp>
          <p:nvSpPr>
            <p:cNvPr id="4" name="object 4"/>
            <p:cNvSpPr/>
            <p:nvPr/>
          </p:nvSpPr>
          <p:spPr>
            <a:xfrm>
              <a:off x="2264811" y="740774"/>
              <a:ext cx="3629660" cy="763905"/>
            </a:xfrm>
            <a:custGeom>
              <a:avLst/>
              <a:gdLst/>
              <a:ahLst/>
              <a:cxnLst/>
              <a:rect l="l" t="t" r="r" b="b"/>
              <a:pathLst>
                <a:path w="3629660" h="763905">
                  <a:moveTo>
                    <a:pt x="0" y="759422"/>
                  </a:moveTo>
                  <a:lnTo>
                    <a:pt x="307275" y="445375"/>
                  </a:lnTo>
                  <a:lnTo>
                    <a:pt x="307275" y="127250"/>
                  </a:lnTo>
                  <a:lnTo>
                    <a:pt x="317275" y="77718"/>
                  </a:lnTo>
                  <a:lnTo>
                    <a:pt x="344546" y="37270"/>
                  </a:lnTo>
                  <a:lnTo>
                    <a:pt x="384994" y="9999"/>
                  </a:lnTo>
                  <a:lnTo>
                    <a:pt x="434525" y="0"/>
                  </a:lnTo>
                  <a:lnTo>
                    <a:pt x="3501925" y="0"/>
                  </a:lnTo>
                  <a:lnTo>
                    <a:pt x="3550622" y="9686"/>
                  </a:lnTo>
                  <a:lnTo>
                    <a:pt x="3591904" y="37270"/>
                  </a:lnTo>
                  <a:lnTo>
                    <a:pt x="3619489" y="78553"/>
                  </a:lnTo>
                  <a:lnTo>
                    <a:pt x="3629175" y="127250"/>
                  </a:lnTo>
                  <a:lnTo>
                    <a:pt x="3629175" y="636250"/>
                  </a:lnTo>
                  <a:lnTo>
                    <a:pt x="307275" y="636250"/>
                  </a:lnTo>
                  <a:lnTo>
                    <a:pt x="0" y="759422"/>
                  </a:lnTo>
                  <a:close/>
                </a:path>
                <a:path w="3629660" h="763905">
                  <a:moveTo>
                    <a:pt x="3501925" y="763500"/>
                  </a:moveTo>
                  <a:lnTo>
                    <a:pt x="434525" y="763500"/>
                  </a:lnTo>
                  <a:lnTo>
                    <a:pt x="384994" y="753500"/>
                  </a:lnTo>
                  <a:lnTo>
                    <a:pt x="344546" y="726229"/>
                  </a:lnTo>
                  <a:lnTo>
                    <a:pt x="317275" y="685781"/>
                  </a:lnTo>
                  <a:lnTo>
                    <a:pt x="307275" y="636250"/>
                  </a:lnTo>
                  <a:lnTo>
                    <a:pt x="3629175" y="636250"/>
                  </a:lnTo>
                  <a:lnTo>
                    <a:pt x="3619175" y="685781"/>
                  </a:lnTo>
                  <a:lnTo>
                    <a:pt x="3591904" y="726229"/>
                  </a:lnTo>
                  <a:lnTo>
                    <a:pt x="3551457" y="753500"/>
                  </a:lnTo>
                  <a:lnTo>
                    <a:pt x="3501925" y="763500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2264811" y="740774"/>
              <a:ext cx="3629660" cy="763905"/>
            </a:xfrm>
            <a:custGeom>
              <a:avLst/>
              <a:gdLst/>
              <a:ahLst/>
              <a:cxnLst/>
              <a:rect l="l" t="t" r="r" b="b"/>
              <a:pathLst>
                <a:path w="3629660" h="763905">
                  <a:moveTo>
                    <a:pt x="307275" y="127250"/>
                  </a:moveTo>
                  <a:lnTo>
                    <a:pt x="317275" y="77718"/>
                  </a:lnTo>
                  <a:lnTo>
                    <a:pt x="344546" y="37270"/>
                  </a:lnTo>
                  <a:lnTo>
                    <a:pt x="384994" y="9999"/>
                  </a:lnTo>
                  <a:lnTo>
                    <a:pt x="434525" y="0"/>
                  </a:lnTo>
                  <a:lnTo>
                    <a:pt x="860925" y="0"/>
                  </a:lnTo>
                  <a:lnTo>
                    <a:pt x="1691400" y="0"/>
                  </a:lnTo>
                  <a:lnTo>
                    <a:pt x="3501925" y="0"/>
                  </a:lnTo>
                  <a:lnTo>
                    <a:pt x="3526866" y="2467"/>
                  </a:lnTo>
                  <a:lnTo>
                    <a:pt x="3572524" y="21379"/>
                  </a:lnTo>
                  <a:lnTo>
                    <a:pt x="3607796" y="56651"/>
                  </a:lnTo>
                  <a:lnTo>
                    <a:pt x="3626708" y="102308"/>
                  </a:lnTo>
                  <a:lnTo>
                    <a:pt x="3629175" y="127250"/>
                  </a:lnTo>
                  <a:lnTo>
                    <a:pt x="3629175" y="445375"/>
                  </a:lnTo>
                  <a:lnTo>
                    <a:pt x="3629175" y="636250"/>
                  </a:lnTo>
                  <a:lnTo>
                    <a:pt x="3619175" y="685781"/>
                  </a:lnTo>
                  <a:lnTo>
                    <a:pt x="3591904" y="726229"/>
                  </a:lnTo>
                  <a:lnTo>
                    <a:pt x="3551457" y="753500"/>
                  </a:lnTo>
                  <a:lnTo>
                    <a:pt x="3501925" y="763500"/>
                  </a:lnTo>
                  <a:lnTo>
                    <a:pt x="1691400" y="763500"/>
                  </a:lnTo>
                  <a:lnTo>
                    <a:pt x="860925" y="763500"/>
                  </a:lnTo>
                  <a:lnTo>
                    <a:pt x="434525" y="763500"/>
                  </a:lnTo>
                  <a:lnTo>
                    <a:pt x="384994" y="753500"/>
                  </a:lnTo>
                  <a:lnTo>
                    <a:pt x="344546" y="726229"/>
                  </a:lnTo>
                  <a:lnTo>
                    <a:pt x="317275" y="685781"/>
                  </a:lnTo>
                  <a:lnTo>
                    <a:pt x="307275" y="636250"/>
                  </a:lnTo>
                  <a:lnTo>
                    <a:pt x="0" y="759422"/>
                  </a:lnTo>
                  <a:lnTo>
                    <a:pt x="307275" y="445375"/>
                  </a:lnTo>
                  <a:lnTo>
                    <a:pt x="307275" y="127250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679487" y="1054515"/>
            <a:ext cx="3119987" cy="62606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63525" marR="5080" indent="-251460">
              <a:lnSpc>
                <a:spcPct val="101600"/>
              </a:lnSpc>
              <a:spcBef>
                <a:spcPts val="70"/>
              </a:spcBef>
            </a:pPr>
            <a:r>
              <a:rPr sz="2000" dirty="0"/>
              <a:t>Есть идея – пишу мини-док, рисую картинку-мокап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2250525" y="1850417"/>
            <a:ext cx="3648710" cy="1081405"/>
            <a:chOff x="2250525" y="1621812"/>
            <a:chExt cx="3648710" cy="1081405"/>
          </a:xfrm>
        </p:grpSpPr>
        <p:sp>
          <p:nvSpPr>
            <p:cNvPr id="8" name="object 8"/>
            <p:cNvSpPr/>
            <p:nvPr/>
          </p:nvSpPr>
          <p:spPr>
            <a:xfrm>
              <a:off x="2255287" y="1626574"/>
              <a:ext cx="3639185" cy="1071880"/>
            </a:xfrm>
            <a:custGeom>
              <a:avLst/>
              <a:gdLst/>
              <a:ahLst/>
              <a:cxnLst/>
              <a:rect l="l" t="t" r="r" b="b"/>
              <a:pathLst>
                <a:path w="3639185" h="1071880">
                  <a:moveTo>
                    <a:pt x="3460096" y="1071599"/>
                  </a:moveTo>
                  <a:lnTo>
                    <a:pt x="178603" y="1071599"/>
                  </a:lnTo>
                  <a:lnTo>
                    <a:pt x="131123" y="1065220"/>
                  </a:lnTo>
                  <a:lnTo>
                    <a:pt x="88458" y="1047215"/>
                  </a:lnTo>
                  <a:lnTo>
                    <a:pt x="52311" y="1019288"/>
                  </a:lnTo>
                  <a:lnTo>
                    <a:pt x="24384" y="983141"/>
                  </a:lnTo>
                  <a:lnTo>
                    <a:pt x="6379" y="940476"/>
                  </a:lnTo>
                  <a:lnTo>
                    <a:pt x="0" y="892996"/>
                  </a:lnTo>
                  <a:lnTo>
                    <a:pt x="0" y="178603"/>
                  </a:lnTo>
                  <a:lnTo>
                    <a:pt x="6379" y="131123"/>
                  </a:lnTo>
                  <a:lnTo>
                    <a:pt x="24384" y="88458"/>
                  </a:lnTo>
                  <a:lnTo>
                    <a:pt x="52311" y="52311"/>
                  </a:lnTo>
                  <a:lnTo>
                    <a:pt x="88458" y="24384"/>
                  </a:lnTo>
                  <a:lnTo>
                    <a:pt x="131123" y="6379"/>
                  </a:lnTo>
                  <a:lnTo>
                    <a:pt x="178603" y="0"/>
                  </a:lnTo>
                  <a:lnTo>
                    <a:pt x="3460096" y="0"/>
                  </a:lnTo>
                  <a:lnTo>
                    <a:pt x="3528445" y="13595"/>
                  </a:lnTo>
                  <a:lnTo>
                    <a:pt x="3586388" y="52311"/>
                  </a:lnTo>
                  <a:lnTo>
                    <a:pt x="3625104" y="110254"/>
                  </a:lnTo>
                  <a:lnTo>
                    <a:pt x="3638699" y="178603"/>
                  </a:lnTo>
                  <a:lnTo>
                    <a:pt x="3638699" y="892996"/>
                  </a:lnTo>
                  <a:lnTo>
                    <a:pt x="3632320" y="940476"/>
                  </a:lnTo>
                  <a:lnTo>
                    <a:pt x="3614315" y="983141"/>
                  </a:lnTo>
                  <a:lnTo>
                    <a:pt x="3586388" y="1019288"/>
                  </a:lnTo>
                  <a:lnTo>
                    <a:pt x="3550240" y="1047215"/>
                  </a:lnTo>
                  <a:lnTo>
                    <a:pt x="3507576" y="1065220"/>
                  </a:lnTo>
                  <a:lnTo>
                    <a:pt x="3460096" y="10715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55287" y="1626574"/>
              <a:ext cx="3639185" cy="1071880"/>
            </a:xfrm>
            <a:custGeom>
              <a:avLst/>
              <a:gdLst/>
              <a:ahLst/>
              <a:cxnLst/>
              <a:rect l="l" t="t" r="r" b="b"/>
              <a:pathLst>
                <a:path w="3639185" h="1071880">
                  <a:moveTo>
                    <a:pt x="0" y="178603"/>
                  </a:moveTo>
                  <a:lnTo>
                    <a:pt x="6379" y="131123"/>
                  </a:lnTo>
                  <a:lnTo>
                    <a:pt x="24384" y="88458"/>
                  </a:lnTo>
                  <a:lnTo>
                    <a:pt x="52311" y="52311"/>
                  </a:lnTo>
                  <a:lnTo>
                    <a:pt x="88458" y="24384"/>
                  </a:lnTo>
                  <a:lnTo>
                    <a:pt x="131123" y="6379"/>
                  </a:lnTo>
                  <a:lnTo>
                    <a:pt x="178603" y="0"/>
                  </a:lnTo>
                  <a:lnTo>
                    <a:pt x="3460096" y="0"/>
                  </a:lnTo>
                  <a:lnTo>
                    <a:pt x="3528445" y="13595"/>
                  </a:lnTo>
                  <a:lnTo>
                    <a:pt x="3586388" y="52311"/>
                  </a:lnTo>
                  <a:lnTo>
                    <a:pt x="3625104" y="110254"/>
                  </a:lnTo>
                  <a:lnTo>
                    <a:pt x="3638699" y="178603"/>
                  </a:lnTo>
                  <a:lnTo>
                    <a:pt x="3638699" y="892996"/>
                  </a:lnTo>
                  <a:lnTo>
                    <a:pt x="3632320" y="940476"/>
                  </a:lnTo>
                  <a:lnTo>
                    <a:pt x="3614315" y="983141"/>
                  </a:lnTo>
                  <a:lnTo>
                    <a:pt x="3586388" y="1019288"/>
                  </a:lnTo>
                  <a:lnTo>
                    <a:pt x="3550240" y="1047215"/>
                  </a:lnTo>
                  <a:lnTo>
                    <a:pt x="3507576" y="1065220"/>
                  </a:lnTo>
                  <a:lnTo>
                    <a:pt x="3460096" y="1071599"/>
                  </a:lnTo>
                  <a:lnTo>
                    <a:pt x="178603" y="1071599"/>
                  </a:lnTo>
                  <a:lnTo>
                    <a:pt x="131123" y="1065220"/>
                  </a:lnTo>
                  <a:lnTo>
                    <a:pt x="88458" y="1047215"/>
                  </a:lnTo>
                  <a:lnTo>
                    <a:pt x="52311" y="1019288"/>
                  </a:lnTo>
                  <a:lnTo>
                    <a:pt x="24384" y="983141"/>
                  </a:lnTo>
                  <a:lnTo>
                    <a:pt x="6379" y="940476"/>
                  </a:lnTo>
                  <a:lnTo>
                    <a:pt x="0" y="892996"/>
                  </a:lnTo>
                  <a:lnTo>
                    <a:pt x="0" y="178603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422827" y="1970540"/>
            <a:ext cx="3261360" cy="89345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900" dirty="0"/>
              <a:t>Иду с кем-нибудь обсуждать, додумываю что должно быть на экранах и какие есть кейсы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727149" y="3044317"/>
            <a:ext cx="3648710" cy="880744"/>
            <a:chOff x="727149" y="2815712"/>
            <a:chExt cx="3648710" cy="880744"/>
          </a:xfrm>
        </p:grpSpPr>
        <p:sp>
          <p:nvSpPr>
            <p:cNvPr id="12" name="object 12"/>
            <p:cNvSpPr/>
            <p:nvPr/>
          </p:nvSpPr>
          <p:spPr>
            <a:xfrm>
              <a:off x="731912" y="2820474"/>
              <a:ext cx="3639185" cy="871219"/>
            </a:xfrm>
            <a:custGeom>
              <a:avLst/>
              <a:gdLst/>
              <a:ahLst/>
              <a:cxnLst/>
              <a:rect l="l" t="t" r="r" b="b"/>
              <a:pathLst>
                <a:path w="3639185" h="871220">
                  <a:moveTo>
                    <a:pt x="3493597" y="870599"/>
                  </a:moveTo>
                  <a:lnTo>
                    <a:pt x="145102" y="870599"/>
                  </a:lnTo>
                  <a:lnTo>
                    <a:pt x="99239" y="863202"/>
                  </a:lnTo>
                  <a:lnTo>
                    <a:pt x="59407" y="842603"/>
                  </a:lnTo>
                  <a:lnTo>
                    <a:pt x="27996" y="811192"/>
                  </a:lnTo>
                  <a:lnTo>
                    <a:pt x="7397" y="771360"/>
                  </a:lnTo>
                  <a:lnTo>
                    <a:pt x="0" y="725497"/>
                  </a:lnTo>
                  <a:lnTo>
                    <a:pt x="0" y="145102"/>
                  </a:lnTo>
                  <a:lnTo>
                    <a:pt x="7397" y="99239"/>
                  </a:lnTo>
                  <a:lnTo>
                    <a:pt x="27996" y="59407"/>
                  </a:lnTo>
                  <a:lnTo>
                    <a:pt x="59407" y="27996"/>
                  </a:lnTo>
                  <a:lnTo>
                    <a:pt x="99239" y="7397"/>
                  </a:lnTo>
                  <a:lnTo>
                    <a:pt x="145102" y="0"/>
                  </a:lnTo>
                  <a:lnTo>
                    <a:pt x="3493597" y="0"/>
                  </a:lnTo>
                  <a:lnTo>
                    <a:pt x="3549125" y="11045"/>
                  </a:lnTo>
                  <a:lnTo>
                    <a:pt x="3596200" y="42499"/>
                  </a:lnTo>
                  <a:lnTo>
                    <a:pt x="3627654" y="89574"/>
                  </a:lnTo>
                  <a:lnTo>
                    <a:pt x="3638699" y="145102"/>
                  </a:lnTo>
                  <a:lnTo>
                    <a:pt x="3638699" y="725497"/>
                  </a:lnTo>
                  <a:lnTo>
                    <a:pt x="3631302" y="771360"/>
                  </a:lnTo>
                  <a:lnTo>
                    <a:pt x="3610703" y="811192"/>
                  </a:lnTo>
                  <a:lnTo>
                    <a:pt x="3579292" y="842603"/>
                  </a:lnTo>
                  <a:lnTo>
                    <a:pt x="3539460" y="863202"/>
                  </a:lnTo>
                  <a:lnTo>
                    <a:pt x="3493597" y="8705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31912" y="2820474"/>
              <a:ext cx="3639185" cy="871219"/>
            </a:xfrm>
            <a:custGeom>
              <a:avLst/>
              <a:gdLst/>
              <a:ahLst/>
              <a:cxnLst/>
              <a:rect l="l" t="t" r="r" b="b"/>
              <a:pathLst>
                <a:path w="3639185" h="871220">
                  <a:moveTo>
                    <a:pt x="0" y="145102"/>
                  </a:moveTo>
                  <a:lnTo>
                    <a:pt x="7397" y="99239"/>
                  </a:lnTo>
                  <a:lnTo>
                    <a:pt x="27996" y="59407"/>
                  </a:lnTo>
                  <a:lnTo>
                    <a:pt x="59407" y="27996"/>
                  </a:lnTo>
                  <a:lnTo>
                    <a:pt x="99239" y="7397"/>
                  </a:lnTo>
                  <a:lnTo>
                    <a:pt x="145102" y="0"/>
                  </a:lnTo>
                  <a:lnTo>
                    <a:pt x="3493597" y="0"/>
                  </a:lnTo>
                  <a:lnTo>
                    <a:pt x="3549125" y="11045"/>
                  </a:lnTo>
                  <a:lnTo>
                    <a:pt x="3596200" y="42499"/>
                  </a:lnTo>
                  <a:lnTo>
                    <a:pt x="3627654" y="89574"/>
                  </a:lnTo>
                  <a:lnTo>
                    <a:pt x="3638699" y="145102"/>
                  </a:lnTo>
                  <a:lnTo>
                    <a:pt x="3638699" y="725497"/>
                  </a:lnTo>
                  <a:lnTo>
                    <a:pt x="3631302" y="771360"/>
                  </a:lnTo>
                  <a:lnTo>
                    <a:pt x="3610703" y="811192"/>
                  </a:lnTo>
                  <a:lnTo>
                    <a:pt x="3579292" y="842603"/>
                  </a:lnTo>
                  <a:lnTo>
                    <a:pt x="3539460" y="863202"/>
                  </a:lnTo>
                  <a:lnTo>
                    <a:pt x="3493597" y="870599"/>
                  </a:lnTo>
                  <a:lnTo>
                    <a:pt x="145102" y="870599"/>
                  </a:lnTo>
                  <a:lnTo>
                    <a:pt x="99239" y="863202"/>
                  </a:lnTo>
                  <a:lnTo>
                    <a:pt x="59407" y="842603"/>
                  </a:lnTo>
                  <a:lnTo>
                    <a:pt x="27996" y="811192"/>
                  </a:lnTo>
                  <a:lnTo>
                    <a:pt x="7397" y="771360"/>
                  </a:lnTo>
                  <a:lnTo>
                    <a:pt x="0" y="725497"/>
                  </a:lnTo>
                  <a:lnTo>
                    <a:pt x="0" y="145102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974048" y="3063941"/>
            <a:ext cx="3137535" cy="89345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900" dirty="0"/>
              <a:t>Иду к дизайнерам обсудить идею, дорабатываю и ставлю таску на дизайн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70944" y="4402258"/>
            <a:ext cx="4925786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Делаем ряд итераций с дизайном и фронтом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023494" y="5374510"/>
            <a:ext cx="450061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Получаем макет, чекаем с руководством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023495" y="6072901"/>
            <a:ext cx="418928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Проверяем макеты на пользователях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121170" y="5319477"/>
            <a:ext cx="3711575" cy="62606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2000" dirty="0"/>
              <a:t>Отдаём в разработку на фронтенд, собираем черновик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121170" y="6077977"/>
            <a:ext cx="3432175" cy="62606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2000" dirty="0"/>
              <a:t>Вносим корректировки, дизайн проверяет фронт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350335" y="3975190"/>
            <a:ext cx="2047220" cy="62606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2000" dirty="0"/>
              <a:t>Чекаем прототип на пользователях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8774368" y="3848579"/>
            <a:ext cx="3098165" cy="940001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2000" dirty="0"/>
              <a:t>Выпускаем на бета юзеров, собираем метрики и фидбэк</a:t>
            </a:r>
          </a:p>
        </p:txBody>
      </p:sp>
      <p:grpSp>
        <p:nvGrpSpPr>
          <p:cNvPr id="22" name="object 22"/>
          <p:cNvGrpSpPr/>
          <p:nvPr/>
        </p:nvGrpSpPr>
        <p:grpSpPr>
          <a:xfrm>
            <a:off x="6385512" y="2643142"/>
            <a:ext cx="4091304" cy="974090"/>
            <a:chOff x="6385512" y="2414537"/>
            <a:chExt cx="4091304" cy="974090"/>
          </a:xfrm>
        </p:grpSpPr>
        <p:sp>
          <p:nvSpPr>
            <p:cNvPr id="23" name="object 23"/>
            <p:cNvSpPr/>
            <p:nvPr/>
          </p:nvSpPr>
          <p:spPr>
            <a:xfrm>
              <a:off x="6390275" y="2419300"/>
              <a:ext cx="4081779" cy="964565"/>
            </a:xfrm>
            <a:custGeom>
              <a:avLst/>
              <a:gdLst/>
              <a:ahLst/>
              <a:cxnLst/>
              <a:rect l="l" t="t" r="r" b="b"/>
              <a:pathLst>
                <a:path w="4081779" h="964564">
                  <a:moveTo>
                    <a:pt x="3920746" y="964499"/>
                  </a:moveTo>
                  <a:lnTo>
                    <a:pt x="160752" y="964499"/>
                  </a:lnTo>
                  <a:lnTo>
                    <a:pt x="109942" y="956304"/>
                  </a:lnTo>
                  <a:lnTo>
                    <a:pt x="65814" y="933484"/>
                  </a:lnTo>
                  <a:lnTo>
                    <a:pt x="31015" y="898685"/>
                  </a:lnTo>
                  <a:lnTo>
                    <a:pt x="8195" y="854557"/>
                  </a:lnTo>
                  <a:lnTo>
                    <a:pt x="0" y="803746"/>
                  </a:lnTo>
                  <a:lnTo>
                    <a:pt x="0" y="160753"/>
                  </a:lnTo>
                  <a:lnTo>
                    <a:pt x="8195" y="109942"/>
                  </a:lnTo>
                  <a:lnTo>
                    <a:pt x="31015" y="65814"/>
                  </a:lnTo>
                  <a:lnTo>
                    <a:pt x="65814" y="31016"/>
                  </a:lnTo>
                  <a:lnTo>
                    <a:pt x="109942" y="8195"/>
                  </a:lnTo>
                  <a:lnTo>
                    <a:pt x="160752" y="0"/>
                  </a:lnTo>
                  <a:lnTo>
                    <a:pt x="3920746" y="0"/>
                  </a:lnTo>
                  <a:lnTo>
                    <a:pt x="3982264" y="12236"/>
                  </a:lnTo>
                  <a:lnTo>
                    <a:pt x="4034416" y="47083"/>
                  </a:lnTo>
                  <a:lnTo>
                    <a:pt x="4069263" y="99235"/>
                  </a:lnTo>
                  <a:lnTo>
                    <a:pt x="4081499" y="160753"/>
                  </a:lnTo>
                  <a:lnTo>
                    <a:pt x="4081499" y="803746"/>
                  </a:lnTo>
                  <a:lnTo>
                    <a:pt x="4073304" y="854557"/>
                  </a:lnTo>
                  <a:lnTo>
                    <a:pt x="4050483" y="898685"/>
                  </a:lnTo>
                  <a:lnTo>
                    <a:pt x="4015685" y="933484"/>
                  </a:lnTo>
                  <a:lnTo>
                    <a:pt x="3971557" y="956304"/>
                  </a:lnTo>
                  <a:lnTo>
                    <a:pt x="3920746" y="9644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390275" y="2419300"/>
              <a:ext cx="4081779" cy="964565"/>
            </a:xfrm>
            <a:custGeom>
              <a:avLst/>
              <a:gdLst/>
              <a:ahLst/>
              <a:cxnLst/>
              <a:rect l="l" t="t" r="r" b="b"/>
              <a:pathLst>
                <a:path w="4081779" h="964564">
                  <a:moveTo>
                    <a:pt x="0" y="160753"/>
                  </a:moveTo>
                  <a:lnTo>
                    <a:pt x="8195" y="109942"/>
                  </a:lnTo>
                  <a:lnTo>
                    <a:pt x="31015" y="65814"/>
                  </a:lnTo>
                  <a:lnTo>
                    <a:pt x="65814" y="31016"/>
                  </a:lnTo>
                  <a:lnTo>
                    <a:pt x="109942" y="8195"/>
                  </a:lnTo>
                  <a:lnTo>
                    <a:pt x="160752" y="0"/>
                  </a:lnTo>
                  <a:lnTo>
                    <a:pt x="3920746" y="0"/>
                  </a:lnTo>
                  <a:lnTo>
                    <a:pt x="3982264" y="12236"/>
                  </a:lnTo>
                  <a:lnTo>
                    <a:pt x="4034416" y="47083"/>
                  </a:lnTo>
                  <a:lnTo>
                    <a:pt x="4069263" y="99235"/>
                  </a:lnTo>
                  <a:lnTo>
                    <a:pt x="4081499" y="160753"/>
                  </a:lnTo>
                  <a:lnTo>
                    <a:pt x="4081499" y="803746"/>
                  </a:lnTo>
                  <a:lnTo>
                    <a:pt x="4073304" y="854557"/>
                  </a:lnTo>
                  <a:lnTo>
                    <a:pt x="4050483" y="898685"/>
                  </a:lnTo>
                  <a:lnTo>
                    <a:pt x="4015685" y="933484"/>
                  </a:lnTo>
                  <a:lnTo>
                    <a:pt x="3971557" y="956304"/>
                  </a:lnTo>
                  <a:lnTo>
                    <a:pt x="3920746" y="964499"/>
                  </a:lnTo>
                  <a:lnTo>
                    <a:pt x="160752" y="964499"/>
                  </a:lnTo>
                  <a:lnTo>
                    <a:pt x="109942" y="956304"/>
                  </a:lnTo>
                  <a:lnTo>
                    <a:pt x="65814" y="933484"/>
                  </a:lnTo>
                  <a:lnTo>
                    <a:pt x="31015" y="898685"/>
                  </a:lnTo>
                  <a:lnTo>
                    <a:pt x="8195" y="854557"/>
                  </a:lnTo>
                  <a:lnTo>
                    <a:pt x="0" y="803746"/>
                  </a:lnTo>
                  <a:lnTo>
                    <a:pt x="0" y="160753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482247" y="2667511"/>
            <a:ext cx="3941300" cy="940001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2000" dirty="0"/>
              <a:t>Обсуждаем с дизайном почему что-то пошло не так, что можно быстро подправить, правим</a:t>
            </a:r>
          </a:p>
        </p:txBody>
      </p:sp>
      <p:grpSp>
        <p:nvGrpSpPr>
          <p:cNvPr id="26" name="object 26"/>
          <p:cNvGrpSpPr/>
          <p:nvPr/>
        </p:nvGrpSpPr>
        <p:grpSpPr>
          <a:xfrm>
            <a:off x="6388012" y="1713817"/>
            <a:ext cx="4091304" cy="746760"/>
            <a:chOff x="6388012" y="1485212"/>
            <a:chExt cx="4091304" cy="746760"/>
          </a:xfrm>
        </p:grpSpPr>
        <p:sp>
          <p:nvSpPr>
            <p:cNvPr id="27" name="object 27"/>
            <p:cNvSpPr/>
            <p:nvPr/>
          </p:nvSpPr>
          <p:spPr>
            <a:xfrm>
              <a:off x="6392774" y="1489975"/>
              <a:ext cx="4081779" cy="737235"/>
            </a:xfrm>
            <a:custGeom>
              <a:avLst/>
              <a:gdLst/>
              <a:ahLst/>
              <a:cxnLst/>
              <a:rect l="l" t="t" r="r" b="b"/>
              <a:pathLst>
                <a:path w="4081779" h="737235">
                  <a:moveTo>
                    <a:pt x="3958697" y="736799"/>
                  </a:moveTo>
                  <a:lnTo>
                    <a:pt x="122802" y="736799"/>
                  </a:lnTo>
                  <a:lnTo>
                    <a:pt x="75002" y="727149"/>
                  </a:lnTo>
                  <a:lnTo>
                    <a:pt x="35967" y="700831"/>
                  </a:lnTo>
                  <a:lnTo>
                    <a:pt x="9650" y="661797"/>
                  </a:lnTo>
                  <a:lnTo>
                    <a:pt x="0" y="613997"/>
                  </a:lnTo>
                  <a:lnTo>
                    <a:pt x="0" y="122802"/>
                  </a:lnTo>
                  <a:lnTo>
                    <a:pt x="9650" y="75002"/>
                  </a:lnTo>
                  <a:lnTo>
                    <a:pt x="35967" y="35968"/>
                  </a:lnTo>
                  <a:lnTo>
                    <a:pt x="75002" y="9650"/>
                  </a:lnTo>
                  <a:lnTo>
                    <a:pt x="122802" y="0"/>
                  </a:lnTo>
                  <a:lnTo>
                    <a:pt x="3958697" y="0"/>
                  </a:lnTo>
                  <a:lnTo>
                    <a:pt x="4005692" y="9347"/>
                  </a:lnTo>
                  <a:lnTo>
                    <a:pt x="4045531" y="35967"/>
                  </a:lnTo>
                  <a:lnTo>
                    <a:pt x="4072152" y="75808"/>
                  </a:lnTo>
                  <a:lnTo>
                    <a:pt x="4081499" y="122802"/>
                  </a:lnTo>
                  <a:lnTo>
                    <a:pt x="4081499" y="613997"/>
                  </a:lnTo>
                  <a:lnTo>
                    <a:pt x="4071849" y="661797"/>
                  </a:lnTo>
                  <a:lnTo>
                    <a:pt x="4045531" y="700831"/>
                  </a:lnTo>
                  <a:lnTo>
                    <a:pt x="4006497" y="727149"/>
                  </a:lnTo>
                  <a:lnTo>
                    <a:pt x="3958697" y="736799"/>
                  </a:lnTo>
                  <a:close/>
                </a:path>
              </a:pathLst>
            </a:custGeom>
            <a:solidFill>
              <a:srgbClr val="D4E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392774" y="1489975"/>
              <a:ext cx="4081779" cy="737235"/>
            </a:xfrm>
            <a:custGeom>
              <a:avLst/>
              <a:gdLst/>
              <a:ahLst/>
              <a:cxnLst/>
              <a:rect l="l" t="t" r="r" b="b"/>
              <a:pathLst>
                <a:path w="4081779" h="737235">
                  <a:moveTo>
                    <a:pt x="0" y="122802"/>
                  </a:moveTo>
                  <a:lnTo>
                    <a:pt x="9650" y="75002"/>
                  </a:lnTo>
                  <a:lnTo>
                    <a:pt x="35967" y="35968"/>
                  </a:lnTo>
                  <a:lnTo>
                    <a:pt x="75002" y="9650"/>
                  </a:lnTo>
                  <a:lnTo>
                    <a:pt x="122802" y="0"/>
                  </a:lnTo>
                  <a:lnTo>
                    <a:pt x="3958697" y="0"/>
                  </a:lnTo>
                  <a:lnTo>
                    <a:pt x="4005692" y="9347"/>
                  </a:lnTo>
                  <a:lnTo>
                    <a:pt x="4045531" y="35967"/>
                  </a:lnTo>
                  <a:lnTo>
                    <a:pt x="4072152" y="75808"/>
                  </a:lnTo>
                  <a:lnTo>
                    <a:pt x="4081499" y="122802"/>
                  </a:lnTo>
                  <a:lnTo>
                    <a:pt x="4081499" y="613997"/>
                  </a:lnTo>
                  <a:lnTo>
                    <a:pt x="4071849" y="661797"/>
                  </a:lnTo>
                  <a:lnTo>
                    <a:pt x="4045531" y="700831"/>
                  </a:lnTo>
                  <a:lnTo>
                    <a:pt x="4006497" y="727149"/>
                  </a:lnTo>
                  <a:lnTo>
                    <a:pt x="3958697" y="736799"/>
                  </a:lnTo>
                  <a:lnTo>
                    <a:pt x="122802" y="736799"/>
                  </a:lnTo>
                  <a:lnTo>
                    <a:pt x="75002" y="727149"/>
                  </a:lnTo>
                  <a:lnTo>
                    <a:pt x="35967" y="700831"/>
                  </a:lnTo>
                  <a:lnTo>
                    <a:pt x="9650" y="661797"/>
                  </a:lnTo>
                  <a:lnTo>
                    <a:pt x="0" y="613997"/>
                  </a:lnTo>
                  <a:lnTo>
                    <a:pt x="0" y="122802"/>
                  </a:lnTo>
                  <a:close/>
                </a:path>
              </a:pathLst>
            </a:custGeom>
            <a:ln w="952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463266" y="1773469"/>
            <a:ext cx="3988417" cy="6299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07695">
              <a:lnSpc>
                <a:spcPct val="101600"/>
              </a:lnSpc>
              <a:spcBef>
                <a:spcPts val="2675"/>
              </a:spcBef>
            </a:pPr>
            <a:r>
              <a:rPr lang="ru-RU" sz="2000" dirty="0"/>
              <a:t>Готовим промо-материалы, выпускаем на всех</a:t>
            </a:r>
          </a:p>
        </p:txBody>
      </p:sp>
      <p:grpSp>
        <p:nvGrpSpPr>
          <p:cNvPr id="30" name="object 30"/>
          <p:cNvGrpSpPr/>
          <p:nvPr/>
        </p:nvGrpSpPr>
        <p:grpSpPr>
          <a:xfrm>
            <a:off x="4356324" y="3470092"/>
            <a:ext cx="770890" cy="776605"/>
            <a:chOff x="4356324" y="3241487"/>
            <a:chExt cx="770890" cy="776605"/>
          </a:xfrm>
        </p:grpSpPr>
        <p:sp>
          <p:nvSpPr>
            <p:cNvPr id="31" name="object 31"/>
            <p:cNvSpPr/>
            <p:nvPr/>
          </p:nvSpPr>
          <p:spPr>
            <a:xfrm>
              <a:off x="4370612" y="3255774"/>
              <a:ext cx="712470" cy="692150"/>
            </a:xfrm>
            <a:custGeom>
              <a:avLst/>
              <a:gdLst/>
              <a:ahLst/>
              <a:cxnLst/>
              <a:rect l="l" t="t" r="r" b="b"/>
              <a:pathLst>
                <a:path w="712470" h="692150">
                  <a:moveTo>
                    <a:pt x="0" y="0"/>
                  </a:moveTo>
                  <a:lnTo>
                    <a:pt x="44936" y="2026"/>
                  </a:lnTo>
                  <a:lnTo>
                    <a:pt x="89716" y="7993"/>
                  </a:lnTo>
                  <a:lnTo>
                    <a:pt x="134184" y="17728"/>
                  </a:lnTo>
                  <a:lnTo>
                    <a:pt x="178184" y="31060"/>
                  </a:lnTo>
                  <a:lnTo>
                    <a:pt x="221560" y="47818"/>
                  </a:lnTo>
                  <a:lnTo>
                    <a:pt x="264154" y="67830"/>
                  </a:lnTo>
                  <a:lnTo>
                    <a:pt x="305812" y="90925"/>
                  </a:lnTo>
                  <a:lnTo>
                    <a:pt x="346377" y="116933"/>
                  </a:lnTo>
                  <a:lnTo>
                    <a:pt x="385693" y="145681"/>
                  </a:lnTo>
                  <a:lnTo>
                    <a:pt x="423605" y="176998"/>
                  </a:lnTo>
                  <a:lnTo>
                    <a:pt x="459954" y="210714"/>
                  </a:lnTo>
                  <a:lnTo>
                    <a:pt x="494587" y="246656"/>
                  </a:lnTo>
                  <a:lnTo>
                    <a:pt x="527346" y="284653"/>
                  </a:lnTo>
                  <a:lnTo>
                    <a:pt x="558076" y="324535"/>
                  </a:lnTo>
                  <a:lnTo>
                    <a:pt x="586620" y="366130"/>
                  </a:lnTo>
                  <a:lnTo>
                    <a:pt x="612822" y="409266"/>
                  </a:lnTo>
                  <a:lnTo>
                    <a:pt x="636526" y="453773"/>
                  </a:lnTo>
                  <a:lnTo>
                    <a:pt x="657576" y="499478"/>
                  </a:lnTo>
                  <a:lnTo>
                    <a:pt x="683833" y="569910"/>
                  </a:lnTo>
                  <a:lnTo>
                    <a:pt x="703241" y="642076"/>
                  </a:lnTo>
                  <a:lnTo>
                    <a:pt x="710714" y="681685"/>
                  </a:lnTo>
                  <a:lnTo>
                    <a:pt x="711658" y="687804"/>
                  </a:lnTo>
                  <a:lnTo>
                    <a:pt x="712211" y="691634"/>
                  </a:lnTo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34129" y="3898715"/>
              <a:ext cx="92671" cy="118985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5475996" y="4687370"/>
            <a:ext cx="648970" cy="772795"/>
            <a:chOff x="5616673" y="4318087"/>
            <a:chExt cx="648970" cy="772795"/>
          </a:xfrm>
        </p:grpSpPr>
        <p:sp>
          <p:nvSpPr>
            <p:cNvPr id="34" name="object 34"/>
            <p:cNvSpPr/>
            <p:nvPr/>
          </p:nvSpPr>
          <p:spPr>
            <a:xfrm>
              <a:off x="5687030" y="4332375"/>
              <a:ext cx="564515" cy="713740"/>
            </a:xfrm>
            <a:custGeom>
              <a:avLst/>
              <a:gdLst/>
              <a:ahLst/>
              <a:cxnLst/>
              <a:rect l="l" t="t" r="r" b="b"/>
              <a:pathLst>
                <a:path w="564514" h="713739">
                  <a:moveTo>
                    <a:pt x="317119" y="0"/>
                  </a:moveTo>
                  <a:lnTo>
                    <a:pt x="385554" y="16748"/>
                  </a:lnTo>
                  <a:lnTo>
                    <a:pt x="420534" y="36468"/>
                  </a:lnTo>
                  <a:lnTo>
                    <a:pt x="454372" y="62671"/>
                  </a:lnTo>
                  <a:lnTo>
                    <a:pt x="485828" y="94547"/>
                  </a:lnTo>
                  <a:lnTo>
                    <a:pt x="513666" y="131285"/>
                  </a:lnTo>
                  <a:lnTo>
                    <a:pt x="536648" y="172076"/>
                  </a:lnTo>
                  <a:lnTo>
                    <a:pt x="553534" y="216108"/>
                  </a:lnTo>
                  <a:lnTo>
                    <a:pt x="563087" y="262571"/>
                  </a:lnTo>
                  <a:lnTo>
                    <a:pt x="564069" y="310655"/>
                  </a:lnTo>
                  <a:lnTo>
                    <a:pt x="555242" y="359549"/>
                  </a:lnTo>
                  <a:lnTo>
                    <a:pt x="540781" y="398007"/>
                  </a:lnTo>
                  <a:lnTo>
                    <a:pt x="519874" y="436072"/>
                  </a:lnTo>
                  <a:lnTo>
                    <a:pt x="492894" y="473350"/>
                  </a:lnTo>
                  <a:lnTo>
                    <a:pt x="460215" y="509449"/>
                  </a:lnTo>
                  <a:lnTo>
                    <a:pt x="422211" y="543976"/>
                  </a:lnTo>
                  <a:lnTo>
                    <a:pt x="379256" y="576537"/>
                  </a:lnTo>
                  <a:lnTo>
                    <a:pt x="331724" y="606740"/>
                  </a:lnTo>
                  <a:lnTo>
                    <a:pt x="286672" y="630924"/>
                  </a:lnTo>
                  <a:lnTo>
                    <a:pt x="238651" y="652737"/>
                  </a:lnTo>
                  <a:lnTo>
                    <a:pt x="187913" y="671917"/>
                  </a:lnTo>
                  <a:lnTo>
                    <a:pt x="134708" y="688201"/>
                  </a:lnTo>
                  <a:lnTo>
                    <a:pt x="79285" y="701324"/>
                  </a:lnTo>
                  <a:lnTo>
                    <a:pt x="21896" y="711024"/>
                  </a:lnTo>
                  <a:lnTo>
                    <a:pt x="7270" y="712883"/>
                  </a:lnTo>
                  <a:lnTo>
                    <a:pt x="0" y="713715"/>
                  </a:lnTo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16673" y="4997950"/>
              <a:ext cx="118498" cy="92747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652937" y="5504875"/>
            <a:ext cx="266700" cy="713740"/>
            <a:chOff x="652937" y="5037120"/>
            <a:chExt cx="266700" cy="713740"/>
          </a:xfrm>
        </p:grpSpPr>
        <p:sp>
          <p:nvSpPr>
            <p:cNvPr id="37" name="object 37"/>
            <p:cNvSpPr/>
            <p:nvPr/>
          </p:nvSpPr>
          <p:spPr>
            <a:xfrm>
              <a:off x="667225" y="5051408"/>
              <a:ext cx="238125" cy="665480"/>
            </a:xfrm>
            <a:custGeom>
              <a:avLst/>
              <a:gdLst/>
              <a:ahLst/>
              <a:cxnLst/>
              <a:rect l="l" t="t" r="r" b="b"/>
              <a:pathLst>
                <a:path w="238125" h="665479">
                  <a:moveTo>
                    <a:pt x="238124" y="0"/>
                  </a:moveTo>
                  <a:lnTo>
                    <a:pt x="167632" y="19555"/>
                  </a:lnTo>
                  <a:lnTo>
                    <a:pt x="134169" y="42427"/>
                  </a:lnTo>
                  <a:lnTo>
                    <a:pt x="102848" y="72633"/>
                  </a:lnTo>
                  <a:lnTo>
                    <a:pt x="74385" y="109124"/>
                  </a:lnTo>
                  <a:lnTo>
                    <a:pt x="49497" y="150854"/>
                  </a:lnTo>
                  <a:lnTo>
                    <a:pt x="28899" y="196774"/>
                  </a:lnTo>
                  <a:lnTo>
                    <a:pt x="13306" y="245836"/>
                  </a:lnTo>
                  <a:lnTo>
                    <a:pt x="3434" y="296994"/>
                  </a:lnTo>
                  <a:lnTo>
                    <a:pt x="0" y="349199"/>
                  </a:lnTo>
                  <a:lnTo>
                    <a:pt x="3479" y="401405"/>
                  </a:lnTo>
                  <a:lnTo>
                    <a:pt x="13397" y="452563"/>
                  </a:lnTo>
                  <a:lnTo>
                    <a:pt x="29038" y="501625"/>
                  </a:lnTo>
                  <a:lnTo>
                    <a:pt x="49687" y="547545"/>
                  </a:lnTo>
                  <a:lnTo>
                    <a:pt x="74629" y="589274"/>
                  </a:lnTo>
                  <a:lnTo>
                    <a:pt x="101276" y="623659"/>
                  </a:lnTo>
                  <a:lnTo>
                    <a:pt x="130480" y="652576"/>
                  </a:lnTo>
                  <a:lnTo>
                    <a:pt x="145856" y="664714"/>
                  </a:lnTo>
                  <a:lnTo>
                    <a:pt x="146583" y="665233"/>
                  </a:lnTo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8401" y="5661235"/>
              <a:ext cx="122530" cy="89046"/>
            </a:xfrm>
            <a:prstGeom prst="rect">
              <a:avLst/>
            </a:prstGeom>
          </p:spPr>
        </p:pic>
      </p:grpSp>
      <p:grpSp>
        <p:nvGrpSpPr>
          <p:cNvPr id="39" name="object 39"/>
          <p:cNvGrpSpPr/>
          <p:nvPr/>
        </p:nvGrpSpPr>
        <p:grpSpPr>
          <a:xfrm>
            <a:off x="5413862" y="6203267"/>
            <a:ext cx="1562100" cy="189230"/>
            <a:chOff x="5413862" y="5735512"/>
            <a:chExt cx="1562100" cy="189230"/>
          </a:xfrm>
        </p:grpSpPr>
        <p:sp>
          <p:nvSpPr>
            <p:cNvPr id="40" name="object 40"/>
            <p:cNvSpPr/>
            <p:nvPr/>
          </p:nvSpPr>
          <p:spPr>
            <a:xfrm>
              <a:off x="5428150" y="5749799"/>
              <a:ext cx="1477645" cy="128905"/>
            </a:xfrm>
            <a:custGeom>
              <a:avLst/>
              <a:gdLst/>
              <a:ahLst/>
              <a:cxnLst/>
              <a:rect l="l" t="t" r="r" b="b"/>
              <a:pathLst>
                <a:path w="1477645" h="128904">
                  <a:moveTo>
                    <a:pt x="0" y="0"/>
                  </a:moveTo>
                  <a:lnTo>
                    <a:pt x="71563" y="370"/>
                  </a:lnTo>
                  <a:lnTo>
                    <a:pt x="138800" y="1448"/>
                  </a:lnTo>
                  <a:lnTo>
                    <a:pt x="202000" y="3188"/>
                  </a:lnTo>
                  <a:lnTo>
                    <a:pt x="261451" y="5542"/>
                  </a:lnTo>
                  <a:lnTo>
                    <a:pt x="317441" y="8464"/>
                  </a:lnTo>
                  <a:lnTo>
                    <a:pt x="370260" y="11904"/>
                  </a:lnTo>
                  <a:lnTo>
                    <a:pt x="420195" y="15817"/>
                  </a:lnTo>
                  <a:lnTo>
                    <a:pt x="467534" y="20156"/>
                  </a:lnTo>
                  <a:lnTo>
                    <a:pt x="512567" y="24872"/>
                  </a:lnTo>
                  <a:lnTo>
                    <a:pt x="555582" y="29919"/>
                  </a:lnTo>
                  <a:lnTo>
                    <a:pt x="596866" y="35249"/>
                  </a:lnTo>
                  <a:lnTo>
                    <a:pt x="636709" y="40816"/>
                  </a:lnTo>
                  <a:lnTo>
                    <a:pt x="675400" y="46571"/>
                  </a:lnTo>
                  <a:lnTo>
                    <a:pt x="713225" y="52469"/>
                  </a:lnTo>
                  <a:lnTo>
                    <a:pt x="787436" y="64499"/>
                  </a:lnTo>
                  <a:lnTo>
                    <a:pt x="836770" y="72543"/>
                  </a:lnTo>
                  <a:lnTo>
                    <a:pt x="886788" y="80475"/>
                  </a:lnTo>
                  <a:lnTo>
                    <a:pt x="938174" y="88183"/>
                  </a:lnTo>
                  <a:lnTo>
                    <a:pt x="991613" y="95555"/>
                  </a:lnTo>
                  <a:lnTo>
                    <a:pt x="1047786" y="102479"/>
                  </a:lnTo>
                  <a:lnTo>
                    <a:pt x="1107378" y="108843"/>
                  </a:lnTo>
                  <a:lnTo>
                    <a:pt x="1154727" y="113182"/>
                  </a:lnTo>
                  <a:lnTo>
                    <a:pt x="1204671" y="117095"/>
                  </a:lnTo>
                  <a:lnTo>
                    <a:pt x="1257500" y="120535"/>
                  </a:lnTo>
                  <a:lnTo>
                    <a:pt x="1313502" y="123456"/>
                  </a:lnTo>
                  <a:lnTo>
                    <a:pt x="1372964" y="125811"/>
                  </a:lnTo>
                  <a:lnTo>
                    <a:pt x="1436175" y="127551"/>
                  </a:lnTo>
                  <a:lnTo>
                    <a:pt x="1469277" y="128176"/>
                  </a:lnTo>
                  <a:lnTo>
                    <a:pt x="1477073" y="128290"/>
                  </a:lnTo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58569" y="5831436"/>
              <a:ext cx="117095" cy="92843"/>
            </a:xfrm>
            <a:prstGeom prst="rect">
              <a:avLst/>
            </a:prstGeom>
          </p:spPr>
        </p:pic>
      </p:grpSp>
      <p:grpSp>
        <p:nvGrpSpPr>
          <p:cNvPr id="42" name="object 42"/>
          <p:cNvGrpSpPr/>
          <p:nvPr/>
        </p:nvGrpSpPr>
        <p:grpSpPr>
          <a:xfrm>
            <a:off x="6905795" y="4949892"/>
            <a:ext cx="335908" cy="697116"/>
            <a:chOff x="6750611" y="4332713"/>
            <a:chExt cx="551815" cy="802005"/>
          </a:xfrm>
        </p:grpSpPr>
        <p:sp>
          <p:nvSpPr>
            <p:cNvPr id="43" name="object 43"/>
            <p:cNvSpPr/>
            <p:nvPr/>
          </p:nvSpPr>
          <p:spPr>
            <a:xfrm>
              <a:off x="6764899" y="4392440"/>
              <a:ext cx="490220" cy="728345"/>
            </a:xfrm>
            <a:custGeom>
              <a:avLst/>
              <a:gdLst/>
              <a:ahLst/>
              <a:cxnLst/>
              <a:rect l="l" t="t" r="r" b="b"/>
              <a:pathLst>
                <a:path w="490220" h="728345">
                  <a:moveTo>
                    <a:pt x="238125" y="727759"/>
                  </a:moveTo>
                  <a:lnTo>
                    <a:pt x="198444" y="721563"/>
                  </a:lnTo>
                  <a:lnTo>
                    <a:pt x="159508" y="704115"/>
                  </a:lnTo>
                  <a:lnTo>
                    <a:pt x="122413" y="677124"/>
                  </a:lnTo>
                  <a:lnTo>
                    <a:pt x="88259" y="642298"/>
                  </a:lnTo>
                  <a:lnTo>
                    <a:pt x="58142" y="601345"/>
                  </a:lnTo>
                  <a:lnTo>
                    <a:pt x="33160" y="555976"/>
                  </a:lnTo>
                  <a:lnTo>
                    <a:pt x="14410" y="507899"/>
                  </a:lnTo>
                  <a:lnTo>
                    <a:pt x="2991" y="458822"/>
                  </a:lnTo>
                  <a:lnTo>
                    <a:pt x="0" y="410455"/>
                  </a:lnTo>
                  <a:lnTo>
                    <a:pt x="6177" y="364237"/>
                  </a:lnTo>
                  <a:lnTo>
                    <a:pt x="20842" y="320534"/>
                  </a:lnTo>
                  <a:lnTo>
                    <a:pt x="42954" y="279443"/>
                  </a:lnTo>
                  <a:lnTo>
                    <a:pt x="71476" y="241060"/>
                  </a:lnTo>
                  <a:lnTo>
                    <a:pt x="105367" y="205482"/>
                  </a:lnTo>
                  <a:lnTo>
                    <a:pt x="143591" y="172805"/>
                  </a:lnTo>
                  <a:lnTo>
                    <a:pt x="185107" y="143127"/>
                  </a:lnTo>
                  <a:lnTo>
                    <a:pt x="228877" y="116543"/>
                  </a:lnTo>
                  <a:lnTo>
                    <a:pt x="273863" y="93151"/>
                  </a:lnTo>
                  <a:lnTo>
                    <a:pt x="324603" y="70532"/>
                  </a:lnTo>
                  <a:lnTo>
                    <a:pt x="373919" y="50790"/>
                  </a:lnTo>
                  <a:lnTo>
                    <a:pt x="420166" y="32639"/>
                  </a:lnTo>
                  <a:lnTo>
                    <a:pt x="461696" y="14794"/>
                  </a:lnTo>
                  <a:lnTo>
                    <a:pt x="468134" y="11773"/>
                  </a:lnTo>
                  <a:lnTo>
                    <a:pt x="474306" y="8712"/>
                  </a:lnTo>
                  <a:lnTo>
                    <a:pt x="480178" y="5583"/>
                  </a:lnTo>
                  <a:lnTo>
                    <a:pt x="483115" y="4019"/>
                  </a:lnTo>
                  <a:lnTo>
                    <a:pt x="485977" y="2438"/>
                  </a:lnTo>
                  <a:lnTo>
                    <a:pt x="488759" y="837"/>
                  </a:lnTo>
                  <a:lnTo>
                    <a:pt x="490183" y="0"/>
                  </a:lnTo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95911" y="4332713"/>
              <a:ext cx="106455" cy="118897"/>
            </a:xfrm>
            <a:prstGeom prst="rect">
              <a:avLst/>
            </a:prstGeom>
          </p:spPr>
        </p:pic>
      </p:grpSp>
      <p:pic>
        <p:nvPicPr>
          <p:cNvPr id="45" name="object 45"/>
          <p:cNvPicPr/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3487" y="4127289"/>
            <a:ext cx="254401" cy="92844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1969" y="2205398"/>
            <a:ext cx="1254599" cy="1254600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924" y="1679404"/>
            <a:ext cx="1254600" cy="1254600"/>
          </a:xfrm>
          <a:prstGeom prst="rect">
            <a:avLst/>
          </a:prstGeom>
        </p:spPr>
      </p:pic>
      <p:grpSp>
        <p:nvGrpSpPr>
          <p:cNvPr id="48" name="object 48"/>
          <p:cNvGrpSpPr/>
          <p:nvPr/>
        </p:nvGrpSpPr>
        <p:grpSpPr>
          <a:xfrm>
            <a:off x="10907037" y="5588163"/>
            <a:ext cx="431800" cy="772795"/>
            <a:chOff x="10907037" y="5120408"/>
            <a:chExt cx="431800" cy="772795"/>
          </a:xfrm>
        </p:grpSpPr>
        <p:sp>
          <p:nvSpPr>
            <p:cNvPr id="49" name="object 49"/>
            <p:cNvSpPr/>
            <p:nvPr/>
          </p:nvSpPr>
          <p:spPr>
            <a:xfrm>
              <a:off x="10921324" y="5154047"/>
              <a:ext cx="403225" cy="725170"/>
            </a:xfrm>
            <a:custGeom>
              <a:avLst/>
              <a:gdLst/>
              <a:ahLst/>
              <a:cxnLst/>
              <a:rect l="l" t="t" r="r" b="b"/>
              <a:pathLst>
                <a:path w="403225" h="725170">
                  <a:moveTo>
                    <a:pt x="0" y="724652"/>
                  </a:moveTo>
                  <a:lnTo>
                    <a:pt x="45881" y="721373"/>
                  </a:lnTo>
                  <a:lnTo>
                    <a:pt x="90657" y="711880"/>
                  </a:lnTo>
                  <a:lnTo>
                    <a:pt x="133947" y="696691"/>
                  </a:lnTo>
                  <a:lnTo>
                    <a:pt x="175370" y="676325"/>
                  </a:lnTo>
                  <a:lnTo>
                    <a:pt x="214545" y="651298"/>
                  </a:lnTo>
                  <a:lnTo>
                    <a:pt x="251092" y="622128"/>
                  </a:lnTo>
                  <a:lnTo>
                    <a:pt x="284629" y="589335"/>
                  </a:lnTo>
                  <a:lnTo>
                    <a:pt x="314776" y="553434"/>
                  </a:lnTo>
                  <a:lnTo>
                    <a:pt x="341152" y="514944"/>
                  </a:lnTo>
                  <a:lnTo>
                    <a:pt x="363375" y="474384"/>
                  </a:lnTo>
                  <a:lnTo>
                    <a:pt x="381066" y="432270"/>
                  </a:lnTo>
                  <a:lnTo>
                    <a:pt x="393842" y="389120"/>
                  </a:lnTo>
                  <a:lnTo>
                    <a:pt x="401324" y="345452"/>
                  </a:lnTo>
                  <a:lnTo>
                    <a:pt x="403198" y="298162"/>
                  </a:lnTo>
                  <a:lnTo>
                    <a:pt x="399037" y="251530"/>
                  </a:lnTo>
                  <a:lnTo>
                    <a:pt x="389467" y="206215"/>
                  </a:lnTo>
                  <a:lnTo>
                    <a:pt x="375113" y="162874"/>
                  </a:lnTo>
                  <a:lnTo>
                    <a:pt x="356603" y="122168"/>
                  </a:lnTo>
                  <a:lnTo>
                    <a:pt x="334560" y="84752"/>
                  </a:lnTo>
                  <a:lnTo>
                    <a:pt x="306321" y="47414"/>
                  </a:lnTo>
                  <a:lnTo>
                    <a:pt x="275295" y="16013"/>
                  </a:lnTo>
                  <a:lnTo>
                    <a:pt x="256266" y="810"/>
                  </a:lnTo>
                  <a:lnTo>
                    <a:pt x="255130" y="0"/>
                  </a:lnTo>
                </a:path>
              </a:pathLst>
            </a:custGeom>
            <a:ln w="28574">
              <a:solidFill>
                <a:srgbClr val="003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09452" y="5120408"/>
              <a:ext cx="122530" cy="89167"/>
            </a:xfrm>
            <a:prstGeom prst="rect">
              <a:avLst/>
            </a:prstGeom>
          </p:spPr>
        </p:pic>
      </p:grpSp>
      <p:sp>
        <p:nvSpPr>
          <p:cNvPr id="52" name="object 2">
            <a:extLst>
              <a:ext uri="{FF2B5EF4-FFF2-40B4-BE49-F238E27FC236}">
                <a16:creationId xmlns:a16="http://schemas.microsoft.com/office/drawing/2014/main" id="{D02D5D9C-67B1-BA29-8CE5-E95C374F7C3C}"/>
              </a:ext>
            </a:extLst>
          </p:cNvPr>
          <p:cNvSpPr txBox="1">
            <a:spLocks/>
          </p:cNvSpPr>
          <p:nvPr/>
        </p:nvSpPr>
        <p:spPr>
          <a:xfrm>
            <a:off x="9281290" y="784024"/>
            <a:ext cx="1828161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295" dirty="0">
                <a:solidFill>
                  <a:srgbClr val="000000"/>
                </a:solidFill>
              </a:rPr>
              <a:t>finish</a:t>
            </a:r>
            <a:endParaRPr lang="en" dirty="0"/>
          </a:p>
        </p:txBody>
      </p:sp>
      <p:sp>
        <p:nvSpPr>
          <p:cNvPr id="51" name="object 2">
            <a:extLst>
              <a:ext uri="{FF2B5EF4-FFF2-40B4-BE49-F238E27FC236}">
                <a16:creationId xmlns:a16="http://schemas.microsoft.com/office/drawing/2014/main" id="{A0CC731E-0CDC-06FE-8DCF-4B0B004BF6EE}"/>
              </a:ext>
            </a:extLst>
          </p:cNvPr>
          <p:cNvSpPr txBox="1">
            <a:spLocks/>
          </p:cNvSpPr>
          <p:nvPr/>
        </p:nvSpPr>
        <p:spPr>
          <a:xfrm>
            <a:off x="1798395" y="-2068"/>
            <a:ext cx="9225403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84250" marR="5080" indent="-971550">
              <a:lnSpc>
                <a:spcPct val="100000"/>
              </a:lnSpc>
              <a:spcBef>
                <a:spcPts val="100"/>
              </a:spcBef>
              <a:tabLst>
                <a:tab pos="983615" algn="l"/>
              </a:tabLst>
            </a:pPr>
            <a:r>
              <a:rPr lang="ru-RU" sz="3600" dirty="0"/>
              <a:t>Путь дизайна от идеи до воплощения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BA1B29-7304-E08F-3382-2BABECB34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1EA14F4-ADA4-2A1D-F16F-B301A1C992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50" y="2239569"/>
            <a:ext cx="10515600" cy="1793075"/>
          </a:xfrm>
          <a:prstGeom prst="rect">
            <a:avLst/>
          </a:prstGeom>
        </p:spPr>
        <p:txBody>
          <a:bodyPr vert="horz" wrap="square" lIns="0" tIns="38945" rIns="0" bIns="0" rtlCol="0" anchor="ctr">
            <a:spAutoFit/>
          </a:bodyPr>
          <a:lstStyle/>
          <a:p>
            <a:pPr marL="16933" marR="6773">
              <a:lnSpc>
                <a:spcPts val="7000"/>
              </a:lnSpc>
              <a:spcBef>
                <a:spcPts val="305"/>
              </a:spcBef>
            </a:pPr>
            <a:r>
              <a:rPr lang="ru-RU" sz="5400" dirty="0"/>
              <a:t>Способы определения / описания</a:t>
            </a:r>
            <a:br>
              <a:rPr lang="ru-RU" sz="5400" dirty="0"/>
            </a:br>
            <a:r>
              <a:rPr lang="ru-RU" sz="5400" dirty="0"/>
              <a:t>Целевая аудитории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CED1308-F981-97AE-14F7-D4B092BDE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054677"/>
            <a:ext cx="10515600" cy="253341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Product-oriented design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Демографический характеристики</a:t>
            </a:r>
          </a:p>
          <a:p>
            <a:pPr>
              <a:lnSpc>
                <a:spcPct val="100000"/>
              </a:lnSpc>
            </a:pPr>
            <a:r>
              <a:rPr lang="ru-RU" dirty="0"/>
              <a:t>Психологические характеристики</a:t>
            </a:r>
          </a:p>
          <a:p>
            <a:pPr>
              <a:lnSpc>
                <a:spcPct val="100000"/>
              </a:lnSpc>
            </a:pPr>
            <a:r>
              <a:rPr lang="ru-RU" dirty="0"/>
              <a:t>По степени принятия инноваций (цикл принятия решений Джефри Мура)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Метод </a:t>
            </a:r>
            <a:r>
              <a:rPr lang="ru-RU" dirty="0"/>
              <a:t>персон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2262018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2218" y="4707976"/>
            <a:ext cx="3318154" cy="2053041"/>
          </a:xfrm>
          <a:prstGeom prst="rect">
            <a:avLst/>
          </a:prstGeom>
        </p:spPr>
      </p:pic>
      <p:pic>
        <p:nvPicPr>
          <p:cNvPr id="2" name="object 2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8126" y="191078"/>
            <a:ext cx="3888682" cy="232515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382980" y="2340"/>
            <a:ext cx="224345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432FF"/>
                </a:solidFill>
              </a:rPr>
              <a:t>Wireframe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8709" y="259052"/>
            <a:ext cx="7929417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4000" dirty="0">
                <a:latin typeface="+mj-lt"/>
              </a:rPr>
              <a:t>Мокапы / </a:t>
            </a:r>
            <a:r>
              <a:rPr lang="en-US" sz="4000" dirty="0">
                <a:latin typeface="+mj-lt"/>
              </a:rPr>
              <a:t>Wireframe / </a:t>
            </a:r>
            <a:r>
              <a:rPr lang="ru-RU" sz="4000" dirty="0">
                <a:latin typeface="+mj-lt"/>
              </a:rPr>
              <a:t>Прототипы</a:t>
            </a:r>
            <a:endParaRPr sz="4000" dirty="0"/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328E499D-899D-15F7-94E9-D6F715843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273" y="1118769"/>
            <a:ext cx="6901044" cy="564224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С </a:t>
            </a:r>
            <a:r>
              <a:rPr lang="ru-RU" sz="2200" b="1" dirty="0"/>
              <a:t>макета</a:t>
            </a:r>
            <a:r>
              <a:rPr lang="ru-RU" sz="2200" dirty="0"/>
              <a:t> начинается разработка любого IT-продукта.</a:t>
            </a:r>
            <a:br>
              <a:rPr lang="ru-RU" sz="2200" dirty="0"/>
            </a:br>
            <a:r>
              <a:rPr lang="ru-RU" sz="2200" dirty="0"/>
              <a:t>Он демонстрирует, что, </a:t>
            </a:r>
            <a:r>
              <a:rPr lang="ru-RU" sz="2200" b="1" dirty="0"/>
              <a:t>где и как будет расположено</a:t>
            </a:r>
            <a:r>
              <a:rPr lang="ru-RU" sz="2200" dirty="0"/>
              <a:t>, какого цвета будут кнопки и главное — </a:t>
            </a:r>
            <a:r>
              <a:rPr lang="ru-RU" sz="2200" b="1" dirty="0"/>
              <a:t>как все это будет работать</a:t>
            </a:r>
            <a:r>
              <a:rPr lang="ru-RU" sz="22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В UX-дизайне есть несколько видов макетов: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200" b="1" dirty="0"/>
              <a:t>вайрфрейм</a:t>
            </a:r>
            <a:r>
              <a:rPr lang="ru-RU" sz="2200" dirty="0"/>
              <a:t> — структуры,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200" b="1" dirty="0"/>
              <a:t>мокап</a:t>
            </a:r>
            <a:r>
              <a:rPr lang="ru-RU" sz="2200" dirty="0"/>
              <a:t>  — визуальная концепция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ru-RU" sz="2200" b="1" dirty="0"/>
              <a:t>прототип </a:t>
            </a:r>
            <a:r>
              <a:rPr lang="ru-RU" sz="2200" dirty="0"/>
              <a:t>— функциональности соответственно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Их разрабатывают последовательно.</a:t>
            </a:r>
            <a:endParaRPr lang="ru-RU" sz="2200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2200" b="0" i="0" dirty="0">
                <a:solidFill>
                  <a:srgbClr val="000000"/>
                </a:solidFill>
                <a:effectLst/>
              </a:rPr>
              <a:t>Если создаешь очень простой продукт с единственным возможным пользовательским сценарием (например, лендинг), можно ограничиться только мокапом или вайрфреймом + мокапом. Но в остальных случаях проектирование проходит все три стадии.</a:t>
            </a:r>
            <a:endParaRPr lang="ru-RU" sz="2200" dirty="0"/>
          </a:p>
          <a:p>
            <a:pPr>
              <a:lnSpc>
                <a:spcPct val="100000"/>
              </a:lnSpc>
            </a:pPr>
            <a:endParaRPr lang="ru-RU" sz="2200" dirty="0"/>
          </a:p>
        </p:txBody>
      </p:sp>
      <p:pic>
        <p:nvPicPr>
          <p:cNvPr id="5" name="object 5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6476" y="2589762"/>
            <a:ext cx="3193896" cy="23251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351317" y="4657238"/>
            <a:ext cx="205613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432FF"/>
                </a:solidFill>
              </a:rPr>
              <a:t>Prototype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87C9BF-D90D-3A93-A419-87A1BB50F52C}"/>
              </a:ext>
            </a:extLst>
          </p:cNvPr>
          <p:cNvSpPr txBox="1"/>
          <p:nvPr/>
        </p:nvSpPr>
        <p:spPr>
          <a:xfrm>
            <a:off x="7351317" y="2459515"/>
            <a:ext cx="2333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400" dirty="0">
                <a:solidFill>
                  <a:srgbClr val="0432FF"/>
                </a:solidFill>
              </a:rPr>
              <a:t>Mockup</a:t>
            </a:r>
            <a:endParaRPr lang="ru-RU" sz="2400" dirty="0">
              <a:solidFill>
                <a:srgbClr val="0432FF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11D321-CA26-319D-4A3B-0321D5506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23" y="365125"/>
            <a:ext cx="4879609" cy="826677"/>
          </a:xfrm>
        </p:spPr>
        <p:txBody>
          <a:bodyPr>
            <a:normAutofit/>
          </a:bodyPr>
          <a:lstStyle/>
          <a:p>
            <a:r>
              <a:rPr lang="en-US" dirty="0"/>
              <a:t>Wireframe (</a:t>
            </a:r>
            <a:r>
              <a:rPr lang="ru-RU" dirty="0"/>
              <a:t>скелет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1D9E0B-1358-65D8-B146-475C05CBE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523" y="1376817"/>
            <a:ext cx="5320387" cy="521794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Wireframe — </a:t>
            </a:r>
            <a:r>
              <a:rPr lang="ru-RU" sz="2200" dirty="0"/>
              <a:t>«проволочный каркас»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Wireframe</a:t>
            </a:r>
            <a:r>
              <a:rPr lang="ru-RU" sz="2200" dirty="0"/>
              <a:t> — это низко детализированное представление дизайна. Он чётко должен показывать: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Основные группы содержимого. </a:t>
            </a:r>
            <a:r>
              <a:rPr lang="ru-RU" sz="2200" b="1" dirty="0"/>
              <a:t>Что?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Информационную структуру. </a:t>
            </a:r>
            <a:r>
              <a:rPr lang="ru-RU" sz="2200" b="1" dirty="0"/>
              <a:t>Где?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Описание взаимодействия пользователя с интерфейсом и его примерную визуализацию. </a:t>
            </a:r>
            <a:r>
              <a:rPr lang="ru-RU" sz="2200" b="1" dirty="0"/>
              <a:t>Как?</a:t>
            </a:r>
            <a:endParaRPr lang="en-US" sz="2200" b="1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Это </a:t>
            </a:r>
            <a:r>
              <a:rPr lang="ru-RU" sz="2200" b="1" dirty="0"/>
              <a:t>скелет</a:t>
            </a:r>
            <a:r>
              <a:rPr lang="ru-RU" sz="2200" dirty="0"/>
              <a:t> вашего дизайна и запомните, что в вайрфрейме должны быть представлены </a:t>
            </a:r>
            <a:r>
              <a:rPr lang="ru-RU" sz="2200" b="1" dirty="0"/>
              <a:t>все важные элементы интерфейса</a:t>
            </a:r>
            <a:r>
              <a:rPr lang="ru-RU" sz="22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2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C3A1FE0-0407-D153-5852-5710E8CAB5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08" t="7394" r="2062" b="8311"/>
          <a:stretch/>
        </p:blipFill>
        <p:spPr>
          <a:xfrm>
            <a:off x="6129403" y="400458"/>
            <a:ext cx="6062597" cy="21419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716BA97-A671-B796-9F5B-5F74127FA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337" y="2898370"/>
            <a:ext cx="6254663" cy="371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3035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70B65F-3875-E351-DBAD-BFA85987F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07" y="310899"/>
            <a:ext cx="3007290" cy="712112"/>
          </a:xfrm>
        </p:spPr>
        <p:txBody>
          <a:bodyPr/>
          <a:lstStyle/>
          <a:p>
            <a:r>
              <a:rPr lang="en-US" dirty="0"/>
              <a:t>Wireframe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664F83-960A-6046-F7AB-3DF7ED8DB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307" y="1023011"/>
            <a:ext cx="4668602" cy="566873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b="1" dirty="0"/>
              <a:t>Нельзя уходить в детали</a:t>
            </a:r>
            <a:r>
              <a:rPr lang="ru-RU" sz="2000" dirty="0"/>
              <a:t>, но с другой стороны, нужно </a:t>
            </a:r>
            <a:r>
              <a:rPr lang="ru-RU" sz="2000" b="1" dirty="0"/>
              <a:t>создать цельное представление</a:t>
            </a:r>
            <a:r>
              <a:rPr lang="ru-RU" sz="2000" dirty="0"/>
              <a:t> конечного внешнего вида и </a:t>
            </a:r>
            <a:r>
              <a:rPr lang="ru-RU" sz="2000" b="1" dirty="0"/>
              <a:t>не пропустить ни одного важного элемента</a:t>
            </a:r>
            <a:r>
              <a:rPr lang="ru-RU" sz="2000" dirty="0"/>
              <a:t>.</a:t>
            </a:r>
          </a:p>
          <a:p>
            <a:pPr marL="0" indent="0">
              <a:buNone/>
            </a:pPr>
            <a:r>
              <a:rPr lang="ru-RU" sz="2000" dirty="0"/>
              <a:t>Вы описываете фронт работ по проекту для всех задействованных лиц: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разработчиков,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дизайнеров,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копирайтеров,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менеджеров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— </a:t>
            </a:r>
            <a:r>
              <a:rPr lang="ru-RU" sz="2000" dirty="0"/>
              <a:t>всем им нужен хорошо сработанный вайрфрейм.</a:t>
            </a:r>
          </a:p>
          <a:p>
            <a:pPr marL="0" indent="0">
              <a:buNone/>
            </a:pPr>
            <a:r>
              <a:rPr lang="ru-RU" sz="2000" dirty="0"/>
              <a:t>По сути, вы создаёте карту города. Каждая улица должна на ней быть, но в очень упрощённом виде. Смотря на карту, вы можете оценить планирование города, но не можете увидеть его красоту.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DE4753-8EE9-2B34-1CE4-05FFF74EAC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8" t="5753" b="4580"/>
          <a:stretch/>
        </p:blipFill>
        <p:spPr>
          <a:xfrm>
            <a:off x="5231407" y="872836"/>
            <a:ext cx="6960593" cy="195804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C8F6E93-1440-4D41-3768-64F1A74237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47214" y="3588326"/>
            <a:ext cx="6944786" cy="32696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456817-D1F6-A623-1D86-FD55C0C6A770}"/>
              </a:ext>
            </a:extLst>
          </p:cNvPr>
          <p:cNvSpPr txBox="1"/>
          <p:nvPr/>
        </p:nvSpPr>
        <p:spPr>
          <a:xfrm>
            <a:off x="5244043" y="332126"/>
            <a:ext cx="15407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Lo-Fi:</a:t>
            </a:r>
            <a:endParaRPr lang="ru-RU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702EDA-AAAC-9830-E9E7-7255254874B7}"/>
              </a:ext>
            </a:extLst>
          </p:cNvPr>
          <p:cNvSpPr txBox="1"/>
          <p:nvPr/>
        </p:nvSpPr>
        <p:spPr>
          <a:xfrm>
            <a:off x="5244045" y="3044012"/>
            <a:ext cx="15407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Mid-Fi: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15338540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E93A94-B017-A248-E0AF-265DC30C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242" y="251760"/>
            <a:ext cx="10515600" cy="829718"/>
          </a:xfrm>
        </p:spPr>
        <p:txBody>
          <a:bodyPr/>
          <a:lstStyle/>
          <a:p>
            <a:r>
              <a:rPr lang="en-US" dirty="0"/>
              <a:t>Wireframe: Lo-Fi, Mid-Fi, Hi-Fi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3344E3-F776-7B83-5B5A-DBDB74FA9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50" y="1039913"/>
            <a:ext cx="4727816" cy="576336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Вайрфреймы должны </a:t>
            </a:r>
            <a:r>
              <a:rPr lang="ru-RU" sz="2000" b="1" dirty="0"/>
              <a:t>создаваться быстро</a:t>
            </a:r>
            <a:r>
              <a:rPr lang="ru-RU" sz="2000" dirty="0"/>
              <a:t> и большую часть этого времени следует провести </a:t>
            </a:r>
            <a:r>
              <a:rPr lang="ru-RU" sz="2000" b="1" dirty="0"/>
              <a:t>за обсуждениями с командой и размышлениями</a:t>
            </a:r>
            <a:r>
              <a:rPr lang="ru-RU" sz="2000" dirty="0"/>
              <a:t>. Само таскание серых блоков по экрану должно занимать минимум времени.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Внешний вид должен быть </a:t>
            </a:r>
            <a:r>
              <a:rPr lang="ru-RU" sz="2000" b="1" dirty="0"/>
              <a:t>эстетичным, но очень простым</a:t>
            </a:r>
            <a:r>
              <a:rPr lang="ru-RU" sz="2000" dirty="0"/>
              <a:t>.</a:t>
            </a:r>
            <a:br>
              <a:rPr lang="en-US" sz="2000" dirty="0"/>
            </a:br>
            <a:r>
              <a:rPr lang="ru-RU" sz="2000" b="1" dirty="0"/>
              <a:t>Чёрно-серо-белый</a:t>
            </a:r>
            <a:r>
              <a:rPr lang="ru-RU" sz="2000" dirty="0"/>
              <a:t> — типичная палитра вайрфрейма (вы можете добавить синий, чтобы обозначить ссылки).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Если, например, выбор пиктограмм или загрузка </a:t>
            </a:r>
            <a:r>
              <a:rPr lang="ru-RU" sz="2000" b="1" dirty="0"/>
              <a:t>картинок</a:t>
            </a:r>
            <a:r>
              <a:rPr lang="ru-RU" sz="2000" dirty="0"/>
              <a:t> занимает слишком много времени, их можно </a:t>
            </a:r>
            <a:r>
              <a:rPr lang="ru-RU" sz="2000" b="1" dirty="0"/>
              <a:t>заменить</a:t>
            </a:r>
            <a:r>
              <a:rPr lang="ru-RU" sz="2000" dirty="0"/>
              <a:t> </a:t>
            </a:r>
            <a:r>
              <a:rPr lang="ru-RU" sz="2000" b="1" dirty="0"/>
              <a:t>заглушками</a:t>
            </a:r>
            <a:r>
              <a:rPr lang="ru-RU" sz="2000" dirty="0"/>
              <a:t> — накрест перечёркнутыми прямоугольниками с соответствующим описанием. Вайрфрейм даёт неполное представление о конечном результате</a:t>
            </a:r>
            <a:r>
              <a:rPr lang="en-US" sz="2000" dirty="0"/>
              <a:t>.</a:t>
            </a:r>
            <a:endParaRPr lang="ru-RU" sz="2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EB95905-2A58-C1C4-2DF3-6A707B9310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" t="2958" r="2129" b="2934"/>
          <a:stretch/>
        </p:blipFill>
        <p:spPr>
          <a:xfrm>
            <a:off x="5116228" y="1330036"/>
            <a:ext cx="7075772" cy="473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9239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D0CBE5-FE20-C34E-40FF-82517F990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680" y="252960"/>
            <a:ext cx="8355904" cy="837374"/>
          </a:xfrm>
        </p:spPr>
        <p:txBody>
          <a:bodyPr>
            <a:normAutofit/>
          </a:bodyPr>
          <a:lstStyle/>
          <a:p>
            <a:r>
              <a:rPr lang="ru-RU" dirty="0"/>
              <a:t>Когда использовать вайрфреймы?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1AD93F-4FAF-D4E8-C5E0-282D82737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681" y="1089622"/>
            <a:ext cx="6062501" cy="567139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Как документация по продукту / задаче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Показывают взаимодействие пользователя с интерфейсом в отдельных статичных моментах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Их нужно сопровождать текстовыми комментариями.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Для обсуждения внутри команды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Если разработчики спрашивают, как что-то должно быть сделано, ответ может быть дан в виде быстро сделанного вайрфрейма.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Можно приспособить для юзабилити-тестирования (но не стоит!)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Могут пригодиться для получения отзывов во время начального «партизанского» исследования, когда вам срочно требуется озарение и вас не беспокоит методологическая чистота.</a:t>
            </a:r>
          </a:p>
          <a:p>
            <a:pPr>
              <a:lnSpc>
                <a:spcPct val="100000"/>
              </a:lnSpc>
            </a:pP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01DEE5-7C06-898B-447E-B94535B2676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0021" y="1710172"/>
            <a:ext cx="5084436" cy="421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7997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839F4C-83F9-8229-5585-B056F7AD0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58" y="374552"/>
            <a:ext cx="6250757" cy="908917"/>
          </a:xfrm>
        </p:spPr>
        <p:txBody>
          <a:bodyPr/>
          <a:lstStyle/>
          <a:p>
            <a:r>
              <a:rPr lang="ru-RU" dirty="0"/>
              <a:t>Как создать </a:t>
            </a:r>
            <a:r>
              <a:rPr lang="en-US" dirty="0"/>
              <a:t>Wireframe</a:t>
            </a:r>
            <a:r>
              <a:rPr lang="ru-RU" dirty="0"/>
              <a:t>?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764A26-621E-7A95-8267-96AE6769D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393" y="1316135"/>
            <a:ext cx="4223280" cy="5375610"/>
          </a:xfrm>
        </p:spPr>
        <p:txBody>
          <a:bodyPr>
            <a:no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ru-RU" sz="2400" u="sng" dirty="0"/>
              <a:t>Время создания:</a:t>
            </a:r>
            <a:br>
              <a:rPr lang="en-US" sz="2400" dirty="0"/>
            </a:br>
            <a:r>
              <a:rPr lang="ru-RU" sz="2200" dirty="0"/>
              <a:t>низко-детализированный можно нарисовать за несколько минут, высоко-детализированный — </a:t>
            </a:r>
            <a:r>
              <a:rPr lang="ru-RU" sz="2200" b="1" dirty="0"/>
              <a:t>за 1-2 дня</a:t>
            </a:r>
            <a:r>
              <a:rPr lang="ru-RU" sz="2200" dirty="0"/>
              <a:t>.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ru-RU" sz="2400" u="sng" dirty="0"/>
              <a:t>Где создается:</a:t>
            </a:r>
            <a:endParaRPr lang="en-US" sz="2400" u="sng" dirty="0"/>
          </a:p>
          <a:p>
            <a:pPr>
              <a:lnSpc>
                <a:spcPct val="100000"/>
              </a:lnSpc>
            </a:pPr>
            <a:r>
              <a:rPr lang="ru-RU" sz="2200" dirty="0"/>
              <a:t>для </a:t>
            </a:r>
            <a:r>
              <a:rPr lang="en-US" sz="2200" dirty="0"/>
              <a:t>Lo-Fi</a:t>
            </a:r>
            <a:r>
              <a:rPr lang="ru-RU" sz="2200" dirty="0"/>
              <a:t> достаточно бумаги и карандаша,</a:t>
            </a:r>
            <a:endParaRPr lang="en-US" sz="2200" dirty="0"/>
          </a:p>
          <a:p>
            <a:pPr>
              <a:lnSpc>
                <a:spcPct val="100000"/>
              </a:lnSpc>
            </a:pPr>
            <a:r>
              <a:rPr lang="ru-RU" sz="2200" dirty="0"/>
              <a:t>для </a:t>
            </a:r>
            <a:r>
              <a:rPr lang="en-US" sz="2200" dirty="0"/>
              <a:t>Mid/Hi-Fi</a:t>
            </a:r>
            <a:r>
              <a:rPr lang="ru-RU" sz="2200" dirty="0"/>
              <a:t> — любого графического / векторного специализированного редактора (</a:t>
            </a:r>
            <a:r>
              <a:rPr lang="en" sz="2200" b="1" dirty="0"/>
              <a:t>Sketch, Figma</a:t>
            </a:r>
            <a:r>
              <a:rPr lang="ru-RU" sz="2200" b="1" dirty="0"/>
              <a:t>, </a:t>
            </a:r>
            <a:r>
              <a:rPr lang="en-US" sz="2200" b="1" dirty="0"/>
              <a:t>Balsamiq</a:t>
            </a:r>
            <a:r>
              <a:rPr lang="en" sz="2200" dirty="0"/>
              <a:t>).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DE0226-5A2B-CA3B-6176-84302D2B03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0385" y="1524048"/>
            <a:ext cx="7241615" cy="475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7423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AF1B30-FBAD-2EB2-D6DE-D35601122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00" y="80067"/>
            <a:ext cx="2658762" cy="711525"/>
          </a:xfrm>
        </p:spPr>
        <p:txBody>
          <a:bodyPr/>
          <a:lstStyle/>
          <a:p>
            <a:r>
              <a:rPr lang="ru-RU" dirty="0"/>
              <a:t>Мокапы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AA46BD-B34F-9074-F2E2-7CC3B49BA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435" y="784361"/>
            <a:ext cx="6990220" cy="604592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Мокап</a:t>
            </a:r>
            <a:r>
              <a:rPr lang="ru-RU" sz="2000" dirty="0"/>
              <a:t> — это </a:t>
            </a:r>
            <a:r>
              <a:rPr lang="ru-RU" sz="2000" b="1" dirty="0"/>
              <a:t>дизайн-концепция</a:t>
            </a:r>
            <a:r>
              <a:rPr lang="ru-RU" sz="2000" dirty="0"/>
              <a:t> продукта.</a:t>
            </a:r>
            <a:br>
              <a:rPr lang="ru-RU" sz="2000" dirty="0"/>
            </a:br>
            <a:r>
              <a:rPr lang="ru-RU" sz="2000" dirty="0"/>
              <a:t>Упор на </a:t>
            </a:r>
            <a:r>
              <a:rPr lang="ru-RU" sz="2000" b="1" dirty="0"/>
              <a:t>визуальную часть</a:t>
            </a:r>
            <a:r>
              <a:rPr lang="ru-RU" sz="2000" dirty="0"/>
              <a:t>: мы нанизываем дизайн на утвержденную структуру (вайрфрейм).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Мокап нужен для того, чтобы: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утвердить дизайн</a:t>
            </a:r>
            <a:r>
              <a:rPr lang="ru-RU" sz="2000" dirty="0"/>
              <a:t> продукта с клиентом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провести фокус-группу </a:t>
            </a:r>
            <a:r>
              <a:rPr lang="ru-RU" sz="2000" dirty="0"/>
              <a:t>для выбора лучшего варианта дизайна.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Хороший мокап: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представляет информационную структуру,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визуализирует контент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демонстрирует базовую функциональность в статике;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позволяет оценить визуальную сторону продукта.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Мокапы очень хороши </a:t>
            </a:r>
            <a:r>
              <a:rPr lang="ru-RU" sz="2000" b="1" dirty="0"/>
              <a:t>для получения одобрения от заинтересованных лиц</a:t>
            </a:r>
            <a:r>
              <a:rPr lang="ru-RU" sz="2000" dirty="0"/>
              <a:t>, не вовлечённых в разработку.</a:t>
            </a:r>
            <a:br>
              <a:rPr lang="ru-RU" sz="2000" dirty="0"/>
            </a:br>
            <a:r>
              <a:rPr lang="ru-RU" sz="2000" dirty="0"/>
              <a:t>Мокап воспринимается лучше, чем </a:t>
            </a:r>
            <a:r>
              <a:rPr lang="en-US" sz="2000" dirty="0"/>
              <a:t>wireframe</a:t>
            </a:r>
            <a:r>
              <a:rPr lang="ru-RU" sz="2000" dirty="0"/>
              <a:t>, и при этом создаётся быстрее прототипа.</a:t>
            </a:r>
            <a:br>
              <a:rPr lang="en-US" sz="2000" dirty="0"/>
            </a:br>
            <a:r>
              <a:rPr lang="ru-RU" sz="2000" dirty="0"/>
              <a:t>Они хороши </a:t>
            </a:r>
            <a:r>
              <a:rPr lang="ru-RU" sz="2000" b="1" dirty="0"/>
              <a:t>для сбора отзывов</a:t>
            </a:r>
            <a:r>
              <a:rPr lang="ru-RU" sz="2000" dirty="0"/>
              <a:t>, и их можно </a:t>
            </a:r>
            <a:r>
              <a:rPr lang="ru-RU" sz="2000" b="1" dirty="0"/>
              <a:t>использовать в документации</a:t>
            </a:r>
            <a:r>
              <a:rPr lang="ru-RU" sz="2000" dirty="0"/>
              <a:t>.</a:t>
            </a:r>
          </a:p>
          <a:p>
            <a:pPr>
              <a:lnSpc>
                <a:spcPct val="100000"/>
              </a:lnSpc>
            </a:pP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001217-85AA-F767-7186-4730248DA1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79655" y="0"/>
            <a:ext cx="48123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512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6CD369-1A05-F22F-29E3-F1A65E545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84" y="365126"/>
            <a:ext cx="2739887" cy="632401"/>
          </a:xfrm>
        </p:spPr>
        <p:txBody>
          <a:bodyPr>
            <a:normAutofit fontScale="90000"/>
          </a:bodyPr>
          <a:lstStyle/>
          <a:p>
            <a:r>
              <a:rPr lang="ru-RU" dirty="0"/>
              <a:t>Мокапы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BEE356-526A-17A0-F094-998245B69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884" y="1094509"/>
            <a:ext cx="5702643" cy="5398365"/>
          </a:xfrm>
        </p:spPr>
        <p:txBody>
          <a:bodyPr>
            <a:no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ru-RU" sz="2000" b="0" i="0" dirty="0">
                <a:solidFill>
                  <a:srgbClr val="000000"/>
                </a:solidFill>
                <a:effectLst/>
              </a:rPr>
              <a:t>Мокап можно презентовать как </a:t>
            </a:r>
            <a:r>
              <a:rPr lang="ru-RU" sz="2000" b="1" i="0" dirty="0">
                <a:solidFill>
                  <a:srgbClr val="000000"/>
                </a:solidFill>
                <a:effectLst/>
              </a:rPr>
              <a:t>статичные картинки</a:t>
            </a:r>
            <a:r>
              <a:rPr lang="en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или как макет, сделанный с помощью </a:t>
            </a:r>
            <a:r>
              <a:rPr lang="ru-RU" sz="2000" b="1" i="0" dirty="0">
                <a:solidFill>
                  <a:srgbClr val="000000"/>
                </a:solidFill>
                <a:effectLst/>
              </a:rPr>
              <a:t>специальных инструментов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: </a:t>
            </a:r>
            <a:r>
              <a:rPr lang="en" sz="2000" b="0" i="0" dirty="0">
                <a:solidFill>
                  <a:srgbClr val="000000"/>
                </a:solidFill>
                <a:effectLst/>
              </a:rPr>
              <a:t>InVision, Sketch Cloud, Figma Preview Mode. 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ru-RU" sz="2000" b="0" i="0" dirty="0">
                <a:solidFill>
                  <a:srgbClr val="000000"/>
                </a:solidFill>
                <a:effectLst/>
              </a:rPr>
              <a:t>Эти инструменты </a:t>
            </a:r>
            <a:r>
              <a:rPr lang="ru-RU" sz="2000" i="0" dirty="0">
                <a:solidFill>
                  <a:srgbClr val="000000"/>
                </a:solidFill>
                <a:effectLst/>
              </a:rPr>
              <a:t>позволяют </a:t>
            </a:r>
            <a:r>
              <a:rPr lang="ru-RU" sz="2000" b="1" i="0" dirty="0">
                <a:solidFill>
                  <a:srgbClr val="000000"/>
                </a:solidFill>
                <a:effectLst/>
              </a:rPr>
              <a:t>фиксировать элементы</a:t>
            </a:r>
            <a:r>
              <a:rPr lang="ru-RU" sz="2000" i="0" dirty="0">
                <a:solidFill>
                  <a:srgbClr val="000000"/>
                </a:solidFill>
                <a:effectLst/>
              </a:rPr>
              <a:t> 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(например, хедер) </a:t>
            </a:r>
            <a:r>
              <a:rPr lang="ru-RU" sz="2000" b="1" i="0" dirty="0">
                <a:solidFill>
                  <a:srgbClr val="000000"/>
                </a:solidFill>
                <a:effectLst/>
              </a:rPr>
              <a:t>при скролле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 и </a:t>
            </a:r>
            <a:r>
              <a:rPr lang="ru-RU" sz="2000" b="1" i="0" dirty="0">
                <a:solidFill>
                  <a:srgbClr val="000000"/>
                </a:solidFill>
                <a:effectLst/>
              </a:rPr>
              <a:t>смотреть макет через браузер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, что придает ему больше реалистичности. Еще с помощью программ можно показать, как дизайн будет выглядеть на носителе, и </a:t>
            </a:r>
            <a:r>
              <a:rPr lang="ru-RU" sz="2000" b="1" i="0" dirty="0">
                <a:solidFill>
                  <a:srgbClr val="000000"/>
                </a:solidFill>
                <a:effectLst/>
              </a:rPr>
              <a:t>добавить анимацию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 — так картинка получается более сочной.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ru-RU" sz="2000" b="0" i="0" dirty="0">
                <a:solidFill>
                  <a:srgbClr val="000000"/>
                </a:solidFill>
                <a:effectLst/>
              </a:rPr>
              <a:t>Дизайнер может использовать для мокапа </a:t>
            </a:r>
            <a:r>
              <a:rPr lang="ru-RU" sz="2000" b="1" i="0" dirty="0">
                <a:solidFill>
                  <a:srgbClr val="000000"/>
                </a:solidFill>
                <a:effectLst/>
              </a:rPr>
              <a:t>иллюстрации, близкие по стилю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, а после утверждения с клиентом — обратиться к иллюстратору или подключить его в процессе работы и утверждать мокап с готовым визуалом.</a:t>
            </a: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54C72B-D9AC-39B8-6A0C-F9825C1112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0510" y="565150"/>
            <a:ext cx="4835614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653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864D35-D826-FCD4-2FA8-E1C5ABC58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46" y="462107"/>
            <a:ext cx="6061363" cy="964054"/>
          </a:xfrm>
        </p:spPr>
        <p:txBody>
          <a:bodyPr/>
          <a:lstStyle/>
          <a:p>
            <a:r>
              <a:rPr lang="ru-RU" dirty="0"/>
              <a:t>Как создавать мокапы?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B6A677-36E0-DDB1-B2CB-065BD29E3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946" y="1802499"/>
            <a:ext cx="4217545" cy="4351338"/>
          </a:xfrm>
        </p:spPr>
        <p:txBody>
          <a:bodyPr/>
          <a:lstStyle/>
          <a:p>
            <a:pPr marL="0" indent="0" algn="l">
              <a:buNone/>
            </a:pPr>
            <a:r>
              <a:rPr lang="ru-RU" sz="2400" u="sng" dirty="0"/>
              <a:t>Время создания:</a:t>
            </a:r>
          </a:p>
          <a:p>
            <a:pPr marL="0" indent="0" algn="l">
              <a:buNone/>
            </a:pPr>
            <a:r>
              <a:rPr lang="ru-RU" sz="2200" b="1" dirty="0"/>
              <a:t>первая страница занимает 2-4 дня</a:t>
            </a:r>
            <a:r>
              <a:rPr lang="ru-RU" sz="2200" dirty="0"/>
              <a:t>.</a:t>
            </a:r>
            <a:br>
              <a:rPr lang="ru-RU" sz="2200" dirty="0"/>
            </a:br>
            <a:r>
              <a:rPr lang="ru-RU" sz="2200" dirty="0"/>
              <a:t>Дальше, когда уже знаешь, в какой стилистике работать — процесс идет быстрее.</a:t>
            </a:r>
          </a:p>
          <a:p>
            <a:pPr marL="0" indent="0" algn="l">
              <a:buNone/>
            </a:pPr>
            <a:r>
              <a:rPr lang="ru-RU" sz="2400" u="sng" dirty="0"/>
              <a:t>Где создается:</a:t>
            </a:r>
          </a:p>
          <a:p>
            <a:pPr marL="0" indent="0" algn="l">
              <a:buNone/>
            </a:pPr>
            <a:r>
              <a:rPr lang="en" sz="2400" dirty="0"/>
              <a:t>Sketch, Figma, Adobe XD.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973A40-29C3-9DF3-1482-42B42B866D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5476" y="1443302"/>
            <a:ext cx="7066523" cy="540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856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BFD6A5-166D-FAF2-F683-E8930AB39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8" y="290946"/>
            <a:ext cx="4134633" cy="824848"/>
          </a:xfrm>
        </p:spPr>
        <p:txBody>
          <a:bodyPr/>
          <a:lstStyle/>
          <a:p>
            <a:r>
              <a:rPr lang="ru-RU" dirty="0"/>
              <a:t>Прототипы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6E9823-0523-3D0F-FD82-14D7B325B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708" y="1101939"/>
            <a:ext cx="5806223" cy="547897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b="1" i="0" dirty="0">
                <a:solidFill>
                  <a:srgbClr val="000000"/>
                </a:solidFill>
                <a:effectLst/>
                <a:latin typeface="Stratos"/>
              </a:rPr>
              <a:t>Прототип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Stratos"/>
              </a:rPr>
              <a:t> — это </a:t>
            </a:r>
            <a:r>
              <a:rPr lang="ru-RU" sz="2000" b="1" i="0" dirty="0">
                <a:solidFill>
                  <a:srgbClr val="000000"/>
                </a:solidFill>
                <a:effectLst/>
                <a:latin typeface="Stratos"/>
              </a:rPr>
              <a:t>интерактивная модель продукта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Stratos"/>
              </a:rPr>
              <a:t>. В отличие от вайрфрейма и мокапа, он </a:t>
            </a:r>
            <a:r>
              <a:rPr lang="ru-RU" sz="2000" b="1" i="0" dirty="0">
                <a:solidFill>
                  <a:srgbClr val="000000"/>
                </a:solidFill>
                <a:effectLst/>
                <a:latin typeface="Stratos"/>
              </a:rPr>
              <a:t>кликабельный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Stratos"/>
              </a:rPr>
              <a:t>. Прототип показывает не только как будет выглядеть конечный продукт, но и </a:t>
            </a:r>
            <a:r>
              <a:rPr lang="ru-RU" sz="2000" b="1" i="0" dirty="0">
                <a:solidFill>
                  <a:srgbClr val="000000"/>
                </a:solidFill>
                <a:effectLst/>
                <a:latin typeface="Stratos"/>
              </a:rPr>
              <a:t>как он будет работать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Stratos"/>
              </a:rPr>
              <a:t>.</a:t>
            </a:r>
            <a:endParaRPr lang="en-US" sz="2000" b="0" i="0" dirty="0">
              <a:solidFill>
                <a:srgbClr val="000000"/>
              </a:solidFill>
              <a:effectLst/>
              <a:latin typeface="Strato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Он должен позволять пользователю: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dirty="0"/>
              <a:t>Оценить </a:t>
            </a:r>
            <a:r>
              <a:rPr lang="ru-RU" sz="2000" b="1" dirty="0"/>
              <a:t>содержание и интерфейс</a:t>
            </a:r>
            <a:r>
              <a:rPr lang="ru-RU" sz="2000" dirty="0"/>
              <a:t>;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ru-RU" sz="2000" b="1" dirty="0"/>
              <a:t>Протестировать</a:t>
            </a:r>
            <a:r>
              <a:rPr lang="ru-RU" sz="2000" dirty="0"/>
              <a:t> основные </a:t>
            </a:r>
            <a:r>
              <a:rPr lang="ru-RU" sz="2000" b="1" dirty="0"/>
              <a:t>способы взаимодействия</a:t>
            </a:r>
            <a:r>
              <a:rPr lang="ru-RU" sz="2000" dirty="0"/>
              <a:t>, как если бы это был готовый продукт.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Он может не выглядеть в точности как конечный продукт, но определённо не должен быть наброском в оттенках серого.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b="1" dirty="0"/>
              <a:t>Взаимодействия</a:t>
            </a:r>
            <a:r>
              <a:rPr lang="ru-RU" sz="2000" dirty="0"/>
              <a:t> должны быть аккуратно смоделированы и быть </a:t>
            </a:r>
            <a:r>
              <a:rPr lang="ru-RU" sz="2000" b="1" dirty="0"/>
              <a:t>максимально похожими на то, что будет в конечном продукте</a:t>
            </a:r>
            <a:r>
              <a:rPr lang="ru-RU" sz="2000" dirty="0"/>
              <a:t>.</a:t>
            </a:r>
            <a:endParaRPr lang="en-US" sz="20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8746314-F0D7-CA84-94C7-22D6BC284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597" y="1359599"/>
            <a:ext cx="5518403" cy="413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1856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2965</TotalTime>
  <Words>8258</Words>
  <Application>Microsoft Macintosh PowerPoint</Application>
  <PresentationFormat>Широкоэкранный</PresentationFormat>
  <Paragraphs>1003</Paragraphs>
  <Slides>127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127</vt:i4>
      </vt:variant>
    </vt:vector>
  </HeadingPairs>
  <TitlesOfParts>
    <vt:vector size="147" baseType="lpstr">
      <vt:lpstr>Arial Unicode MS</vt:lpstr>
      <vt:lpstr>-apple-system</vt:lpstr>
      <vt:lpstr>Arial</vt:lpstr>
      <vt:lpstr>Arial Black</vt:lpstr>
      <vt:lpstr>Calibri</vt:lpstr>
      <vt:lpstr>Calibri Light</vt:lpstr>
      <vt:lpstr>Consolas</vt:lpstr>
      <vt:lpstr>Geneva</vt:lpstr>
      <vt:lpstr>Google Sans</vt:lpstr>
      <vt:lpstr>Monaco</vt:lpstr>
      <vt:lpstr>Montserrat</vt:lpstr>
      <vt:lpstr>Montserrat ExtraBold</vt:lpstr>
      <vt:lpstr>PT Serif</vt:lpstr>
      <vt:lpstr>sohne</vt:lpstr>
      <vt:lpstr>source-serif-pro</vt:lpstr>
      <vt:lpstr>Stratos</vt:lpstr>
      <vt:lpstr>Times New Roman</vt:lpstr>
      <vt:lpstr>Trebuchet MS</vt:lpstr>
      <vt:lpstr>Wingdings</vt:lpstr>
      <vt:lpstr>Тема Office</vt:lpstr>
      <vt:lpstr>Product management IV</vt:lpstr>
      <vt:lpstr>Презентация PowerPoint</vt:lpstr>
      <vt:lpstr>Как же тогда создать продукт, который будет востребованным?</vt:lpstr>
      <vt:lpstr>Целевая аудитория</vt:lpstr>
      <vt:lpstr>Что такое целевая аудитория?</vt:lpstr>
      <vt:lpstr>Презентация PowerPoint</vt:lpstr>
      <vt:lpstr>Маркетинговые / продуктовые исследования (маркетинг-микс)</vt:lpstr>
      <vt:lpstr>Структура целевой аудитории</vt:lpstr>
      <vt:lpstr>Способы определения / описания Целевая аудитории</vt:lpstr>
      <vt:lpstr>Способы определения ЦА</vt:lpstr>
      <vt:lpstr>ЦА: демографические характеристики</vt:lpstr>
      <vt:lpstr>Характеристики ЦА</vt:lpstr>
      <vt:lpstr>Презентация PowerPoint</vt:lpstr>
      <vt:lpstr>Психографические характеристики ЦА</vt:lpstr>
      <vt:lpstr>Презентация PowerPoint</vt:lpstr>
      <vt:lpstr>Презентация PowerPoint</vt:lpstr>
      <vt:lpstr>Преодоление пропасти / Geoffrey Moore</vt:lpstr>
      <vt:lpstr>Метод персон, пример: ЦА фитнес клуба</vt:lpstr>
      <vt:lpstr>Метод персон</vt:lpstr>
      <vt:lpstr>Метод персон — как составить портреты?</vt:lpstr>
      <vt:lpstr>Карта эмпатии (Empathy map)</vt:lpstr>
      <vt:lpstr>Пример карты эмпатии (для метода персон)</vt:lpstr>
      <vt:lpstr>ИТ-отдел, отдел бизнес-аналитики, отдел безопасности и закупок</vt:lpstr>
      <vt:lpstr>Ограничения соц. дем. и  метода персон</vt:lpstr>
      <vt:lpstr>Анализ ЦА</vt:lpstr>
      <vt:lpstr>Методы изучения ЦА:</vt:lpstr>
      <vt:lpstr>Анализ ЦА — это непрерывный процесс</vt:lpstr>
      <vt:lpstr>#1</vt:lpstr>
      <vt:lpstr>Исследования «своими силами»:</vt:lpstr>
      <vt:lpstr>Где брать данные?</vt:lpstr>
      <vt:lpstr>Определяем важные нам критерии ЦА</vt:lpstr>
      <vt:lpstr>Как определить портрет ЦА?</vt:lpstr>
      <vt:lpstr>Яндекс Метрика</vt:lpstr>
      <vt:lpstr>Similar Web</vt:lpstr>
      <vt:lpstr>Пример составления портрета покупателей (метод персон)</vt:lpstr>
      <vt:lpstr>Шаг 1: Сегментация покупателей</vt:lpstr>
      <vt:lpstr>Шаг 2: Портрет покупателя</vt:lpstr>
      <vt:lpstr>Где брать информацию?</vt:lpstr>
      <vt:lpstr>Портрет покупателя</vt:lpstr>
      <vt:lpstr>Шаг 3: выявить проблему</vt:lpstr>
      <vt:lpstr>Шаг 4: решение проблемы</vt:lpstr>
      <vt:lpstr>Шаг 5: как достучаться до покупателя</vt:lpstr>
      <vt:lpstr>Фреймворк Jobs To Be Done</vt:lpstr>
      <vt:lpstr>Задачи клиента не меняются, Меняются только решения</vt:lpstr>
      <vt:lpstr>Меняются решения и продукты, которые нанимаются, чтобы работы были сделаны.</vt:lpstr>
      <vt:lpstr>Big Jobs пользователей не меняются с течением времени</vt:lpstr>
      <vt:lpstr>Все задачи клиента можно разделить на большие и маленькие  Большие (Big jobs) — зачем? Маленькие (Small jobs) — как?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JTBD— контекст</vt:lpstr>
      <vt:lpstr>JTBD— контекст</vt:lpstr>
      <vt:lpstr>Основные принципы JTBD</vt:lpstr>
      <vt:lpstr>Jobs To Be Done: Job story</vt:lpstr>
      <vt:lpstr>Формулировки Job (или Job Story)</vt:lpstr>
      <vt:lpstr>Jobs To Be Done: user timeline</vt:lpstr>
      <vt:lpstr>JTBD: мотивационные силы</vt:lpstr>
      <vt:lpstr>Инструменты JTBD</vt:lpstr>
      <vt:lpstr>Инструменты JTBD </vt:lpstr>
      <vt:lpstr>bit.ly/JTBD-GA</vt:lpstr>
      <vt:lpstr>Презентация PowerPoint</vt:lpstr>
      <vt:lpstr>Критическая задача</vt:lpstr>
      <vt:lpstr>Кого из конкурентов мы увольняем?</vt:lpstr>
      <vt:lpstr>Принципы Jobs To Be Done</vt:lpstr>
      <vt:lpstr>Презентация PowerPoint</vt:lpstr>
      <vt:lpstr>Конкуренты. Стратегии конкуренции</vt:lpstr>
      <vt:lpstr>Типы конкурентов</vt:lpstr>
      <vt:lpstr>«</vt:lpstr>
      <vt:lpstr>Примеры конкуренции</vt:lpstr>
      <vt:lpstr>Презентация PowerPoint</vt:lpstr>
      <vt:lpstr>Презентация PowerPoint</vt:lpstr>
      <vt:lpstr>Презентация PowerPoint</vt:lpstr>
      <vt:lpstr>Презентация PowerPoint</vt:lpstr>
      <vt:lpstr>Анализ конкурентов</vt:lpstr>
      <vt:lpstr>Когда / зачем проводить анализ конкурентов</vt:lpstr>
      <vt:lpstr>Конкуренция в каналах продаж</vt:lpstr>
      <vt:lpstr>Способы поиска конкурентов</vt:lpstr>
      <vt:lpstr>Способы поиска конкурентов</vt:lpstr>
      <vt:lpstr>Способы поиска конкурентов</vt:lpstr>
      <vt:lpstr>Анализ конкурентов по Портеру (1 раз в 3-5 лет)</vt:lpstr>
      <vt:lpstr>Простая методика анализа конкурентов (1 раз в год)</vt:lpstr>
      <vt:lpstr>Инструменты для анализа конкурентов</vt:lpstr>
      <vt:lpstr>Презентация PowerPoint</vt:lpstr>
      <vt:lpstr>Пример SWOT-анализа</vt:lpstr>
      <vt:lpstr>Задание: «Продуктовые метрики»</vt:lpstr>
      <vt:lpstr>Макеты UI: Мокапы / Wireframe / Прототипы</vt:lpstr>
      <vt:lpstr>start</vt:lpstr>
      <vt:lpstr>Мокапы / Wireframe / Прототипы</vt:lpstr>
      <vt:lpstr>Wireframe (скелет)</vt:lpstr>
      <vt:lpstr>Wireframe</vt:lpstr>
      <vt:lpstr>Wireframe: Lo-Fi, Mid-Fi, Hi-Fi</vt:lpstr>
      <vt:lpstr>Когда использовать вайрфреймы?</vt:lpstr>
      <vt:lpstr>Как создать Wireframe? </vt:lpstr>
      <vt:lpstr>Мокапы</vt:lpstr>
      <vt:lpstr>Мокапы</vt:lpstr>
      <vt:lpstr>Как создавать мокапы?</vt:lpstr>
      <vt:lpstr>Прототипы</vt:lpstr>
      <vt:lpstr>Screenﬂow</vt:lpstr>
      <vt:lpstr>Тест: Что это?</vt:lpstr>
      <vt:lpstr>Инструменты для создания wireframes / мокапов / прототипов</vt:lpstr>
      <vt:lpstr>Полезные советы при разработке макетов</vt:lpstr>
      <vt:lpstr>UX-исследования</vt:lpstr>
      <vt:lpstr>UX-тесты</vt:lpstr>
      <vt:lpstr>Чек-лист перед началом разработки продукта</vt:lpstr>
      <vt:lpstr>Как не наступить на грабли?</vt:lpstr>
      <vt:lpstr>Как понять кому кроме вас это надо?</vt:lpstr>
      <vt:lpstr>Презентация PowerPoint</vt:lpstr>
      <vt:lpstr>Лендинг + трафик</vt:lpstr>
      <vt:lpstr>Оценка размера аудитории</vt:lpstr>
      <vt:lpstr>Откуда ещё можно взять статистику… </vt:lpstr>
      <vt:lpstr>Каналы общения с клиентами</vt:lpstr>
      <vt:lpstr>Презентация PowerPoint</vt:lpstr>
      <vt:lpstr>Есть ли место на рынке?</vt:lpstr>
      <vt:lpstr>Сходится ли экономика?</vt:lpstr>
      <vt:lpstr>MVP (Minimum viable product) Минимально жизнеспособный продукт</vt:lpstr>
      <vt:lpstr>Как не прогореть с продуктом: Checklist</vt:lpstr>
      <vt:lpstr>Пример: To Do / checklist на примере продукта ”GPS-маячок” для животных</vt:lpstr>
      <vt:lpstr>User Story Mapping</vt:lpstr>
      <vt:lpstr>User Story Mapping</vt:lpstr>
      <vt:lpstr>Построение USM</vt:lpstr>
      <vt:lpstr>Построение USM</vt:lpstr>
      <vt:lpstr>Презентация PowerPoint</vt:lpstr>
      <vt:lpstr>Построение USM</vt:lpstr>
      <vt:lpstr>Построение USM</vt:lpstr>
      <vt:lpstr>Плюсы USM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management III</dc:title>
  <dc:creator>Валерий Студенников</dc:creator>
  <cp:lastModifiedBy>Валерий Студенников</cp:lastModifiedBy>
  <cp:revision>8</cp:revision>
  <dcterms:created xsi:type="dcterms:W3CDTF">2024-02-09T11:44:47Z</dcterms:created>
  <dcterms:modified xsi:type="dcterms:W3CDTF">2024-08-26T14:21:26Z</dcterms:modified>
</cp:coreProperties>
</file>